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795" r:id="rId2"/>
  </p:sldMasterIdLst>
  <p:notesMasterIdLst>
    <p:notesMasterId r:id="rId20"/>
  </p:notesMasterIdLst>
  <p:sldIdLst>
    <p:sldId id="256" r:id="rId3"/>
    <p:sldId id="362" r:id="rId4"/>
    <p:sldId id="577" r:id="rId5"/>
    <p:sldId id="581" r:id="rId6"/>
    <p:sldId id="579" r:id="rId7"/>
    <p:sldId id="578" r:id="rId8"/>
    <p:sldId id="580" r:id="rId9"/>
    <p:sldId id="582" r:id="rId10"/>
    <p:sldId id="557" r:id="rId11"/>
    <p:sldId id="573" r:id="rId12"/>
    <p:sldId id="586" r:id="rId13"/>
    <p:sldId id="583" r:id="rId14"/>
    <p:sldId id="584" r:id="rId15"/>
    <p:sldId id="553" r:id="rId16"/>
    <p:sldId id="585" r:id="rId17"/>
    <p:sldId id="574" r:id="rId18"/>
    <p:sldId id="5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susK50C" initials="A" lastIdx="1" clrIdx="0">
    <p:extLst>
      <p:ext uri="{19B8F6BF-5375-455C-9EA6-DF929625EA0E}">
        <p15:presenceInfo xmlns:p15="http://schemas.microsoft.com/office/powerpoint/2012/main" userId="AsusK50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03B"/>
    <a:srgbClr val="FF5229"/>
    <a:srgbClr val="FF896D"/>
    <a:srgbClr val="2E7047"/>
    <a:srgbClr val="214200"/>
    <a:srgbClr val="404F21"/>
    <a:srgbClr val="006600"/>
    <a:srgbClr val="FFFFFF"/>
    <a:srgbClr val="327A62"/>
    <a:srgbClr val="A7671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96" autoAdjust="0"/>
    <p:restoredTop sz="94671" autoAdjust="0"/>
  </p:normalViewPr>
  <p:slideViewPr>
    <p:cSldViewPr>
      <p:cViewPr varScale="1">
        <p:scale>
          <a:sx n="69" d="100"/>
          <a:sy n="69" d="100"/>
        </p:scale>
        <p:origin x="136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commentAuthors" Target="commentAuthor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8-05T22:21:40.232" idx="1">
    <p:pos x="5706" y="582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198811-A731-4BA0-901E-773D873299CD}" type="datetimeFigureOut">
              <a:rPr lang="ru-RU" smtClean="0"/>
              <a:t>08.08.2022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8B569-EB4A-4734-A3DC-2CED7F90C4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056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27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247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0" y="1484784"/>
            <a:ext cx="9144000" cy="1470025"/>
          </a:xfrm>
        </p:spPr>
        <p:txBody>
          <a:bodyPr/>
          <a:lstStyle>
            <a:lvl1pPr>
              <a:defRPr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836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" y="6648"/>
            <a:ext cx="9132540" cy="614040"/>
          </a:xfrm>
        </p:spPr>
        <p:txBody>
          <a:bodyPr>
            <a:normAutofit/>
          </a:bodyPr>
          <a:lstStyle>
            <a:lvl1pPr algn="l">
              <a:defRPr sz="2800" b="1" cap="none" spc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8300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2700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28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48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</p:sldLayoutIdLst>
  <p:txStyles>
    <p:titleStyle>
      <a:lvl1pPr algn="l" defTabSz="914400" rtl="0" eaLnBrk="1" latinLnBrk="0" hangingPunct="1">
        <a:spcBef>
          <a:spcPct val="0"/>
        </a:spcBef>
        <a:buNone/>
        <a:defRPr sz="4400" b="1" kern="1200" cap="none" spc="0">
          <a:ln w="1905"/>
          <a:gradFill>
            <a:gsLst>
              <a:gs pos="0">
                <a:schemeClr val="accent6">
                  <a:shade val="20000"/>
                  <a:satMod val="200000"/>
                </a:schemeClr>
              </a:gs>
              <a:gs pos="78000">
                <a:schemeClr val="accent6">
                  <a:tint val="90000"/>
                  <a:shade val="89000"/>
                  <a:satMod val="220000"/>
                </a:schemeClr>
              </a:gs>
              <a:gs pos="100000">
                <a:schemeClr val="accent6">
                  <a:tint val="12000"/>
                  <a:satMod val="255000"/>
                </a:schemeClr>
              </a:gs>
            </a:gsLst>
            <a:lin ang="5400000"/>
          </a:gradFill>
          <a:effectLst>
            <a:innerShdw blurRad="69850" dist="43180" dir="5400000">
              <a:srgbClr val="000000">
                <a:alpha val="65000"/>
              </a:srgbClr>
            </a:innerShdw>
          </a:effectLst>
          <a:latin typeface="Arial Black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000" y="540000"/>
            <a:ext cx="3371850" cy="4305300"/>
          </a:xfrm>
          <a:prstGeom prst="rect">
            <a:avLst/>
          </a:prstGeom>
        </p:spPr>
      </p:pic>
      <p:sp>
        <p:nvSpPr>
          <p:cNvPr id="6" name="Прямоугольник 5"/>
          <p:cNvSpPr/>
          <p:nvPr userDrawn="1"/>
        </p:nvSpPr>
        <p:spPr>
          <a:xfrm>
            <a:off x="-36000" y="900000"/>
            <a:ext cx="5508000" cy="821890"/>
          </a:xfrm>
          <a:prstGeom prst="rect">
            <a:avLst/>
          </a:prstGeom>
          <a:solidFill>
            <a:schemeClr val="accent3">
              <a:lumMod val="75000"/>
              <a:alpha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6D5CA8"/>
              </a:solidFill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/>
          <p:cNvSpPr txBox="1"/>
          <p:nvPr/>
        </p:nvSpPr>
        <p:spPr>
          <a:xfrm>
            <a:off x="6932818" y="6401076"/>
            <a:ext cx="22111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1600" dirty="0" smtClean="0"/>
              <a:t>Метапредмет – Знание</a:t>
            </a:r>
            <a:endParaRPr lang="ru-RU" sz="1600" dirty="0"/>
          </a:p>
        </p:txBody>
      </p:sp>
      <p:sp>
        <p:nvSpPr>
          <p:cNvPr id="16" name="TextBox 14"/>
          <p:cNvSpPr txBox="1"/>
          <p:nvPr/>
        </p:nvSpPr>
        <p:spPr>
          <a:xfrm>
            <a:off x="10790" y="900000"/>
            <a:ext cx="5281290" cy="830997"/>
          </a:xfrm>
          <a:prstGeom prst="rect">
            <a:avLst/>
          </a:prstGeom>
          <a:solidFill>
            <a:srgbClr val="44A786">
              <a:alpha val="0"/>
            </a:srgbClr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ЛИНЕЙНОЕ УРАВНЕНИЕ С </a:t>
            </a:r>
          </a:p>
          <a:p>
            <a:pPr algn="ctr"/>
            <a:r>
              <a:rPr lang="ru-RU" sz="2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  <a:latin typeface="Arial Black" pitchFamily="34" charset="0"/>
              </a:rPr>
              <a:t>ОДНОЙ ПЕРЕМЕННОЙ.</a:t>
            </a:r>
          </a:p>
        </p:txBody>
      </p:sp>
      <p:sp>
        <p:nvSpPr>
          <p:cNvPr id="14" name="Заголовок 1"/>
          <p:cNvSpPr>
            <a:spLocks noGrp="1"/>
          </p:cNvSpPr>
          <p:nvPr>
            <p:ph type="ctrTitle"/>
          </p:nvPr>
        </p:nvSpPr>
        <p:spPr>
          <a:xfrm>
            <a:off x="0" y="414133"/>
            <a:ext cx="9144000" cy="548760"/>
          </a:xfrm>
        </p:spPr>
        <p:txBody>
          <a:bodyPr>
            <a:normAutofit/>
          </a:bodyPr>
          <a:lstStyle/>
          <a:p>
            <a:r>
              <a:rPr lang="ru-RU" sz="1800" dirty="0">
                <a:ln>
                  <a:solidFill>
                    <a:schemeClr val="accent3">
                      <a:lumMod val="75000"/>
                    </a:schemeClr>
                  </a:solidFill>
                </a:ln>
                <a:solidFill>
                  <a:schemeClr val="bg1"/>
                </a:solidFill>
                <a:effectLst/>
              </a:rPr>
              <a:t>ЛИНЕЙНОЕ  УРАВНЕНИЕ С ОДНОЙ ПЕРЕМЕННОЙ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-36000" y="1948704"/>
            <a:ext cx="5207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„Уравнения для меня важнее, потому что политика — для настоящего, а уравнения — для вечности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.“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Альберт Эйнштейн фот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140660"/>
            <a:ext cx="1564764" cy="2078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9512" y="5236310"/>
            <a:ext cx="55987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>
                <a:solidFill>
                  <a:srgbClr val="333333"/>
                </a:solidFill>
                <a:latin typeface="-apple-system"/>
              </a:rPr>
              <a:t>Альбе́рт</a:t>
            </a:r>
            <a:r>
              <a:rPr lang="ru-RU" dirty="0">
                <a:solidFill>
                  <a:srgbClr val="333333"/>
                </a:solidFill>
                <a:latin typeface="-apple-system"/>
              </a:rPr>
              <a:t> </a:t>
            </a:r>
            <a:r>
              <a:rPr lang="ru-RU" dirty="0" err="1">
                <a:solidFill>
                  <a:srgbClr val="333333"/>
                </a:solidFill>
                <a:latin typeface="-apple-system"/>
              </a:rPr>
              <a:t>Эйнште́йн</a:t>
            </a:r>
            <a:r>
              <a:rPr lang="ru-RU" dirty="0">
                <a:solidFill>
                  <a:srgbClr val="333333"/>
                </a:solidFill>
                <a:latin typeface="-apple-system"/>
              </a:rPr>
              <a:t> — физик-теоретик, один из основателей современной теоретической физики, лауреат Нобелевской премии по физике 1921 </a:t>
            </a:r>
            <a:r>
              <a:rPr lang="ru-RU" dirty="0" smtClean="0">
                <a:solidFill>
                  <a:srgbClr val="333333"/>
                </a:solidFill>
                <a:latin typeface="-apple-system"/>
              </a:rPr>
              <a:t>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954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14116"/>
            <a:ext cx="9144000" cy="331927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87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2786618" y="162880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1251390" y="1548000"/>
            <a:ext cx="8002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30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5667673" y="1691292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45537" y="1575091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0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545973" y="1691292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812360" y="1575091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3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034122" y="2920224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96000" y="2844000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9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626383" y="293920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816000" y="2862976"/>
            <a:ext cx="569387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12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8244309" y="3559645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7269335" y="2351558"/>
            <a:ext cx="5985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10</a:t>
            </a:r>
          </a:p>
        </p:txBody>
      </p:sp>
    </p:spTree>
    <p:extLst>
      <p:ext uri="{BB962C8B-B14F-4D97-AF65-F5344CB8AC3E}">
        <p14:creationId xmlns:p14="http://schemas.microsoft.com/office/powerpoint/2010/main" val="37639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/>
      <p:bldP spid="29" grpId="0"/>
      <p:bldP spid="31" grpId="0"/>
      <p:bldP spid="36" grpId="0"/>
      <p:bldP spid="41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0124"/>
            <a:ext cx="8950831" cy="5808470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88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Скругленный прямоугольник 31"/>
          <p:cNvSpPr/>
          <p:nvPr/>
        </p:nvSpPr>
        <p:spPr>
          <a:xfrm>
            <a:off x="4860032" y="2429689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650100" y="2342873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6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7992419" y="2488113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854745" y="2246084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– 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4</a:t>
            </a: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8001756" y="4214167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032987" y="4174578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9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1556342" y="6141851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42987" y="6083571"/>
            <a:ext cx="800219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18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4845422" y="4226362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68993" y="4164931"/>
            <a:ext cx="415498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547664" y="4223355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90720" y="3697524"/>
            <a:ext cx="59859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24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4861457" y="6148616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7992419" y="6148616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?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66718" y="6067608"/>
            <a:ext cx="646331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</a:t>
            </a:r>
            <a:r>
              <a:rPr lang="ru-RU" sz="24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6</a:t>
            </a:r>
            <a:endParaRPr lang="ru-RU" sz="2400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Прямоугольник 45"/>
              <p:cNvSpPr/>
              <p:nvPr/>
            </p:nvSpPr>
            <p:spPr>
              <a:xfrm>
                <a:off x="6982183" y="5798011"/>
                <a:ext cx="413896" cy="703398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r>
                  <a:rPr lang="ru-RU" sz="2400" i="1" dirty="0" smtClean="0">
                    <a:solidFill>
                      <a:srgbClr val="C00000"/>
                    </a:solidFill>
                    <a:latin typeface="Times New Roman" pitchFamily="18" charset="0"/>
                    <a:cs typeface="Times New Roman" pitchFamily="18" charset="0"/>
                    <a:sym typeface="Wingdings" pitchFamily="2" charset="2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</m:ctrlPr>
                      </m:fPr>
                      <m:num>
                        <m:r>
                          <a:rPr lang="ru-RU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  <m:t>1</m:t>
                        </m:r>
                      </m:num>
                      <m:den>
                        <m:r>
                          <a:rPr lang="ru-RU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cs typeface="Times New Roman" pitchFamily="18" charset="0"/>
                            <a:sym typeface="Wingdings" pitchFamily="2" charset="2"/>
                          </a:rPr>
                          <m:t>6</m:t>
                        </m:r>
                      </m:den>
                    </m:f>
                  </m:oMath>
                </a14:m>
                <a:endParaRPr lang="ru-RU" sz="2800" i="1" dirty="0" smtClean="0">
                  <a:solidFill>
                    <a:srgbClr val="C00000"/>
                  </a:solidFill>
                  <a:latin typeface="Times New Roman" pitchFamily="18" charset="0"/>
                  <a:cs typeface="Times New Roman" pitchFamily="18" charset="0"/>
                  <a:sym typeface="Wingdings" pitchFamily="2" charset="2"/>
                </a:endParaRPr>
              </a:p>
            </p:txBody>
          </p:sp>
        </mc:Choice>
        <mc:Fallback xmlns="">
          <p:sp>
            <p:nvSpPr>
              <p:cNvPr id="46" name="Прямоугольник 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2183" y="5798011"/>
                <a:ext cx="413896" cy="7033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25261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34" grpId="0"/>
      <p:bldP spid="29" grpId="0"/>
      <p:bldP spid="31" grpId="0"/>
      <p:bldP spid="36" grpId="0"/>
      <p:bldP spid="41" grpId="0"/>
      <p:bldP spid="45" grpId="0"/>
      <p:bldP spid="43" grpId="0"/>
      <p:bldP spid="4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1016"/>
            <a:ext cx="9144000" cy="43159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-180946" y="638132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Практикум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08000" y="612000"/>
            <a:ext cx="3562974" cy="360000"/>
            <a:chOff x="108000" y="612000"/>
            <a:chExt cx="3562974" cy="36000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89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Скругленный прямоугольник 36"/>
          <p:cNvSpPr/>
          <p:nvPr/>
        </p:nvSpPr>
        <p:spPr>
          <a:xfrm>
            <a:off x="3077487" y="4437112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86985" y="4736389"/>
            <a:ext cx="1135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= </a:t>
            </a:r>
            <a:r>
              <a:rPr lang="en-US" sz="28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590964" y="1700808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927543" y="3429000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 = 1,5;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4616831" y="4437112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16084" y="4750322"/>
            <a:ext cx="23600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Нет решения;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996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38" grpId="0"/>
      <p:bldP spid="27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236829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-180946" y="638132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>
                <a:ln>
                  <a:noFill/>
                </a:ln>
                <a:solidFill>
                  <a:schemeClr val="bg1"/>
                </a:solidFill>
                <a:effectLst/>
              </a:rPr>
              <a:t>Анализируем и рассуждаем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/>
              <a:t>Практикум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grpSp>
        <p:nvGrpSpPr>
          <p:cNvPr id="19" name="Группа 18"/>
          <p:cNvGrpSpPr/>
          <p:nvPr/>
        </p:nvGrpSpPr>
        <p:grpSpPr>
          <a:xfrm>
            <a:off x="108000" y="612000"/>
            <a:ext cx="3562974" cy="360000"/>
            <a:chOff x="108000" y="612000"/>
            <a:chExt cx="3562974" cy="360000"/>
          </a:xfrm>
        </p:grpSpPr>
        <p:sp>
          <p:nvSpPr>
            <p:cNvPr id="23" name="Прямоугольник 22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 90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Скругленный прямоугольник 36"/>
          <p:cNvSpPr/>
          <p:nvPr/>
        </p:nvSpPr>
        <p:spPr>
          <a:xfrm>
            <a:off x="2843808" y="2780928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а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92376" y="2663334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0,6;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740352" y="2789312"/>
            <a:ext cx="720080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588920" y="2671718"/>
            <a:ext cx="142378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  = 2,2;</a:t>
            </a:r>
            <a:endParaRPr lang="ru-RU" sz="2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65" y="3509023"/>
            <a:ext cx="9085935" cy="1920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283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38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нутый угол 12"/>
          <p:cNvSpPr/>
          <p:nvPr/>
        </p:nvSpPr>
        <p:spPr>
          <a:xfrm>
            <a:off x="107504" y="612000"/>
            <a:ext cx="8928992" cy="5616000"/>
          </a:xfrm>
          <a:prstGeom prst="foldedCorner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Математический софизм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Подведение итогов, рефлексия,  домашнее задание.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251520" y="536660"/>
                <a:ext cx="8784976" cy="56504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Софизмом называют последовательность высказываний, содержащую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скрытую ошибку, за счёт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которой удаётся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сделать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неправдоподобный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вывод.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В математических софизмах обычно скрыто выполняются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запрещённые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действия или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нарушаются условия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применения правил, теорем. Задача заключается в том, чтобы найти ошибку в рассуждениях.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Например, попробуем доказать, что 5 =4 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Доказательство.</a:t>
                </a:r>
              </a:p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Пусть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х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22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sz="2200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ru-RU" sz="2200" b="0" i="1" smtClean="0">
                            <a:latin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тогда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= 1. Представим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как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15х – 12х,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а число </a:t>
                </a:r>
                <a:endParaRPr lang="ru-RU" sz="2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— как 5 - 4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. 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Тогда вместо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равенства </a:t>
                </a:r>
                <a:r>
                  <a:rPr lang="ru-RU" sz="2200" dirty="0" err="1" smtClean="0">
                    <a:latin typeface="Arial" pitchFamily="34" charset="0"/>
                    <a:cs typeface="Arial" pitchFamily="34" charset="0"/>
                  </a:rPr>
                  <a:t>Зх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= 1 можно записать так: 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15х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- 12х = 5 - 4 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Решим это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уравнение: 15х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- 5 =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12х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- 4, или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5(3х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- 1) =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4(3х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- 1).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Разделив обе части последнего уравнения на </a:t>
                </a:r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3х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- 1, </a:t>
                </a:r>
                <a:endParaRPr lang="ru-RU" sz="2200" dirty="0" smtClean="0">
                  <a:latin typeface="Arial" pitchFamily="34" charset="0"/>
                  <a:cs typeface="Arial" pitchFamily="34" charset="0"/>
                </a:endParaRPr>
              </a:p>
              <a:p>
                <a:r>
                  <a:rPr lang="ru-RU" sz="2200" dirty="0" smtClean="0">
                    <a:latin typeface="Arial" pitchFamily="34" charset="0"/>
                    <a:cs typeface="Arial" pitchFamily="34" charset="0"/>
                  </a:rPr>
                  <a:t>получим </a:t>
                </a:r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5 = 4 !</a:t>
                </a:r>
              </a:p>
              <a:p>
                <a:r>
                  <a:rPr lang="ru-RU" sz="2200" dirty="0">
                    <a:latin typeface="Arial" pitchFamily="34" charset="0"/>
                    <a:cs typeface="Arial" pitchFamily="34" charset="0"/>
                  </a:rPr>
                  <a:t>Где в рассуждениях была допущена ошибка?</a:t>
                </a:r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520" y="536660"/>
                <a:ext cx="8784976" cy="5650458"/>
              </a:xfrm>
              <a:prstGeom prst="rect">
                <a:avLst/>
              </a:prstGeom>
              <a:blipFill>
                <a:blip r:embed="rId2"/>
                <a:stretch>
                  <a:fillRect l="-902" t="-647" r="-2221" b="-140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02209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Итоги урока.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340768"/>
            <a:ext cx="8928992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</a:t>
            </a:r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При выполнении каких заданий вы ошиблись? Почему?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2. Укажите причины успехов и неудач вашей деятельности.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81459" y="5112000"/>
            <a:ext cx="8784976" cy="830997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Домашнее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задание</a:t>
            </a:r>
            <a:r>
              <a:rPr lang="ru-RU" sz="24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       §2; № 2.8, 2.10, 2.14.</a:t>
            </a:r>
          </a:p>
        </p:txBody>
      </p:sp>
    </p:spTree>
    <p:extLst>
      <p:ext uri="{BB962C8B-B14F-4D97-AF65-F5344CB8AC3E}">
        <p14:creationId xmlns:p14="http://schemas.microsoft.com/office/powerpoint/2010/main" val="2287274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уравнений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4698"/>
            <a:ext cx="9144000" cy="36941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124504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Решение уравнений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Проверка полученных результатов. Коррекция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3264"/>
            <a:ext cx="9144000" cy="36027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22522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8000" y="2420887"/>
            <a:ext cx="4680520" cy="339271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635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Цель нашего урока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целеполагание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75942" y="2766617"/>
            <a:ext cx="45076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овладение приёмами решения уравнений;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общие правила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преобразования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уравнений,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позволяющие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заменять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одно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уравнение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 другим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имеющим те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же</a:t>
            </a:r>
          </a:p>
          <a:p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 корни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8000" y="692696"/>
            <a:ext cx="8876533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Чтобы решить уравнение, мы будем преобразовывать его в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другое уравнение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более простого вида, которое имеет то же 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множество корней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, что и исходное.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08000" y="2186888"/>
            <a:ext cx="4698000" cy="468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770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prstClr val="black"/>
                </a:solidFill>
              </a:rPr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4690" y="1399309"/>
            <a:ext cx="8911805" cy="31085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/>
            <a:r>
              <a:rPr lang="ru-RU" sz="2800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1. </a:t>
            </a:r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Дайте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определение линейного уравнения с одной переменной. Приведите примеры.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2. В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каком случае уравнение </a:t>
            </a:r>
            <a:r>
              <a:rPr lang="ru-RU" sz="2800" b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a</a:t>
            </a:r>
            <a:r>
              <a:rPr lang="ru-RU" sz="2800" b="1" i="1" dirty="0" err="1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x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= b имеет единственный корень? Бесконечно много корней? </a:t>
            </a:r>
            <a:endParaRPr lang="ru-RU" sz="2800" b="1" dirty="0" smtClean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Не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имеет корней?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3. Сформулируйте  </a:t>
            </a:r>
            <a:r>
              <a:rPr lang="ru-RU" sz="2800" b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алгоритм  решения  уравнения,  сводящегося  к  линейному.</a:t>
            </a:r>
          </a:p>
        </p:txBody>
      </p:sp>
    </p:spTree>
    <p:extLst>
      <p:ext uri="{BB962C8B-B14F-4D97-AF65-F5344CB8AC3E}">
        <p14:creationId xmlns:p14="http://schemas.microsoft.com/office/powerpoint/2010/main" val="1918157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prstClr val="black"/>
                </a:solidFill>
              </a:rPr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4. Какие из данных уравнений являются линейными?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251664" y="1474320"/>
            <a:ext cx="24916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6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577792" y="2429868"/>
            <a:ext cx="2160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4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142853" y="3385417"/>
                <a:ext cx="3100897" cy="5959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Times New Roman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ru-RU" sz="3200" b="1" i="1" dirty="0">
                            <a:solidFill>
                              <a:schemeClr val="dk1"/>
                            </a:solidFill>
                            <a:ea typeface="Times New Roman"/>
                            <a:cs typeface="Times New Roman" panose="02020603050405020304" pitchFamily="18" charset="0"/>
                            <a:sym typeface="Times New Roman"/>
                          </a:rPr>
                          <m:t>x</m:t>
                        </m:r>
                      </m:e>
                      <m:sup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  <a:sym typeface="Times New Roman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= 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4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;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42853" y="3385417"/>
                <a:ext cx="3100897" cy="595932"/>
              </a:xfrm>
              <a:prstGeom prst="rect">
                <a:avLst/>
              </a:prstGeom>
              <a:blipFill>
                <a:blip r:embed="rId2"/>
                <a:stretch>
                  <a:fillRect t="-12245" b="-3163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4245688" y="1344394"/>
            <a:ext cx="310089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en-US" sz="3200" b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|</a:t>
            </a:r>
            <a:r>
              <a:rPr lang="ru-RU" sz="3200" b="1" i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x</a:t>
            </a:r>
            <a:r>
              <a:rPr lang="en-US" sz="3200" b="1" i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|</a:t>
            </a:r>
            <a:r>
              <a:rPr lang="ru-RU" sz="3200" b="1" dirty="0" smtClean="0">
                <a:solidFill>
                  <a:schemeClr val="dk1"/>
                </a:solidFill>
                <a:ea typeface="Times New Roman"/>
                <a:cs typeface="Times New Roman" panose="02020603050405020304" pitchFamily="18" charset="0"/>
                <a:sym typeface="Times New Roman"/>
              </a:rPr>
              <a:t> = 2;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 Box 8"/>
              <p:cNvSpPr txBox="1">
                <a:spLocks noChangeArrowheads="1"/>
              </p:cNvSpPr>
              <p:nvPr/>
            </p:nvSpPr>
            <p:spPr bwMode="auto">
              <a:xfrm>
                <a:off x="5776276" y="2240429"/>
                <a:ext cx="3100897" cy="1387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 algn="ctr"/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𝟒</m:t>
                        </m:r>
                      </m:num>
                      <m:den>
                        <m:r>
                          <m:rPr>
                            <m:nor/>
                          </m:rPr>
                          <a:rPr lang="ru-RU" sz="3600" b="1" i="1" dirty="0">
                            <a:solidFill>
                              <a:schemeClr val="dk1"/>
                            </a:solidFill>
                            <a:ea typeface="Times New Roman"/>
                            <a:cs typeface="Times New Roman" panose="02020603050405020304" pitchFamily="18" charset="0"/>
                            <a:sym typeface="Times New Roman"/>
                          </a:rPr>
                          <m:t>х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= 2;</a:t>
                </a:r>
                <a:endParaRPr lang="ru-RU" sz="3200" b="1" dirty="0"/>
              </a:p>
              <a:p>
                <a:pPr algn="ctr">
                  <a:buNone/>
                </a:pPr>
                <a:r>
                  <a:rPr lang="ru-RU" sz="3200" dirty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	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776276" y="2240429"/>
                <a:ext cx="3100897" cy="13871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 Box 8"/>
              <p:cNvSpPr txBox="1">
                <a:spLocks noChangeArrowheads="1"/>
              </p:cNvSpPr>
              <p:nvPr/>
            </p:nvSpPr>
            <p:spPr bwMode="auto">
              <a:xfrm>
                <a:off x="4515225" y="3439667"/>
                <a:ext cx="1456791" cy="11558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lvl="0">
                  <a:lnSpc>
                    <a:spcPct val="1500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3200" b="1" i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х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 </a:t>
                </a:r>
                <a:r>
                  <a:rPr lang="ru-RU" sz="3200" b="1" dirty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= 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2;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1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15225" y="3439667"/>
                <a:ext cx="1456791" cy="1155829"/>
              </a:xfrm>
              <a:prstGeom prst="rect">
                <a:avLst/>
              </a:prstGeom>
              <a:blipFill>
                <a:blip r:embed="rId4"/>
                <a:stretch>
                  <a:fillRect r="-2510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1137813" y="4567140"/>
            <a:ext cx="2520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  <a:r>
              <a:rPr lang="ru-RU" sz="3200" b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23" name="Text Box 8"/>
          <p:cNvSpPr txBox="1">
            <a:spLocks noChangeArrowheads="1"/>
          </p:cNvSpPr>
          <p:nvPr/>
        </p:nvSpPr>
        <p:spPr bwMode="auto">
          <a:xfrm>
            <a:off x="6623720" y="4630543"/>
            <a:ext cx="25202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∙ 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8.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7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prstClr val="black"/>
                </a:solidFill>
              </a:rPr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5. Назовите коэффициенты а и</a:t>
            </a:r>
            <a:r>
              <a:rPr lang="en-US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b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линейного уравнения</a:t>
            </a:r>
          </a:p>
          <a:p>
            <a:pPr lvl="0" algn="ctr"/>
            <a:r>
              <a:rPr lang="ru-RU" sz="2800" b="1" i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а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х</a:t>
            </a:r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 = </a:t>
            </a:r>
            <a:r>
              <a:rPr lang="en-US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b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.       Сколько корней имеет уравнение?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19777" y="2061148"/>
            <a:ext cx="249165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12;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1691680" y="3189644"/>
            <a:ext cx="216060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18;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751385" y="4466717"/>
                <a:ext cx="3100897" cy="8038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1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r>
                  <a:rPr lang="ru-RU" sz="3200" b="1" i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x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= –14;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1385" y="4466717"/>
                <a:ext cx="3100897" cy="803810"/>
              </a:xfrm>
              <a:prstGeom prst="rect">
                <a:avLst/>
              </a:prstGeom>
              <a:blipFill>
                <a:blip r:embed="rId2"/>
                <a:stretch>
                  <a:fillRect b="-98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5076056" y="2008201"/>
                <a:ext cx="3100897" cy="8036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0 ∙ </a:t>
                </a:r>
                <a:r>
                  <a:rPr lang="ru-RU" sz="3200" b="1" i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x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;</a:t>
                </a:r>
                <a:r>
                  <a:rPr lang="ru-RU" sz="3200" dirty="0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rPr>
                  <a:t>	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076056" y="2008201"/>
                <a:ext cx="3100897" cy="803682"/>
              </a:xfrm>
              <a:prstGeom prst="rect">
                <a:avLst/>
              </a:prstGeom>
              <a:blipFill>
                <a:blip r:embed="rId3"/>
                <a:stretch>
                  <a:fillRect b="-984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4377091" y="3122585"/>
            <a:ext cx="310089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 algn="ctr"/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0 • 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0;</a:t>
            </a:r>
            <a:endParaRPr lang="ru-RU" sz="3200" b="1" dirty="0"/>
          </a:p>
          <a:p>
            <a:pPr algn="ctr">
              <a:buNone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5796137" y="4157012"/>
            <a:ext cx="252028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0">
              <a:lnSpc>
                <a:spcPct val="150000"/>
              </a:lnSpc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–18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= –2?</a:t>
            </a:r>
          </a:p>
          <a:p>
            <a:pPr algn="ctr">
              <a:buNone/>
            </a:pP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0965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prstClr val="black"/>
                </a:solidFill>
              </a:rPr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6. Равносильны ли уравнения?</a:t>
            </a:r>
            <a:endParaRPr lang="ru-RU" sz="2800" b="1" dirty="0">
              <a:solidFill>
                <a:schemeClr val="dk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  <a:sym typeface="Times New Roman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312882" y="1572445"/>
            <a:ext cx="8852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cs typeface="Times New Roman" panose="02020603050405020304" pitchFamily="18" charset="0"/>
              </a:rPr>
              <a:t>– </a:t>
            </a:r>
            <a:r>
              <a:rPr lang="ru-RU" sz="3200" b="1" dirty="0" smtClean="0">
                <a:cs typeface="Times New Roman" panose="02020603050405020304" pitchFamily="18" charset="0"/>
              </a:rPr>
              <a:t>3(</a:t>
            </a:r>
            <a:r>
              <a:rPr lang="ru-RU" sz="3200" b="1" i="1" dirty="0" smtClean="0">
                <a:cs typeface="Times New Roman" panose="02020603050405020304" pitchFamily="18" charset="0"/>
              </a:rPr>
              <a:t>х</a:t>
            </a:r>
            <a:r>
              <a:rPr lang="ru-RU" sz="3200" b="1" dirty="0" smtClean="0">
                <a:cs typeface="Times New Roman" panose="02020603050405020304" pitchFamily="18" charset="0"/>
              </a:rPr>
              <a:t> </a:t>
            </a:r>
            <a:r>
              <a:rPr lang="ru-RU" sz="3200" b="1" dirty="0">
                <a:cs typeface="Times New Roman" panose="02020603050405020304" pitchFamily="18" charset="0"/>
              </a:rPr>
              <a:t>– 5) = 11  </a:t>
            </a:r>
            <a:r>
              <a:rPr lang="ru-RU" sz="3200" b="1" dirty="0" smtClean="0">
                <a:cs typeface="Times New Roman" panose="02020603050405020304" pitchFamily="18" charset="0"/>
              </a:rPr>
              <a:t>  и     3(</a:t>
            </a:r>
            <a:r>
              <a:rPr lang="ru-RU" sz="3200" b="1" i="1" dirty="0" smtClean="0">
                <a:cs typeface="Times New Roman" panose="02020603050405020304" pitchFamily="18" charset="0"/>
              </a:rPr>
              <a:t>х</a:t>
            </a:r>
            <a:r>
              <a:rPr lang="ru-RU" sz="3200" b="1" dirty="0" smtClean="0">
                <a:cs typeface="Times New Roman" panose="02020603050405020304" pitchFamily="18" charset="0"/>
              </a:rPr>
              <a:t> </a:t>
            </a:r>
            <a:r>
              <a:rPr lang="ru-RU" sz="3200" b="1" dirty="0">
                <a:cs typeface="Times New Roman" panose="02020603050405020304" pitchFamily="18" charset="0"/>
              </a:rPr>
              <a:t>– 5) = – </a:t>
            </a:r>
            <a:r>
              <a:rPr lang="ru-RU" sz="3200" b="1" dirty="0" smtClean="0">
                <a:cs typeface="Times New Roman" panose="02020603050405020304" pitchFamily="18" charset="0"/>
              </a:rPr>
              <a:t>11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12882" y="2568978"/>
            <a:ext cx="885258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cs typeface="Times New Roman" panose="02020603050405020304" pitchFamily="18" charset="0"/>
              </a:rPr>
              <a:t>2</a:t>
            </a:r>
            <a:r>
              <a:rPr lang="ru-RU" sz="3200" b="1" i="1" dirty="0">
                <a:cs typeface="Times New Roman" panose="02020603050405020304" pitchFamily="18" charset="0"/>
              </a:rPr>
              <a:t>х</a:t>
            </a:r>
            <a:r>
              <a:rPr lang="ru-RU" sz="3200" b="1" dirty="0">
                <a:cs typeface="Times New Roman" panose="02020603050405020304" pitchFamily="18" charset="0"/>
              </a:rPr>
              <a:t> – 1 = 17 </a:t>
            </a:r>
            <a:r>
              <a:rPr lang="ru-RU" sz="3200" b="1" dirty="0" smtClean="0">
                <a:cs typeface="Times New Roman" panose="02020603050405020304" pitchFamily="18" charset="0"/>
              </a:rPr>
              <a:t>   и     2х </a:t>
            </a:r>
            <a:r>
              <a:rPr lang="ru-RU" sz="3200" b="1" dirty="0">
                <a:cs typeface="Times New Roman" panose="02020603050405020304" pitchFamily="18" charset="0"/>
              </a:rPr>
              <a:t>= 17 – 1</a:t>
            </a:r>
          </a:p>
        </p:txBody>
      </p:sp>
      <p:sp>
        <p:nvSpPr>
          <p:cNvPr id="16" name="Text Box 8"/>
          <p:cNvSpPr txBox="1">
            <a:spLocks noChangeArrowheads="1"/>
          </p:cNvSpPr>
          <p:nvPr/>
        </p:nvSpPr>
        <p:spPr bwMode="auto">
          <a:xfrm>
            <a:off x="312882" y="3509677"/>
            <a:ext cx="8852581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cs typeface="Times New Roman" panose="02020603050405020304" pitchFamily="18" charset="0"/>
              </a:rPr>
              <a:t>6</a:t>
            </a:r>
            <a:r>
              <a:rPr lang="ru-RU" sz="3200" b="1" i="1" dirty="0">
                <a:cs typeface="Times New Roman" panose="02020603050405020304" pitchFamily="18" charset="0"/>
              </a:rPr>
              <a:t>х</a:t>
            </a:r>
            <a:r>
              <a:rPr lang="ru-RU" sz="3200" b="1" dirty="0">
                <a:cs typeface="Times New Roman" panose="02020603050405020304" pitchFamily="18" charset="0"/>
              </a:rPr>
              <a:t> – 1 = 11 </a:t>
            </a:r>
            <a:r>
              <a:rPr lang="ru-RU" sz="3200" b="1" dirty="0" smtClean="0">
                <a:cs typeface="Times New Roman" panose="02020603050405020304" pitchFamily="18" charset="0"/>
              </a:rPr>
              <a:t>    и     6</a:t>
            </a:r>
            <a:r>
              <a:rPr lang="ru-RU" sz="3200" b="1" i="1" dirty="0" smtClean="0">
                <a:cs typeface="Times New Roman" panose="02020603050405020304" pitchFamily="18" charset="0"/>
              </a:rPr>
              <a:t>х</a:t>
            </a:r>
            <a:r>
              <a:rPr lang="ru-RU" sz="3200" b="1" dirty="0" smtClean="0">
                <a:cs typeface="Times New Roman" panose="02020603050405020304" pitchFamily="18" charset="0"/>
              </a:rPr>
              <a:t> </a:t>
            </a:r>
            <a:r>
              <a:rPr lang="ru-RU" sz="3200" b="1" dirty="0">
                <a:cs typeface="Times New Roman" panose="02020603050405020304" pitchFamily="18" charset="0"/>
              </a:rPr>
              <a:t>= 11 + 1</a:t>
            </a:r>
          </a:p>
          <a:p>
            <a:pPr algn="ctr">
              <a:buNone/>
            </a:pPr>
            <a:endParaRPr lang="ru-RU" sz="3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381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Математическая разминка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>
                <a:solidFill>
                  <a:prstClr val="black"/>
                </a:solidFill>
              </a:rPr>
              <a:t>Вхождение в тему урока и создание условий для осознанного восприятия нового материала.</a:t>
            </a:r>
            <a:endParaRPr lang="ru-RU" sz="1600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6097" y="650348"/>
            <a:ext cx="8911805" cy="138499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На доске было записано решение линейного уравнения, </a:t>
            </a:r>
          </a:p>
          <a:p>
            <a:pPr lvl="0" algn="ctr"/>
            <a:r>
              <a:rPr lang="ru-RU" sz="2800" b="1" i="1" dirty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н</a:t>
            </a:r>
            <a:r>
              <a:rPr lang="ru-RU" sz="2800" b="1" i="1" dirty="0" smtClean="0">
                <a:solidFill>
                  <a:schemeClr val="dk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  <a:sym typeface="Times New Roman"/>
              </a:rPr>
              <a:t>о правую часть данного уравнения стёрли. Восстановите её.</a:t>
            </a: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19777" y="2061148"/>
            <a:ext cx="2491654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r>
              <a:rPr lang="ru-RU" sz="3200" b="1" i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      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  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= 11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2437061" y="3741128"/>
            <a:ext cx="2448272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None/>
            </a:pP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r>
            <a:r>
              <a:rPr lang="ru-RU" sz="3200" b="1" i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= </a:t>
            </a:r>
          </a:p>
          <a:p>
            <a:pPr algn="ctr">
              <a:buNone/>
            </a:pPr>
            <a:r>
              <a:rPr lang="ru-RU" sz="3200" b="1" i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3200" b="1" i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   х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 </a:t>
            </a:r>
            <a:r>
              <a:rPr lang="ru-RU" sz="3200" b="1" dirty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= </a:t>
            </a:r>
            <a:r>
              <a:rPr lang="ru-RU" sz="3200" b="1" dirty="0" smtClean="0">
                <a:solidFill>
                  <a:schemeClr val="dk1"/>
                </a:solidFill>
                <a:latin typeface="Times New Roman"/>
                <a:cs typeface="Times New Roman"/>
                <a:sym typeface="Times New Roman"/>
              </a:rPr>
              <a:t>0</a:t>
            </a:r>
            <a:r>
              <a:rPr lang="ru-RU" sz="32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 Box 8"/>
              <p:cNvSpPr txBox="1">
                <a:spLocks noChangeArrowheads="1"/>
              </p:cNvSpPr>
              <p:nvPr/>
            </p:nvSpPr>
            <p:spPr bwMode="auto">
              <a:xfrm>
                <a:off x="4624662" y="2334556"/>
                <a:ext cx="3100897" cy="129625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>
                  <a:buNone/>
                </a:pP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</m:ctrlPr>
                      </m:fPr>
                      <m:num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𝟏</m:t>
                        </m:r>
                      </m:num>
                      <m:den>
                        <m:r>
                          <a:rPr lang="ru-RU" sz="3200" b="1" i="1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  <a:cs typeface="Times New Roman"/>
                            <a:sym typeface="Times New Roman"/>
                          </a:rPr>
                          <m:t>𝟖</m:t>
                        </m:r>
                      </m:den>
                    </m:f>
                  </m:oMath>
                </a14:m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r>
                  <a:rPr lang="ru-RU" sz="3200" b="1" i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x</a:t>
                </a:r>
                <a:r>
                  <a:rPr lang="ru-RU" sz="3200" b="1" dirty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=</a:t>
                </a:r>
              </a:p>
              <a:p>
                <a:pPr algn="ctr">
                  <a:buNone/>
                </a:pPr>
                <a:r>
                  <a:rPr lang="ru-RU" sz="3200" b="1" i="1" dirty="0" smtClean="0">
                    <a:solidFill>
                      <a:schemeClr val="dk1"/>
                    </a:solidFill>
                    <a:latin typeface="Times New Roman"/>
                    <a:cs typeface="Times New Roman"/>
                    <a:sym typeface="Times New Roman"/>
                  </a:rPr>
                  <a:t>    х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cs typeface="Times New Roman"/>
                    <a:sym typeface="Times New Roman"/>
                  </a:rPr>
                  <a:t> = </a:t>
                </a:r>
                <a:r>
                  <a:rPr lang="ru-RU" sz="3200" b="1" dirty="0">
                    <a:cs typeface="Times New Roman" panose="02020603050405020304" pitchFamily="18" charset="0"/>
                  </a:rPr>
                  <a:t>– </a:t>
                </a:r>
                <a:r>
                  <a:rPr lang="ru-RU" sz="3200" b="1" dirty="0" smtClean="0">
                    <a:solidFill>
                      <a:schemeClr val="dk1"/>
                    </a:solidFill>
                    <a:latin typeface="Times New Roman"/>
                    <a:cs typeface="Times New Roman"/>
                    <a:sym typeface="Times New Roman"/>
                  </a:rPr>
                  <a:t>2</a:t>
                </a:r>
                <a:r>
                  <a:rPr lang="ru-RU" sz="3200" b="1" dirty="0" smtClean="0">
                    <a:solidFill>
                      <a:schemeClr val="dk1"/>
                    </a:solidFill>
                    <a:ea typeface="Times New Roman"/>
                    <a:cs typeface="Times New Roman" panose="02020603050405020304" pitchFamily="18" charset="0"/>
                    <a:sym typeface="Times New Roman"/>
                  </a:rPr>
                  <a:t>  </a:t>
                </a:r>
                <a:endParaRPr lang="ru-RU" sz="3200" b="1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6" name="Text 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624662" y="2334556"/>
                <a:ext cx="3100897" cy="1296252"/>
              </a:xfrm>
              <a:prstGeom prst="rect">
                <a:avLst/>
              </a:prstGeom>
              <a:blipFill>
                <a:blip r:embed="rId2"/>
                <a:stretch>
                  <a:fillRect b="-1408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Прямоугольник 2"/>
          <p:cNvSpPr/>
          <p:nvPr/>
        </p:nvSpPr>
        <p:spPr>
          <a:xfrm>
            <a:off x="2133008" y="2248054"/>
            <a:ext cx="638792" cy="35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252603" y="3908898"/>
            <a:ext cx="638792" cy="35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6804248" y="2583415"/>
            <a:ext cx="638792" cy="35498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131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8676456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Работа с учебником.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504" y="1340768"/>
            <a:ext cx="8928992" cy="95410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2.7, 2.9, 2.13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2.46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(повторение)</a:t>
            </a:r>
          </a:p>
        </p:txBody>
      </p:sp>
    </p:spTree>
    <p:extLst>
      <p:ext uri="{BB962C8B-B14F-4D97-AF65-F5344CB8AC3E}">
        <p14:creationId xmlns:p14="http://schemas.microsoft.com/office/powerpoint/2010/main" val="2426991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0" y="6408000"/>
            <a:ext cx="9144000" cy="331416"/>
            <a:chOff x="0" y="3645024"/>
            <a:chExt cx="9144000" cy="331416"/>
          </a:xfrm>
        </p:grpSpPr>
        <p:sp>
          <p:nvSpPr>
            <p:cNvPr id="6" name="Прямоугольник 5"/>
            <p:cNvSpPr/>
            <p:nvPr userDrawn="1"/>
          </p:nvSpPr>
          <p:spPr>
            <a:xfrm>
              <a:off x="0" y="3645024"/>
              <a:ext cx="9144000" cy="324000"/>
            </a:xfrm>
            <a:prstGeom prst="rect">
              <a:avLst/>
            </a:prstGeom>
            <a:solidFill>
              <a:schemeClr val="bg2">
                <a:lumMod val="50000"/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7" name="Прямая соединительная линия 6"/>
            <p:cNvCxnSpPr/>
            <p:nvPr userDrawn="1"/>
          </p:nvCxnSpPr>
          <p:spPr>
            <a:xfrm>
              <a:off x="0" y="3976440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 userDrawn="1"/>
          </p:nvCxnSpPr>
          <p:spPr>
            <a:xfrm>
              <a:off x="0" y="3645024"/>
              <a:ext cx="9144000" cy="0"/>
            </a:xfrm>
            <a:prstGeom prst="line">
              <a:avLst/>
            </a:prstGeom>
            <a:ln w="25400">
              <a:solidFill>
                <a:schemeClr val="bg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0" y="72000"/>
            <a:ext cx="9144000" cy="468000"/>
            <a:chOff x="0" y="72000"/>
            <a:chExt cx="9144000" cy="468000"/>
          </a:xfrm>
        </p:grpSpPr>
        <p:sp>
          <p:nvSpPr>
            <p:cNvPr id="10" name="Прямоугольник 9"/>
            <p:cNvSpPr/>
            <p:nvPr userDrawn="1"/>
          </p:nvSpPr>
          <p:spPr>
            <a:xfrm>
              <a:off x="0" y="72000"/>
              <a:ext cx="9144000" cy="468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rgbClr val="267034"/>
                </a:solidFill>
              </a:endParaRPr>
            </a:p>
          </p:txBody>
        </p:sp>
        <p:cxnSp>
          <p:nvCxnSpPr>
            <p:cNvPr id="11" name="Прямая соединительная линия 10"/>
            <p:cNvCxnSpPr/>
            <p:nvPr userDrawn="1"/>
          </p:nvCxnSpPr>
          <p:spPr>
            <a:xfrm>
              <a:off x="0" y="540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 userDrawn="1"/>
          </p:nvCxnSpPr>
          <p:spPr>
            <a:xfrm>
              <a:off x="0" y="72000"/>
              <a:ext cx="9144000" cy="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6000"/>
            <a:ext cx="9144000" cy="614040"/>
          </a:xfrm>
        </p:spPr>
        <p:txBody>
          <a:bodyPr>
            <a:normAutofit/>
          </a:bodyPr>
          <a:lstStyle/>
          <a:p>
            <a:r>
              <a:rPr lang="ru-RU" sz="2400" b="0" dirty="0" smtClean="0">
                <a:ln>
                  <a:noFill/>
                </a:ln>
                <a:solidFill>
                  <a:schemeClr val="bg1"/>
                </a:solidFill>
                <a:effectLst/>
              </a:rPr>
              <a:t>Осваиваем алгоритмы</a:t>
            </a:r>
            <a:endParaRPr lang="ru-RU" b="0" dirty="0">
              <a:ln>
                <a:solidFill>
                  <a:schemeClr val="bg1"/>
                </a:solidFill>
              </a:ln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0107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/>
              <a:t>Практикум</a:t>
            </a:r>
          </a:p>
        </p:txBody>
      </p:sp>
      <p:grpSp>
        <p:nvGrpSpPr>
          <p:cNvPr id="25" name="Группа 24"/>
          <p:cNvGrpSpPr/>
          <p:nvPr/>
        </p:nvGrpSpPr>
        <p:grpSpPr>
          <a:xfrm>
            <a:off x="108000" y="576000"/>
            <a:ext cx="3562974" cy="360000"/>
            <a:chOff x="108000" y="612000"/>
            <a:chExt cx="3562974" cy="360000"/>
          </a:xfrm>
        </p:grpSpPr>
        <p:sp>
          <p:nvSpPr>
            <p:cNvPr id="26" name="Прямоугольник 25"/>
            <p:cNvSpPr/>
            <p:nvPr/>
          </p:nvSpPr>
          <p:spPr>
            <a:xfrm>
              <a:off x="108000" y="612000"/>
              <a:ext cx="2304000" cy="35996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sz="2000" b="1" dirty="0" smtClean="0"/>
                <a:t>РАБОЧАЯ ТЕТРАДЬ</a:t>
              </a:r>
              <a:endParaRPr lang="ru-RU" sz="2000" b="1" dirty="0"/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2484000" y="612000"/>
              <a:ext cx="1186974" cy="360000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254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2000" b="1" dirty="0" smtClean="0">
                  <a:solidFill>
                    <a:schemeClr val="bg1"/>
                  </a:solidFill>
                </a:rPr>
                <a:t>№</a:t>
              </a:r>
              <a:r>
                <a:rPr lang="ru-RU" sz="2000" b="1" dirty="0">
                  <a:solidFill>
                    <a:schemeClr val="bg1"/>
                  </a:solidFill>
                </a:rPr>
                <a:t> </a:t>
              </a:r>
              <a:r>
                <a:rPr lang="ru-RU" sz="2000" b="1" dirty="0" smtClean="0">
                  <a:solidFill>
                    <a:schemeClr val="bg1"/>
                  </a:solidFill>
                </a:rPr>
                <a:t>86</a:t>
              </a:r>
              <a:endParaRPr lang="ru-RU" sz="2000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44000"/>
            <a:ext cx="9144000" cy="522122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32" name="Скругленный прямоугольник 31"/>
          <p:cNvSpPr/>
          <p:nvPr/>
        </p:nvSpPr>
        <p:spPr>
          <a:xfrm>
            <a:off x="8100392" y="162880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б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592820" y="2204864"/>
            <a:ext cx="1204176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20: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(-5)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712457" y="2920224"/>
            <a:ext cx="813043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– 4 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25198" y="384899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в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602608" y="4425054"/>
            <a:ext cx="1314784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т = – 7</a:t>
            </a: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8154393" y="3848990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г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6646821" y="4425054"/>
            <a:ext cx="965329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а = 0</a:t>
            </a: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2862516" y="5255061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д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7010" y="5733116"/>
            <a:ext cx="1414170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</a:t>
            </a:r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= 0.01</a:t>
            </a: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5220072" y="5243837"/>
            <a:ext cx="544958" cy="28803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63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е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603167" y="5717211"/>
            <a:ext cx="1483098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с = – 0,1</a:t>
            </a:r>
          </a:p>
        </p:txBody>
      </p:sp>
    </p:spTree>
    <p:extLst>
      <p:ext uri="{BB962C8B-B14F-4D97-AF65-F5344CB8AC3E}">
        <p14:creationId xmlns:p14="http://schemas.microsoft.com/office/powerpoint/2010/main" val="1095137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8" grpId="0" animBg="1"/>
      <p:bldP spid="43" grpId="0" animBg="1"/>
      <p:bldP spid="46" grpId="0" animBg="1"/>
      <p:bldP spid="5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11469</TotalTime>
  <Words>614</Words>
  <Application>Microsoft Office PowerPoint</Application>
  <PresentationFormat>Экран (4:3)</PresentationFormat>
  <Paragraphs>154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-apple-system</vt:lpstr>
      <vt:lpstr>Arial</vt:lpstr>
      <vt:lpstr>Arial Black</vt:lpstr>
      <vt:lpstr>Calibri</vt:lpstr>
      <vt:lpstr>Cambria Math</vt:lpstr>
      <vt:lpstr>Tahoma</vt:lpstr>
      <vt:lpstr>Times New Roman</vt:lpstr>
      <vt:lpstr>Wingdings</vt:lpstr>
      <vt:lpstr>Тема Office</vt:lpstr>
      <vt:lpstr>1_Тема Office</vt:lpstr>
      <vt:lpstr>ЛИНЕЙНОЕ  УРАВНЕНИЕ С ОДНОЙ ПЕРЕМЕННОЙ</vt:lpstr>
      <vt:lpstr>Цель нашего урока</vt:lpstr>
      <vt:lpstr>Математическая разминка</vt:lpstr>
      <vt:lpstr>Математическая разминка</vt:lpstr>
      <vt:lpstr>Математическая разминка</vt:lpstr>
      <vt:lpstr>Математическая разминка</vt:lpstr>
      <vt:lpstr>Математическая разминка</vt:lpstr>
      <vt:lpstr>Работа с учебником.</vt:lpstr>
      <vt:lpstr>Осваиваем алгоритмы</vt:lpstr>
      <vt:lpstr>Осваиваем алгоритмы</vt:lpstr>
      <vt:lpstr>Осваиваем алгоритмы</vt:lpstr>
      <vt:lpstr>Анализируем и рассуждаем</vt:lpstr>
      <vt:lpstr>Анализируем и рассуждаем</vt:lpstr>
      <vt:lpstr>Математический софизм</vt:lpstr>
      <vt:lpstr>Итоги урока.</vt:lpstr>
      <vt:lpstr>Решение уравнений</vt:lpstr>
      <vt:lpstr>Решение уравнений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svg</dc:creator>
  <cp:lastModifiedBy>AsusK50C</cp:lastModifiedBy>
  <cp:revision>1241</cp:revision>
  <dcterms:created xsi:type="dcterms:W3CDTF">2015-06-18T09:54:57Z</dcterms:created>
  <dcterms:modified xsi:type="dcterms:W3CDTF">2022-08-08T10:47:31Z</dcterms:modified>
</cp:coreProperties>
</file>