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5" r:id="rId2"/>
    <p:sldId id="278" r:id="rId3"/>
    <p:sldId id="279" r:id="rId4"/>
    <p:sldId id="280" r:id="rId5"/>
    <p:sldId id="289" r:id="rId6"/>
    <p:sldId id="281" r:id="rId7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CFFCC"/>
    <a:srgbClr val="CCFFFF"/>
    <a:srgbClr val="00CC99"/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512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95BA030-94D0-4264-A998-8578487F20CC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2A7C78E-D35E-42B0-B7A5-D24348AB61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6762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6BA34D-BBF2-4FEB-A70B-6364870E6E45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204CA-BED6-4B57-B527-BDCE94CB8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4102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31E7C-2DEC-4761-A3BA-1D5C985E7999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96118-7EB8-48CE-9587-4E5D96AAC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0430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45666-286F-438E-A998-9ABCB2918309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6EAE2-B403-4ECB-BCD5-1EE8E662F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38961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EFB1D-3790-4524-AE2B-B8E464D31CA2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0D00F-7182-49E8-AD9B-C8CE7326C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6411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CD7840-AE60-4AC7-A33A-B16DF44F6648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3E1D3-8A05-45BA-87D1-A2FD10FB0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56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AEC05-A19C-43FE-AFE3-2F911AD19EC2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B8265-9E35-4493-9EC8-973CEE5A2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49444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32F38C-95D1-48AA-B69F-40CC060EE6EE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57BED-5B33-4EBB-861B-B8317E8FFA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528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188E0-D6C5-4FE1-BB50-DAF84A129BAA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E9313-E576-4ED5-9ABB-9BF63F44E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974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4D2CC-6A5B-4E67-9C6A-5E685FB0DEF5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F31B8-3021-42BF-A08D-F6A0779FE5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7485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36466-9EAA-426E-AA4D-7EF66F6E1537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1B5DB-DEB9-4D4A-AD82-A4776037B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9439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996D3-3655-49F2-B658-DF26B8CE792B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BB9D3-07D7-4C04-BFEE-3153FC2703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5973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1F0E8B1-E4BD-4E19-BADD-B84E9406406D}" type="datetimeFigureOut">
              <a:rPr lang="ru-RU"/>
              <a:pPr>
                <a:defRPr/>
              </a:pPr>
              <a:t>08.10.2012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82B03B7-9DAB-4C51-99B6-6BF39B952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4214810" y="1214422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b="1" i="1" dirty="0">
                <a:latin typeface="Palatino Linotype" pitchFamily="18" charset="0"/>
              </a:rPr>
              <a:t>1. </a:t>
            </a:r>
            <a:r>
              <a:rPr lang="ru-RU" sz="2800" b="1" i="1" dirty="0" err="1">
                <a:latin typeface="Palatino Linotype" pitchFamily="18" charset="0"/>
              </a:rPr>
              <a:t>Микроскопирование</a:t>
            </a:r>
            <a:endParaRPr lang="ru-RU" sz="2800" b="1" i="1" dirty="0">
              <a:latin typeface="Palatino Linotype" pitchFamily="18" charset="0"/>
            </a:endParaRP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4286248" y="1785926"/>
            <a:ext cx="39290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ru-RU" sz="2000" b="1" dirty="0" smtClean="0">
                <a:latin typeface="Palatino Linotype" pitchFamily="18" charset="0"/>
              </a:rPr>
              <a:t>Световая микроскопия</a:t>
            </a:r>
            <a:endParaRPr lang="ru-RU" sz="2000" b="1" dirty="0">
              <a:latin typeface="Palatino Linotype" pitchFamily="18" charset="0"/>
            </a:endParaRPr>
          </a:p>
        </p:txBody>
      </p:sp>
      <p:sp>
        <p:nvSpPr>
          <p:cNvPr id="22533" name="TextBox 6"/>
          <p:cNvSpPr txBox="1">
            <a:spLocks noChangeArrowheads="1"/>
          </p:cNvSpPr>
          <p:nvPr/>
        </p:nvSpPr>
        <p:spPr bwMode="auto">
          <a:xfrm>
            <a:off x="4000496" y="2143116"/>
            <a:ext cx="421481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b="1" dirty="0" smtClean="0">
                <a:latin typeface="Palatino Linotype" pitchFamily="18" charset="0"/>
              </a:rPr>
              <a:t>    Изучает клеточные формы и структуры: ядро, хлоропласты и другие крупные компоненты клетки.</a:t>
            </a:r>
          </a:p>
          <a:p>
            <a:pPr eaLnBrk="1" hangingPunct="1"/>
            <a:r>
              <a:rPr lang="ru-RU" b="1" dirty="0" smtClean="0">
                <a:latin typeface="Palatino Linotype" pitchFamily="18" charset="0"/>
              </a:rPr>
              <a:t>Увеличивает </a:t>
            </a:r>
            <a:r>
              <a:rPr lang="ru-RU" b="1" dirty="0">
                <a:latin typeface="Palatino Linotype" pitchFamily="18" charset="0"/>
              </a:rPr>
              <a:t>в 1000 раз.</a:t>
            </a:r>
          </a:p>
        </p:txBody>
      </p:sp>
      <p:pic>
        <p:nvPicPr>
          <p:cNvPr id="9" name="Picture 2" descr="C:\Documents and Settings\Мошка\Рабочий стол\mikromed_v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71612"/>
            <a:ext cx="3182938" cy="4357687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Прямоугольник 17"/>
          <p:cNvSpPr/>
          <p:nvPr/>
        </p:nvSpPr>
        <p:spPr>
          <a:xfrm>
            <a:off x="0" y="142875"/>
            <a:ext cx="9144000" cy="78581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428750" y="142875"/>
            <a:ext cx="6429375" cy="71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Методы изучения клетки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0" y="9286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5"/>
          <p:cNvSpPr txBox="1">
            <a:spLocks noChangeArrowheads="1"/>
          </p:cNvSpPr>
          <p:nvPr/>
        </p:nvSpPr>
        <p:spPr bwMode="auto">
          <a:xfrm>
            <a:off x="3786182" y="3786190"/>
            <a:ext cx="50006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i="1" dirty="0" smtClean="0">
                <a:latin typeface="Palatino Linotype" pitchFamily="18" charset="0"/>
              </a:rPr>
              <a:t>      </a:t>
            </a:r>
            <a:r>
              <a:rPr lang="ru-RU" sz="2000" b="1" i="1" dirty="0">
                <a:latin typeface="Palatino Linotype" pitchFamily="18" charset="0"/>
              </a:rPr>
              <a:t>Флуоресцентная микроскопия</a:t>
            </a: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4000496" y="4357694"/>
            <a:ext cx="4786345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dirty="0">
                <a:latin typeface="Palatino Linotype" pitchFamily="18" charset="0"/>
              </a:rPr>
              <a:t>    Живые клетки наблюдают в ультрафиолетовом свете. При этом одни компоненты начинают сразу светиться, другие светятся при добавлении специальных красителей.</a:t>
            </a:r>
          </a:p>
          <a:p>
            <a:pPr eaLnBrk="1" hangingPunct="1"/>
            <a:r>
              <a:rPr lang="ru-RU" dirty="0">
                <a:latin typeface="Palatino Linotype" pitchFamily="18" charset="0"/>
              </a:rPr>
              <a:t>    </a:t>
            </a:r>
          </a:p>
          <a:p>
            <a:pPr eaLnBrk="1" hangingPunct="1"/>
            <a:endParaRPr lang="ru-RU" dirty="0"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TextBox 8"/>
          <p:cNvSpPr txBox="1">
            <a:spLocks noChangeArrowheads="1"/>
          </p:cNvSpPr>
          <p:nvPr/>
        </p:nvSpPr>
        <p:spPr bwMode="auto">
          <a:xfrm>
            <a:off x="4500562" y="1428736"/>
            <a:ext cx="464343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ru-RU" sz="2000" b="1" dirty="0">
                <a:latin typeface="Palatino Linotype" pitchFamily="18" charset="0"/>
              </a:rPr>
              <a:t>  </a:t>
            </a:r>
            <a:r>
              <a:rPr lang="ru-RU" sz="2000" b="1" dirty="0" smtClean="0">
                <a:latin typeface="Palatino Linotype" pitchFamily="18" charset="0"/>
              </a:rPr>
              <a:t>Электронная микроскопия</a:t>
            </a:r>
            <a:endParaRPr lang="ru-RU" sz="2000" b="1" dirty="0">
              <a:latin typeface="Palatino Linotype" pitchFamily="18" charset="0"/>
            </a:endParaRPr>
          </a:p>
        </p:txBody>
      </p:sp>
      <p:sp>
        <p:nvSpPr>
          <p:cNvPr id="23557" name="TextBox 9"/>
          <p:cNvSpPr txBox="1">
            <a:spLocks noChangeArrowheads="1"/>
          </p:cNvSpPr>
          <p:nvPr/>
        </p:nvSpPr>
        <p:spPr bwMode="auto">
          <a:xfrm>
            <a:off x="4429124" y="2000240"/>
            <a:ext cx="421481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 dirty="0">
                <a:latin typeface="Palatino Linotype" pitchFamily="18" charset="0"/>
              </a:rPr>
              <a:t>    Изобретён в 30-х годах 20-го века.  Современные электронные микроскопы позволяют увеличить изображение до 1 000 000 раз, а значит и более детально рассматривать структуру органоидов клетки. </a:t>
            </a:r>
          </a:p>
        </p:txBody>
      </p:sp>
      <p:pic>
        <p:nvPicPr>
          <p:cNvPr id="20485" name="Picture 5" descr="C:\Documents and Settings\Мошка\Рабочий стол\image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8" y="1143000"/>
            <a:ext cx="3314700" cy="5357813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Прямоугольник 18"/>
          <p:cNvSpPr/>
          <p:nvPr/>
        </p:nvSpPr>
        <p:spPr>
          <a:xfrm>
            <a:off x="0" y="142875"/>
            <a:ext cx="9144000" cy="78581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428750" y="142875"/>
            <a:ext cx="6429375" cy="71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Методы изучения клетки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0" y="9286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Box 5"/>
          <p:cNvSpPr txBox="1">
            <a:spLocks noChangeArrowheads="1"/>
          </p:cNvSpPr>
          <p:nvPr/>
        </p:nvSpPr>
        <p:spPr bwMode="auto">
          <a:xfrm>
            <a:off x="4214813" y="1643063"/>
            <a:ext cx="49291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i="1" dirty="0">
                <a:latin typeface="Palatino Linotype" pitchFamily="18" charset="0"/>
              </a:rPr>
              <a:t>2</a:t>
            </a:r>
            <a:r>
              <a:rPr lang="ru-RU" sz="2000" b="1" i="1" dirty="0">
                <a:latin typeface="Palatino Linotype" pitchFamily="18" charset="0"/>
              </a:rPr>
              <a:t>. Метод дифференциального центрифугирования</a:t>
            </a:r>
          </a:p>
        </p:txBody>
      </p:sp>
      <p:sp>
        <p:nvSpPr>
          <p:cNvPr id="24580" name="TextBox 7"/>
          <p:cNvSpPr txBox="1">
            <a:spLocks noChangeArrowheads="1"/>
          </p:cNvSpPr>
          <p:nvPr/>
        </p:nvSpPr>
        <p:spPr bwMode="auto">
          <a:xfrm>
            <a:off x="4572000" y="2786063"/>
            <a:ext cx="4214813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ru-RU">
                <a:latin typeface="Palatino Linotype" pitchFamily="18" charset="0"/>
              </a:rPr>
              <a:t>Основан на различной плотности органоидов и при очень быстром вращении органеллы располагаются в растворе слоями в соответствии с плотностью.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571625"/>
            <a:ext cx="3916363" cy="3786188"/>
          </a:xfrm>
          <a:prstGeom prst="rect">
            <a:avLst/>
          </a:prstGeom>
          <a:ln w="190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0" y="142875"/>
            <a:ext cx="9144000" cy="78581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28750" y="142875"/>
            <a:ext cx="6429375" cy="71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Методы изучения клетки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9286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214282" y="2000240"/>
            <a:ext cx="84296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dirty="0">
              <a:latin typeface="Palatino Linotype" pitchFamily="18" charset="0"/>
            </a:endParaRPr>
          </a:p>
          <a:p>
            <a:pPr eaLnBrk="1" hangingPunct="1"/>
            <a:endParaRPr lang="ru-RU" dirty="0">
              <a:latin typeface="Palatino Linotype" pitchFamily="18" charset="0"/>
            </a:endParaRPr>
          </a:p>
        </p:txBody>
      </p:sp>
      <p:sp>
        <p:nvSpPr>
          <p:cNvPr id="25605" name="TextBox 6"/>
          <p:cNvSpPr txBox="1">
            <a:spLocks noChangeArrowheads="1"/>
          </p:cNvSpPr>
          <p:nvPr/>
        </p:nvSpPr>
        <p:spPr bwMode="auto">
          <a:xfrm>
            <a:off x="500034" y="1428736"/>
            <a:ext cx="8358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i="1" dirty="0" smtClean="0">
                <a:latin typeface="Palatino Linotype" pitchFamily="18" charset="0"/>
              </a:rPr>
              <a:t>3.  </a:t>
            </a:r>
            <a:r>
              <a:rPr lang="ru-RU" sz="2000" b="1" i="1" dirty="0">
                <a:latin typeface="Palatino Linotype" pitchFamily="18" charset="0"/>
              </a:rPr>
              <a:t>Метод </a:t>
            </a:r>
            <a:r>
              <a:rPr lang="ru-RU" sz="2000" b="1" i="1" dirty="0" smtClean="0">
                <a:latin typeface="Palatino Linotype" pitchFamily="18" charset="0"/>
              </a:rPr>
              <a:t>меченых атомов.</a:t>
            </a:r>
            <a:endParaRPr lang="ru-RU" sz="2000" b="1" i="1" dirty="0">
              <a:latin typeface="Palatino Linotype" pitchFamily="18" charset="0"/>
            </a:endParaRPr>
          </a:p>
        </p:txBody>
      </p:sp>
      <p:sp>
        <p:nvSpPr>
          <p:cNvPr id="25606" name="TextBox 8"/>
          <p:cNvSpPr txBox="1">
            <a:spLocks noChangeArrowheads="1"/>
          </p:cNvSpPr>
          <p:nvPr/>
        </p:nvSpPr>
        <p:spPr bwMode="auto">
          <a:xfrm>
            <a:off x="714375" y="1785926"/>
            <a:ext cx="8429625" cy="112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ru-RU" dirty="0">
                <a:latin typeface="Palatino Linotype" pitchFamily="18" charset="0"/>
              </a:rPr>
              <a:t>    Позволяет </a:t>
            </a:r>
            <a:r>
              <a:rPr lang="ru-RU" dirty="0" smtClean="0">
                <a:latin typeface="Palatino Linotype" pitchFamily="18" charset="0"/>
              </a:rPr>
              <a:t> проследить процессы жизнедеятельности живой клетки: дыхание, фотосинтез и т.д.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42875"/>
            <a:ext cx="9144000" cy="78581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28750" y="142875"/>
            <a:ext cx="6429375" cy="71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Методы изучения клетки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9286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071810"/>
            <a:ext cx="5184775" cy="329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7"/>
          <p:cNvSpPr txBox="1">
            <a:spLocks noChangeArrowheads="1"/>
          </p:cNvSpPr>
          <p:nvPr/>
        </p:nvSpPr>
        <p:spPr bwMode="auto">
          <a:xfrm>
            <a:off x="214282" y="2000240"/>
            <a:ext cx="84296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dirty="0">
              <a:latin typeface="Palatino Linotype" pitchFamily="18" charset="0"/>
            </a:endParaRPr>
          </a:p>
          <a:p>
            <a:pPr eaLnBrk="1" hangingPunct="1"/>
            <a:endParaRPr lang="ru-RU" dirty="0">
              <a:latin typeface="Palatino Linotype" pitchFamily="18" charset="0"/>
            </a:endParaRPr>
          </a:p>
        </p:txBody>
      </p:sp>
      <p:sp>
        <p:nvSpPr>
          <p:cNvPr id="25605" name="TextBox 6"/>
          <p:cNvSpPr txBox="1">
            <a:spLocks noChangeArrowheads="1"/>
          </p:cNvSpPr>
          <p:nvPr/>
        </p:nvSpPr>
        <p:spPr bwMode="auto">
          <a:xfrm>
            <a:off x="500034" y="1428736"/>
            <a:ext cx="83581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i="1" dirty="0" smtClean="0">
                <a:latin typeface="Palatino Linotype" pitchFamily="18" charset="0"/>
              </a:rPr>
              <a:t>4</a:t>
            </a:r>
            <a:r>
              <a:rPr lang="ru-RU" sz="2000" b="1" i="1" smtClean="0">
                <a:latin typeface="Palatino Linotype" pitchFamily="18" charset="0"/>
              </a:rPr>
              <a:t>. </a:t>
            </a:r>
            <a:r>
              <a:rPr lang="ru-RU" sz="2000" b="1" i="1" dirty="0">
                <a:latin typeface="Palatino Linotype" pitchFamily="18" charset="0"/>
              </a:rPr>
              <a:t>Метод культуры клеток и </a:t>
            </a:r>
            <a:r>
              <a:rPr lang="ru-RU" sz="2000" b="1" i="1" dirty="0" smtClean="0">
                <a:latin typeface="Palatino Linotype" pitchFamily="18" charset="0"/>
              </a:rPr>
              <a:t>тканей.</a:t>
            </a:r>
            <a:endParaRPr lang="ru-RU" sz="2000" b="1" i="1" dirty="0">
              <a:latin typeface="Palatino Linotype" pitchFamily="18" charset="0"/>
            </a:endParaRPr>
          </a:p>
        </p:txBody>
      </p:sp>
      <p:sp>
        <p:nvSpPr>
          <p:cNvPr id="25606" name="TextBox 8"/>
          <p:cNvSpPr txBox="1">
            <a:spLocks noChangeArrowheads="1"/>
          </p:cNvSpPr>
          <p:nvPr/>
        </p:nvSpPr>
        <p:spPr bwMode="auto">
          <a:xfrm>
            <a:off x="357158" y="1857364"/>
            <a:ext cx="8429625" cy="1123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ru-RU" dirty="0">
                <a:latin typeface="Palatino Linotype" pitchFamily="18" charset="0"/>
              </a:rPr>
              <a:t>    Позволяет увидеть рост клеток, наблюдать за размножением</a:t>
            </a:r>
            <a:r>
              <a:rPr lang="ru-RU" dirty="0" smtClean="0">
                <a:latin typeface="Palatino Linotype" pitchFamily="18" charset="0"/>
              </a:rPr>
              <a:t>, определять</a:t>
            </a:r>
          </a:p>
          <a:p>
            <a:pPr eaLnBrk="1" hangingPunct="1">
              <a:lnSpc>
                <a:spcPct val="200000"/>
              </a:lnSpc>
            </a:pPr>
            <a:r>
              <a:rPr lang="ru-RU" dirty="0" smtClean="0">
                <a:latin typeface="Palatino Linotype" pitchFamily="18" charset="0"/>
              </a:rPr>
              <a:t> </a:t>
            </a:r>
            <a:r>
              <a:rPr lang="ru-RU" dirty="0">
                <a:latin typeface="Palatino Linotype" pitchFamily="18" charset="0"/>
              </a:rPr>
              <a:t>влияния различных веществ на клетки, </a:t>
            </a:r>
            <a:r>
              <a:rPr lang="ru-RU" dirty="0" smtClean="0">
                <a:latin typeface="Palatino Linotype" pitchFamily="18" charset="0"/>
              </a:rPr>
              <a:t>получать </a:t>
            </a:r>
            <a:r>
              <a:rPr lang="ru-RU" dirty="0">
                <a:latin typeface="Palatino Linotype" pitchFamily="18" charset="0"/>
              </a:rPr>
              <a:t>клеточные гибриды.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42875"/>
            <a:ext cx="9144000" cy="78581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428750" y="142875"/>
            <a:ext cx="6429375" cy="714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Методы изучения клетки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0" y="9286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143248"/>
            <a:ext cx="3848120" cy="340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TextBox 6"/>
          <p:cNvSpPr txBox="1">
            <a:spLocks noChangeArrowheads="1"/>
          </p:cNvSpPr>
          <p:nvPr/>
        </p:nvSpPr>
        <p:spPr bwMode="auto">
          <a:xfrm>
            <a:off x="357188" y="1571625"/>
            <a:ext cx="842962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AutoNum type="arabicPeriod"/>
            </a:pPr>
            <a:r>
              <a:rPr lang="ru-RU" b="1">
                <a:latin typeface="Palatino Linotype" pitchFamily="18" charset="0"/>
              </a:rPr>
              <a:t>В медицине – для исследования причин заболеваний человека и других живых организмов и изобретения их лечения</a:t>
            </a:r>
          </a:p>
          <a:p>
            <a:pPr eaLnBrk="1" hangingPunct="1">
              <a:buFontTx/>
              <a:buAutoNum type="arabicPeriod"/>
            </a:pPr>
            <a:endParaRPr lang="ru-RU" b="1">
              <a:latin typeface="Palatino Linotype" pitchFamily="18" charset="0"/>
            </a:endParaRPr>
          </a:p>
          <a:p>
            <a:pPr eaLnBrk="1" hangingPunct="1">
              <a:buFontTx/>
              <a:buAutoNum type="arabicPeriod"/>
            </a:pPr>
            <a:r>
              <a:rPr lang="ru-RU" b="1">
                <a:latin typeface="Palatino Linotype" pitchFamily="18" charset="0"/>
              </a:rPr>
              <a:t> Для классификации живых организмов</a:t>
            </a:r>
          </a:p>
          <a:p>
            <a:pPr eaLnBrk="1" hangingPunct="1">
              <a:buFontTx/>
              <a:buAutoNum type="arabicPeriod"/>
            </a:pPr>
            <a:endParaRPr lang="ru-RU" b="1">
              <a:latin typeface="Palatino Linotype" pitchFamily="18" charset="0"/>
            </a:endParaRPr>
          </a:p>
          <a:p>
            <a:pPr eaLnBrk="1" hangingPunct="1">
              <a:buFontTx/>
              <a:buAutoNum type="arabicPeriod"/>
            </a:pPr>
            <a:r>
              <a:rPr lang="ru-RU" b="1">
                <a:latin typeface="Palatino Linotype" pitchFamily="18" charset="0"/>
              </a:rPr>
              <a:t> В генетике (наследственные заболевания, мутации)</a:t>
            </a:r>
          </a:p>
          <a:p>
            <a:pPr eaLnBrk="1" hangingPunct="1">
              <a:buFontTx/>
              <a:buAutoNum type="arabicPeriod"/>
            </a:pPr>
            <a:endParaRPr lang="ru-RU" b="1">
              <a:latin typeface="Palatino Linotype" pitchFamily="18" charset="0"/>
            </a:endParaRPr>
          </a:p>
          <a:p>
            <a:pPr eaLnBrk="1" hangingPunct="1">
              <a:buFontTx/>
              <a:buAutoNum type="arabicPeriod"/>
            </a:pPr>
            <a:r>
              <a:rPr lang="ru-RU" b="1">
                <a:latin typeface="Palatino Linotype" pitchFamily="18" charset="0"/>
              </a:rPr>
              <a:t> В сельском хозяйстве (генная, клеточная инженерии, селекция)</a:t>
            </a:r>
          </a:p>
          <a:p>
            <a:pPr eaLnBrk="1" hangingPunct="1">
              <a:buFontTx/>
              <a:buAutoNum type="arabicPeriod"/>
            </a:pPr>
            <a:endParaRPr lang="ru-RU" b="1">
              <a:latin typeface="Palatino Linotype" pitchFamily="18" charset="0"/>
            </a:endParaRPr>
          </a:p>
          <a:p>
            <a:pPr eaLnBrk="1" hangingPunct="1">
              <a:buFontTx/>
              <a:buAutoNum type="arabicPeriod"/>
            </a:pPr>
            <a:r>
              <a:rPr lang="ru-RU" b="1">
                <a:latin typeface="Palatino Linotype" pitchFamily="18" charset="0"/>
              </a:rPr>
              <a:t> Для раскрытия тайн эволюции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142875"/>
            <a:ext cx="9144000" cy="785813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85875" y="142875"/>
            <a:ext cx="692943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solidFill>
                  <a:schemeClr val="accent3">
                    <a:lumMod val="50000"/>
                  </a:schemeClr>
                </a:solidFill>
                <a:latin typeface="Palatino Linotype" pitchFamily="18" charset="0"/>
              </a:rPr>
              <a:t>Значение изучения клетки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0" y="142875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0" y="928688"/>
            <a:ext cx="9144000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зучение клетк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изучение клетки</Template>
  <TotalTime>133</TotalTime>
  <Words>226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изучение клетки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12</cp:revision>
  <dcterms:created xsi:type="dcterms:W3CDTF">2012-10-03T16:44:37Z</dcterms:created>
  <dcterms:modified xsi:type="dcterms:W3CDTF">2012-10-08T14:43:34Z</dcterms:modified>
</cp:coreProperties>
</file>