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notesMasterIdLst>
    <p:notesMasterId r:id="rId57"/>
  </p:notesMasterIdLst>
  <p:sldIdLst>
    <p:sldId id="256" r:id="rId2"/>
    <p:sldId id="257" r:id="rId3"/>
    <p:sldId id="330" r:id="rId4"/>
    <p:sldId id="286" r:id="rId5"/>
    <p:sldId id="258" r:id="rId6"/>
    <p:sldId id="264" r:id="rId7"/>
    <p:sldId id="265" r:id="rId8"/>
    <p:sldId id="307" r:id="rId9"/>
    <p:sldId id="306" r:id="rId10"/>
    <p:sldId id="282" r:id="rId11"/>
    <p:sldId id="283" r:id="rId12"/>
    <p:sldId id="260" r:id="rId13"/>
    <p:sldId id="267" r:id="rId14"/>
    <p:sldId id="308" r:id="rId15"/>
    <p:sldId id="268" r:id="rId16"/>
    <p:sldId id="269" r:id="rId17"/>
    <p:sldId id="284" r:id="rId18"/>
    <p:sldId id="285" r:id="rId19"/>
    <p:sldId id="261" r:id="rId20"/>
    <p:sldId id="309" r:id="rId21"/>
    <p:sldId id="310" r:id="rId22"/>
    <p:sldId id="311" r:id="rId23"/>
    <p:sldId id="272" r:id="rId24"/>
    <p:sldId id="262" r:id="rId25"/>
    <p:sldId id="312" r:id="rId26"/>
    <p:sldId id="274" r:id="rId27"/>
    <p:sldId id="320" r:id="rId28"/>
    <p:sldId id="275" r:id="rId29"/>
    <p:sldId id="313" r:id="rId30"/>
    <p:sldId id="288" r:id="rId31"/>
    <p:sldId id="289" r:id="rId32"/>
    <p:sldId id="293" r:id="rId33"/>
    <p:sldId id="263" r:id="rId34"/>
    <p:sldId id="276" r:id="rId35"/>
    <p:sldId id="277" r:id="rId36"/>
    <p:sldId id="291" r:id="rId37"/>
    <p:sldId id="278" r:id="rId38"/>
    <p:sldId id="314" r:id="rId39"/>
    <p:sldId id="315" r:id="rId40"/>
    <p:sldId id="316" r:id="rId41"/>
    <p:sldId id="318" r:id="rId42"/>
    <p:sldId id="317" r:id="rId43"/>
    <p:sldId id="319" r:id="rId44"/>
    <p:sldId id="321" r:id="rId45"/>
    <p:sldId id="322" r:id="rId46"/>
    <p:sldId id="323" r:id="rId47"/>
    <p:sldId id="324" r:id="rId48"/>
    <p:sldId id="259" r:id="rId49"/>
    <p:sldId id="325" r:id="rId50"/>
    <p:sldId id="298" r:id="rId51"/>
    <p:sldId id="326" r:id="rId52"/>
    <p:sldId id="327" r:id="rId53"/>
    <p:sldId id="328" r:id="rId54"/>
    <p:sldId id="304" r:id="rId55"/>
    <p:sldId id="329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32" autoAdjust="0"/>
  </p:normalViewPr>
  <p:slideViewPr>
    <p:cSldViewPr snapToGrid="0">
      <p:cViewPr>
        <p:scale>
          <a:sx n="70" d="100"/>
          <a:sy n="70" d="100"/>
        </p:scale>
        <p:origin x="-1974" y="-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4080E-B8D6-4FCB-8072-1D7AB74E60C8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7B568-A88C-4F8E-8135-C98D4A3B2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316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6058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Помоги обезьянке выбрать</a:t>
            </a:r>
            <a:r>
              <a:rPr lang="ru-RU" baseline="0" dirty="0" smtClean="0"/>
              <a:t> дорожку, которая приведёт к банану.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2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Посмотри внимательно на рисунок. Назови</a:t>
            </a:r>
            <a:r>
              <a:rPr lang="ru-RU" baseline="0" dirty="0" smtClean="0"/>
              <a:t> все изображённые на нём предметы.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629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Назови</a:t>
            </a:r>
            <a:r>
              <a:rPr lang="ru-RU" baseline="0" dirty="0" smtClean="0"/>
              <a:t> всех изображенный животных. Найди тень каждого животного.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173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Посмотри внимательно на картинку.</a:t>
            </a:r>
            <a:r>
              <a:rPr lang="ru-RU" baseline="0" dirty="0" smtClean="0"/>
              <a:t> Назови всё, что на ней нарисовано. Запомни. Затем рассмотри вторую картинку и скажи что пропало?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942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Рассмотри внимательно</a:t>
            </a:r>
            <a:r>
              <a:rPr lang="ru-RU" baseline="0" dirty="0" smtClean="0"/>
              <a:t> картинки. Назови каждую картинку и постарайся запомнить. (закрываем картинку) Вспомни и расскажи, какие предметы были изображены на картинке.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015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Назови фигуры и соедини</a:t>
            </a:r>
            <a:r>
              <a:rPr lang="ru-RU" baseline="0" dirty="0" smtClean="0"/>
              <a:t> их с «домиками».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07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Посмотри внимательно на изображённые предметы. Сравни их. Расскажи, на какие геометрические</a:t>
            </a:r>
            <a:r>
              <a:rPr lang="ru-RU" baseline="0" dirty="0" smtClean="0"/>
              <a:t> фигуры похожи эти предметы.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8198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Посмотри</a:t>
            </a:r>
            <a:r>
              <a:rPr lang="ru-RU" baseline="0" dirty="0" smtClean="0"/>
              <a:t> на предметы и скажи на какие фигуры они походят?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7880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296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Скажи,</a:t>
            </a:r>
            <a:r>
              <a:rPr lang="ru-RU" baseline="0" dirty="0" smtClean="0"/>
              <a:t> что делает девочка?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344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Посмотри и</a:t>
            </a:r>
            <a:r>
              <a:rPr lang="ru-RU" baseline="0" dirty="0" smtClean="0"/>
              <a:t> назови картинки. Найди барабан. Послушай, как он звучит. Найди колокольчик. Послушай, как он звучит.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0404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Посмотри внимательно на картинки, назови профессии и орудие</a:t>
            </a:r>
            <a:r>
              <a:rPr lang="ru-RU" baseline="0" dirty="0" smtClean="0"/>
              <a:t> труда. Чем повар режет ? Художник рисует? Чем врач делает уколы?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0762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Посмотри на картинки. Расскажи, что</a:t>
            </a:r>
            <a:r>
              <a:rPr lang="ru-RU" baseline="0" dirty="0" smtClean="0"/>
              <a:t> делает девочка, а что делают девочки. Что делает мальчик, а что делают мальчики?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4053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Рассмотри картинку и</a:t>
            </a:r>
            <a:r>
              <a:rPr lang="ru-RU" baseline="0" dirty="0" smtClean="0"/>
              <a:t>  составь рассказ.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8560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 помощью схемы составить рассказ о</a:t>
            </a:r>
            <a:r>
              <a:rPr lang="ru-RU" baseline="0" dirty="0" smtClean="0"/>
              <a:t> любимой игрушке.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0136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Сосчитай сколько фруктов</a:t>
            </a:r>
            <a:r>
              <a:rPr lang="ru-RU" baseline="0" dirty="0" smtClean="0"/>
              <a:t> на картинке.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461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Покажи</a:t>
            </a:r>
            <a:r>
              <a:rPr lang="ru-RU" baseline="0" dirty="0" smtClean="0"/>
              <a:t> на картинке маленький барабанчик. Послушай как он звучит. Покажи на картинке большой барабан. Послушай, как он звучит.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610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Слушай внимательно слова. Покажи на картинке то, что я назвала. Бочка – дочка, бак – мак и т.д.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036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</a:t>
            </a:r>
            <a:r>
              <a:rPr lang="ru-RU" baseline="0" dirty="0" smtClean="0"/>
              <a:t> Назови первый звук в слогах. 2. Выдели первый звук  словах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306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Покажите ребёнку картинки, обыгрывая</a:t>
            </a:r>
            <a:r>
              <a:rPr lang="ru-RU" baseline="0" dirty="0" smtClean="0"/>
              <a:t> голоса соответствующих животных. Затем предложите соотнести голос и животное.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513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Рассмотри животных и назови их.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5468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Проследи по лабиринтам их движение,</a:t>
            </a:r>
            <a:r>
              <a:rPr lang="ru-RU" baseline="0" dirty="0" smtClean="0"/>
              <a:t> куда пришли животные. Назови их жилища.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468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Рассмотри животных,</a:t>
            </a:r>
            <a:r>
              <a:rPr lang="ru-RU" baseline="0" dirty="0" smtClean="0"/>
              <a:t> изображённых в первой строчке. Вычеркни всех зайчиков. Во второй строчке – всех белочек, а в третьей строке – всех лягушек.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7B568-A88C-4F8E-8135-C98D4A3B2EE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428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860EA-A1F7-4A61-A454-CF8F4BBA76D5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44686E9-DF2C-44C2-B383-8C38D94C4E0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860EA-A1F7-4A61-A454-CF8F4BBA76D5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6E9-DF2C-44C2-B383-8C38D94C4E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860EA-A1F7-4A61-A454-CF8F4BBA76D5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6E9-DF2C-44C2-B383-8C38D94C4E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860EA-A1F7-4A61-A454-CF8F4BBA76D5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6E9-DF2C-44C2-B383-8C38D94C4E0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860EA-A1F7-4A61-A454-CF8F4BBA76D5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44686E9-DF2C-44C2-B383-8C38D94C4E0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860EA-A1F7-4A61-A454-CF8F4BBA76D5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6E9-DF2C-44C2-B383-8C38D94C4E0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860EA-A1F7-4A61-A454-CF8F4BBA76D5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6E9-DF2C-44C2-B383-8C38D94C4E0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860EA-A1F7-4A61-A454-CF8F4BBA76D5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6E9-DF2C-44C2-B383-8C38D94C4E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860EA-A1F7-4A61-A454-CF8F4BBA76D5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6E9-DF2C-44C2-B383-8C38D94C4E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860EA-A1F7-4A61-A454-CF8F4BBA76D5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6E9-DF2C-44C2-B383-8C38D94C4E0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860EA-A1F7-4A61-A454-CF8F4BBA76D5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44686E9-DF2C-44C2-B383-8C38D94C4E0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23860EA-A1F7-4A61-A454-CF8F4BBA76D5}" type="datetimeFigureOut">
              <a:rPr lang="ru-RU" smtClean="0"/>
              <a:t>30.06.2022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44686E9-DF2C-44C2-B383-8C38D94C4E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microsoft.com/office/2007/relationships/hdphoto" Target="../media/hdphoto7.wdp"/><Relationship Id="rId4" Type="http://schemas.openxmlformats.org/officeDocument/2006/relationships/image" Target="../media/image9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0503" y="1596788"/>
            <a:ext cx="79157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Демонстрационный материал для обследования детей  дошкольного возраста с ОВЗ</a:t>
            </a:r>
            <a:endParaRPr lang="ru-RU" sz="3600" dirty="0"/>
          </a:p>
        </p:txBody>
      </p:sp>
      <p:pic>
        <p:nvPicPr>
          <p:cNvPr id="22530" name="Picture 2" descr="что должен знать ребенок в 6 лет перед школой тес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183" y="4024384"/>
            <a:ext cx="60960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85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Арбуз для дет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481" y="3628843"/>
            <a:ext cx="2931348" cy="293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5575" y="161407"/>
            <a:ext cx="35846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4. «Выдели и скажи»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05479" y="1376612"/>
            <a:ext cx="116249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АХ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14973" y="1376612"/>
            <a:ext cx="144302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УШ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60502" y="919816"/>
            <a:ext cx="133722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АМ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45742" y="956296"/>
            <a:ext cx="12634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2D050"/>
                </a:solidFill>
                <a:effectLst/>
              </a:rPr>
              <a:t>ОП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92D050"/>
              </a:solidFill>
              <a:effectLst/>
            </a:endParaRPr>
          </a:p>
        </p:txBody>
      </p:sp>
      <p:pic>
        <p:nvPicPr>
          <p:cNvPr id="6146" name="Picture 2" descr="Утка картинка для детей в школу и в детский садик. | Утка, Картинки, Для  дете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628843"/>
            <a:ext cx="2377467" cy="265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Арбуз в картинках для детей. Несложные срисовки для карандашей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Облако детский рисунок (2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260" y="3252084"/>
            <a:ext cx="3370319" cy="220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418278" y="734163"/>
            <a:ext cx="34422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1. Назови </a:t>
            </a:r>
            <a:r>
              <a:rPr lang="ru-RU" dirty="0"/>
              <a:t>первый звук в слогах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39969" y="2766662"/>
            <a:ext cx="3405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2. Выдели первый звук  словах</a:t>
            </a:r>
          </a:p>
        </p:txBody>
      </p:sp>
    </p:spTree>
    <p:extLst>
      <p:ext uri="{BB962C8B-B14F-4D97-AF65-F5344CB8AC3E}">
        <p14:creationId xmlns:p14="http://schemas.microsoft.com/office/powerpoint/2010/main" val="365892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мар. ~ Поэзия (Стихи для детей)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5" t="414" b="7818"/>
          <a:stretch/>
        </p:blipFill>
        <p:spPr bwMode="auto">
          <a:xfrm rot="1771613">
            <a:off x="5237221" y="717716"/>
            <a:ext cx="3291394" cy="271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змеи для срисовки карандашо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58" y="587345"/>
            <a:ext cx="3154726" cy="287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Симпатичные медведя ходить изолированные на белом фоне | Премиум вектор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092" y="3713963"/>
            <a:ext cx="3401839" cy="274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изображение пчелы вектор или цветная иллюстрация PNG , пчела клипарт, пчела,  крылатый PNG картинки и пнг рисунок для бесплатной загрузк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0053" y="3535567"/>
            <a:ext cx="3082966" cy="310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18032" y="187235"/>
            <a:ext cx="59857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5. </a:t>
            </a:r>
            <a:r>
              <a:rPr lang="ru-RU" sz="2000" dirty="0" smtClean="0"/>
              <a:t>«Найди картинку по звучанию голоса»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2099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4335" y="2566326"/>
            <a:ext cx="86096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/>
              <a:t>Исследование зрительного внимания</a:t>
            </a:r>
          </a:p>
        </p:txBody>
      </p:sp>
    </p:spTree>
    <p:extLst>
      <p:ext uri="{BB962C8B-B14F-4D97-AF65-F5344CB8AC3E}">
        <p14:creationId xmlns:p14="http://schemas.microsoft.com/office/powerpoint/2010/main" val="395477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6" b="5906"/>
          <a:stretch/>
        </p:blipFill>
        <p:spPr bwMode="auto">
          <a:xfrm>
            <a:off x="1173707" y="750625"/>
            <a:ext cx="6878470" cy="5295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0871" y="176578"/>
            <a:ext cx="60481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1. «Посмотри и </a:t>
            </a:r>
            <a:r>
              <a:rPr lang="ru-RU" sz="2000" dirty="0" smtClean="0"/>
              <a:t>расскажи, кто изображён»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3869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28" r="6652" b="8887"/>
          <a:stretch/>
        </p:blipFill>
        <p:spPr bwMode="auto">
          <a:xfrm>
            <a:off x="2269375" y="310165"/>
            <a:ext cx="5396818" cy="6509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82240" y="0"/>
            <a:ext cx="6956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«Посмотри и расскажи, </a:t>
            </a:r>
            <a:r>
              <a:rPr lang="ru-RU" sz="2000" dirty="0" smtClean="0"/>
              <a:t>кто где живёт»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7990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88" b="6279"/>
          <a:stretch/>
        </p:blipFill>
        <p:spPr bwMode="auto">
          <a:xfrm>
            <a:off x="504967" y="574189"/>
            <a:ext cx="8243247" cy="6135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45589" y="174079"/>
            <a:ext cx="43581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2. «Рассмотри и вычеркни»</a:t>
            </a:r>
          </a:p>
        </p:txBody>
      </p:sp>
    </p:spTree>
    <p:extLst>
      <p:ext uri="{BB962C8B-B14F-4D97-AF65-F5344CB8AC3E}">
        <p14:creationId xmlns:p14="http://schemas.microsoft.com/office/powerpoint/2010/main" val="243722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моги мартышке найти дорогу - &quot;Игры и Игрушки&quot; №5-201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8" t="15376" r="8511" b="10681"/>
          <a:stretch/>
        </p:blipFill>
        <p:spPr bwMode="auto">
          <a:xfrm>
            <a:off x="2019867" y="491320"/>
            <a:ext cx="5933268" cy="614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2928" y="91211"/>
            <a:ext cx="63121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3. «Помоги </a:t>
            </a:r>
            <a:r>
              <a:rPr lang="ru-RU" sz="2000" dirty="0" smtClean="0"/>
              <a:t>обезьянке, добраться до банана»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3283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Pin en детское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24" y="741678"/>
            <a:ext cx="8227442" cy="548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9967" y="109031"/>
            <a:ext cx="51876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</a:t>
            </a:r>
            <a:r>
              <a:rPr lang="ru-RU" sz="2000" dirty="0" smtClean="0"/>
              <a:t>4. </a:t>
            </a:r>
            <a:r>
              <a:rPr lang="ru-RU" sz="2000" dirty="0"/>
              <a:t>«Найди и </a:t>
            </a:r>
            <a:r>
              <a:rPr lang="ru-RU" sz="2000" dirty="0" smtClean="0"/>
              <a:t>назови все предметы»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0525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Логическая игра для детей &amp;amp;laquo;Угадай, где чья тень&amp;amp;raquo… |  Atividades para pre escola, Atividades de percepção visual, Projeto animais  educação infanti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9" t="2526" b="3797"/>
          <a:stretch/>
        </p:blipFill>
        <p:spPr bwMode="auto">
          <a:xfrm>
            <a:off x="2367013" y="342036"/>
            <a:ext cx="5950423" cy="643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9344" y="113015"/>
            <a:ext cx="45510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</a:t>
            </a:r>
            <a:r>
              <a:rPr lang="ru-RU" sz="2000" dirty="0" smtClean="0"/>
              <a:t>5. </a:t>
            </a:r>
            <a:r>
              <a:rPr lang="ru-RU" sz="2000" dirty="0"/>
              <a:t>«Узнай </a:t>
            </a:r>
            <a:r>
              <a:rPr lang="ru-RU" sz="2000" dirty="0" smtClean="0"/>
              <a:t>животное по тени»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9747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4218" y="2815621"/>
            <a:ext cx="57237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/>
              <a:t>Исследование памяти</a:t>
            </a:r>
          </a:p>
        </p:txBody>
      </p:sp>
    </p:spTree>
    <p:extLst>
      <p:ext uri="{BB962C8B-B14F-4D97-AF65-F5344CB8AC3E}">
        <p14:creationId xmlns:p14="http://schemas.microsoft.com/office/powerpoint/2010/main" val="26608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250" y="561388"/>
            <a:ext cx="8652681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Демонстрационный материал для проведения индивидуального обследования  детей дошкольного возраста 4-7 лет  с ОВЗ. 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 smtClean="0"/>
              <a:t>В каждом блоке даны задания по 7 направлениям: </a:t>
            </a:r>
          </a:p>
          <a:p>
            <a:pPr marL="342900" indent="-342900" algn="just">
              <a:buFont typeface="Wingdings" pitchFamily="2" charset="2"/>
              <a:buChar char="v"/>
            </a:pPr>
            <a:endParaRPr lang="ru-RU" sz="2400" dirty="0" smtClean="0"/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 smtClean="0"/>
              <a:t>Исследование игровой деятельности;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 smtClean="0"/>
              <a:t>Исследование слухового восприятия и внимания;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 smtClean="0"/>
              <a:t>Исследование зрительного внимания;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 smtClean="0"/>
              <a:t>Исследование памяти;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 smtClean="0"/>
              <a:t>Мышление;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400" dirty="0" smtClean="0"/>
              <a:t>Развитие речи;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/>
              <a:t>Исследование элементарных математических представлений.</a:t>
            </a:r>
          </a:p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323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1665" y="387909"/>
            <a:ext cx="818183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Слуховая </a:t>
            </a:r>
            <a:r>
              <a:rPr lang="ru-RU" b="1" dirty="0" smtClean="0"/>
              <a:t>память</a:t>
            </a:r>
          </a:p>
          <a:p>
            <a:pPr algn="ctr"/>
            <a:endParaRPr lang="ru-RU" b="1" dirty="0"/>
          </a:p>
          <a:p>
            <a:pPr algn="ctr"/>
            <a:endParaRPr lang="ru-RU" b="1" dirty="0" smtClean="0"/>
          </a:p>
          <a:p>
            <a:endParaRPr lang="ru-RU" dirty="0"/>
          </a:p>
          <a:p>
            <a:r>
              <a:rPr lang="ru-RU" sz="2000" dirty="0"/>
              <a:t>Задание 1. «Хлопни, как я</a:t>
            </a:r>
            <a:r>
              <a:rPr lang="ru-RU" sz="2000" dirty="0" smtClean="0"/>
              <a:t>»</a:t>
            </a:r>
          </a:p>
          <a:p>
            <a:r>
              <a:rPr lang="ru-RU" dirty="0" smtClean="0"/>
              <a:t> </a:t>
            </a:r>
          </a:p>
          <a:p>
            <a:r>
              <a:rPr lang="ru-RU" sz="2000" dirty="0" smtClean="0"/>
              <a:t>Инструкция: </a:t>
            </a:r>
            <a:r>
              <a:rPr lang="ru-RU" sz="2000" i="1" dirty="0" smtClean="0"/>
              <a:t>«Послушай внимательно, сколько раз я хлопнула. Хлопни столько же раз».</a:t>
            </a:r>
          </a:p>
          <a:p>
            <a:endParaRPr lang="ru-RU" sz="2000" dirty="0"/>
          </a:p>
          <a:p>
            <a:endParaRPr lang="ru-RU" sz="2000" dirty="0" smtClean="0"/>
          </a:p>
          <a:p>
            <a:endParaRPr lang="ru-RU" dirty="0"/>
          </a:p>
          <a:p>
            <a:r>
              <a:rPr lang="ru-RU" sz="2000" dirty="0"/>
              <a:t>Задание 2. «Запомни и повтори</a:t>
            </a:r>
            <a:r>
              <a:rPr lang="ru-RU" sz="2000" dirty="0" smtClean="0"/>
              <a:t>»</a:t>
            </a:r>
          </a:p>
          <a:p>
            <a:endParaRPr lang="ru-RU" sz="2000" dirty="0" smtClean="0"/>
          </a:p>
          <a:p>
            <a:r>
              <a:rPr lang="ru-RU" sz="2000" dirty="0" smtClean="0"/>
              <a:t>Инструкция: </a:t>
            </a:r>
            <a:r>
              <a:rPr lang="ru-RU" sz="2000" i="1" dirty="0" smtClean="0"/>
              <a:t>«Прослушай сказанные мною слова. Запомни их и повтори»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400" b="1" dirty="0" smtClean="0"/>
              <a:t>Папа, дом, кот, машина, мама, собака, корова, петух.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1132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Мяч резиновый детский 15 см с22лп Русский Стиль. Игрушки для детей от 3 до  9 лет - купить в интернет-магазин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32" y="1368297"/>
            <a:ext cx="1892394" cy="188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Детский самолетик рисунок (25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363" y="267692"/>
            <a:ext cx="3913259" cy="220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Картинки домов для дете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80" y="4073856"/>
            <a:ext cx="2407898" cy="220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Как нарисовать машину. Учимся рисовать автомобиль карандашом поэтапно –  простые схемы для детей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099" y="4484787"/>
            <a:ext cx="3700581" cy="209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Конь мультяшны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978" y="2037747"/>
            <a:ext cx="3051292" cy="274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1650" y="67637"/>
            <a:ext cx="76540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3. «Что пропало</a:t>
            </a:r>
            <a:r>
              <a:rPr lang="ru-RU" sz="2000" dirty="0" smtClean="0"/>
              <a:t>?»  (Посмотри и запомни, все картинки)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6137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Детский самолетик рисунок (25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363" y="267692"/>
            <a:ext cx="3913259" cy="220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Картинки домов для дете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80" y="4073856"/>
            <a:ext cx="2407898" cy="220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Как нарисовать машину. Учимся рисовать автомобиль карандашом поэтапно –  простые схемы для дете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099" y="4484787"/>
            <a:ext cx="3700581" cy="209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Конь мультяшны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978" y="2037747"/>
            <a:ext cx="3051292" cy="274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8415" y="267692"/>
            <a:ext cx="23666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«Что пропало?»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3673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Виды транспорта — урок. Окружающий мир, 2 класс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82" y="756272"/>
            <a:ext cx="7487172" cy="5615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82912" y="233333"/>
            <a:ext cx="40770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</a:t>
            </a:r>
            <a:r>
              <a:rPr lang="ru-RU" sz="2000" dirty="0" smtClean="0"/>
              <a:t>4. </a:t>
            </a:r>
            <a:r>
              <a:rPr lang="ru-RU" sz="2000" dirty="0"/>
              <a:t>«Запомни и расскажи»</a:t>
            </a:r>
          </a:p>
        </p:txBody>
      </p:sp>
    </p:spTree>
    <p:extLst>
      <p:ext uri="{BB962C8B-B14F-4D97-AF65-F5344CB8AC3E}">
        <p14:creationId xmlns:p14="http://schemas.microsoft.com/office/powerpoint/2010/main" val="91836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3268" y="2807606"/>
            <a:ext cx="29787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/>
              <a:t>Мышление</a:t>
            </a:r>
          </a:p>
        </p:txBody>
      </p:sp>
    </p:spTree>
    <p:extLst>
      <p:ext uri="{BB962C8B-B14F-4D97-AF65-F5344CB8AC3E}">
        <p14:creationId xmlns:p14="http://schemas.microsoft.com/office/powerpoint/2010/main" val="107031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Игра для малыша Заплатки | aaBaby - Чем занять ребен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2" t="2609" r="6042" b="24495"/>
          <a:stretch/>
        </p:blipFill>
        <p:spPr bwMode="auto">
          <a:xfrm>
            <a:off x="488128" y="341335"/>
            <a:ext cx="5977253" cy="651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Игра для малыша Заплатки | aaBaby - Чем занять ребен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8" t="75233" r="59756" b="4087"/>
          <a:stretch/>
        </p:blipFill>
        <p:spPr bwMode="auto">
          <a:xfrm>
            <a:off x="6471312" y="189592"/>
            <a:ext cx="2332548" cy="199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Игра для малыша Заплатки | aaBaby - Чем занять ребен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5" t="75584" r="11779" b="4034"/>
          <a:stretch/>
        </p:blipFill>
        <p:spPr bwMode="auto">
          <a:xfrm>
            <a:off x="6471312" y="4503761"/>
            <a:ext cx="2003948" cy="196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Игра для малыша Заплатки | aaBaby - Чем занять ребен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31" t="74525" r="34347" b="4795"/>
          <a:stretch/>
        </p:blipFill>
        <p:spPr bwMode="auto">
          <a:xfrm>
            <a:off x="6619164" y="2183642"/>
            <a:ext cx="2184696" cy="199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7060" y="50071"/>
            <a:ext cx="6134372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dirty="0"/>
              <a:t>Задание 1. «Назови </a:t>
            </a:r>
            <a:r>
              <a:rPr lang="ru-RU" sz="2000" dirty="0" smtClean="0"/>
              <a:t>фигуры и соедини с «домиком»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0932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азвивающие игры для детей &quot;Геометрические фигуры&quot; | Геометрические фигуры,  Развивающие упражнения, Дошкольные иде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" t="14623" r="2683" b="2763"/>
          <a:stretch/>
        </p:blipFill>
        <p:spPr bwMode="auto">
          <a:xfrm>
            <a:off x="259307" y="792062"/>
            <a:ext cx="8488908" cy="570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9641" y="214531"/>
            <a:ext cx="79028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2. «На </a:t>
            </a:r>
            <a:r>
              <a:rPr lang="ru-RU" sz="2000" dirty="0" smtClean="0"/>
              <a:t>какие геометрические фигуры похожи предметы?»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9451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720 Great Shapes games ideas | shape games, shapes, shapes preschoo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" t="14398" r="3424" b="2797"/>
          <a:stretch/>
        </p:blipFill>
        <p:spPr bwMode="auto">
          <a:xfrm>
            <a:off x="240269" y="627799"/>
            <a:ext cx="8625385" cy="584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60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3378" y="173588"/>
            <a:ext cx="3539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3. «Классификация»</a:t>
            </a:r>
          </a:p>
        </p:txBody>
      </p:sp>
      <p:pic>
        <p:nvPicPr>
          <p:cNvPr id="16386" name="Picture 2" descr="Лексическая тема &quot;Игрушки&quot; (развитие речи дошкольника). Консультация  учителя-логопеда. | Радуга знаний | Яндекс Дзен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6" b="56543"/>
          <a:stretch/>
        </p:blipFill>
        <p:spPr bwMode="auto">
          <a:xfrm>
            <a:off x="546082" y="678345"/>
            <a:ext cx="7860940" cy="2460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Яблоко - красивые картинки (50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82" y="4026087"/>
            <a:ext cx="1846144" cy="184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Апельсин рисунок (27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227" y="4294753"/>
            <a:ext cx="1837380" cy="183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Сорта и виды дыни ее польза и вред | ХозОбоз - рецепты с историей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5" r="19048" b="4478"/>
          <a:stretch/>
        </p:blipFill>
        <p:spPr bwMode="auto">
          <a:xfrm>
            <a:off x="4229607" y="3875962"/>
            <a:ext cx="2374710" cy="237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Ананас. реалистичная рука рисунок летние фрукты иллюстрации. | Премиум  векторы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9" t="7115" r="13128" b="6856"/>
          <a:stretch/>
        </p:blipFill>
        <p:spPr bwMode="auto">
          <a:xfrm>
            <a:off x="6864824" y="4026087"/>
            <a:ext cx="1542198" cy="199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0" y="3357349"/>
            <a:ext cx="9144000" cy="136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46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Как нарисовать кошку - поэтапная инструкция для начинающих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1"/>
          <a:stretch/>
        </p:blipFill>
        <p:spPr bwMode="auto">
          <a:xfrm>
            <a:off x="307974" y="597350"/>
            <a:ext cx="2197763" cy="250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Собака мультяшн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311" y="822206"/>
            <a:ext cx="1710662" cy="228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Рисунок коровы карандашом для детей (27 фото) 🔥 Прикольные картинки и юмор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779" y="1107399"/>
            <a:ext cx="2631532" cy="171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раскраски лошади для детей, бесплатно распечата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0" descr="Рисунок лошади карандашом для детей. Легкие срисовки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2" name="Picture 12" descr="Животноводческие фермы шаржа для детей милая козочка Иллюстрация вектора -  иллюстрации насчитывающей трава, тварь: 7121227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/>
          <a:stretch/>
        </p:blipFill>
        <p:spPr bwMode="auto">
          <a:xfrm>
            <a:off x="6447713" y="160337"/>
            <a:ext cx="2531659" cy="341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0" y="3357349"/>
            <a:ext cx="9144000" cy="136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AutoShape 14" descr="Развивающее занятие для детей 2-3 лет на тему «Мебель» | Дефектология Проф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5" name="Picture 15" descr="C:\Users\Пользователь\Desktop\21935.jpg.crdownloa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" t="5563" r="53652" b="47734"/>
          <a:stretch/>
        </p:blipFill>
        <p:spPr bwMode="auto">
          <a:xfrm>
            <a:off x="231774" y="3664091"/>
            <a:ext cx="2350162" cy="249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5" descr="C:\Users\Пользователь\Desktop\21935.jpg.crdownloa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51" t="6563" r="5711" b="46734"/>
          <a:stretch/>
        </p:blipFill>
        <p:spPr bwMode="auto">
          <a:xfrm>
            <a:off x="2441307" y="4037586"/>
            <a:ext cx="1938166" cy="20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" descr="C:\Users\Пользователь\Desktop\21935.jpg.crdownloa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7" t="52738" r="-9890" b="814"/>
          <a:stretch/>
        </p:blipFill>
        <p:spPr bwMode="auto">
          <a:xfrm>
            <a:off x="7265102" y="3637648"/>
            <a:ext cx="2080428" cy="248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5" descr="C:\Users\Пользователь\Desktop\21935.jpg.crdownloa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" t="53297" r="31214" b="2054"/>
          <a:stretch/>
        </p:blipFill>
        <p:spPr bwMode="auto">
          <a:xfrm>
            <a:off x="4379473" y="4107976"/>
            <a:ext cx="2689209" cy="174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68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13898" y="2563336"/>
            <a:ext cx="101539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dirty="0"/>
              <a:t>ИССЛЕДОВАНИЕ ИГРОВОЙ </a:t>
            </a:r>
            <a:endParaRPr lang="ru-RU" sz="3600" b="1" i="1" dirty="0" smtClean="0"/>
          </a:p>
          <a:p>
            <a:pPr lvl="0" algn="ctr"/>
            <a:r>
              <a:rPr lang="ru-RU" sz="3600" b="1" i="1" dirty="0" smtClean="0"/>
              <a:t>ДЕЯТЕЛЬНОСТИ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20954253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Зачем проводится диагностика дошкольников и младших школьников с  использованием методики &quot;Нелепицы&quot; и как это правильно делаетс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5" y="600993"/>
            <a:ext cx="8224151" cy="607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65857" y="200883"/>
            <a:ext cx="29049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4. «</a:t>
            </a:r>
            <a:r>
              <a:rPr lang="ru-RU" sz="2000" dirty="0" smtClean="0"/>
              <a:t>Нелепицы</a:t>
            </a:r>
            <a:r>
              <a:rPr lang="ru-RU" sz="2000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43473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ТЕМА НЕДЕЛИ &quot;ДОМАШНИЕ ЖИВОТНЫЕ И ИХ ДЕТЁНЫШИ&quot;. Новости 9 &quot;старшая группа  для детей с ТНР&quot;. Ясли-сад № 91 г. Гродно &quot;Радость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" t="8451"/>
          <a:stretch/>
        </p:blipFill>
        <p:spPr bwMode="auto">
          <a:xfrm>
            <a:off x="2470245" y="478384"/>
            <a:ext cx="5923128" cy="618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9148" y="109052"/>
            <a:ext cx="45643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5. «Найди </a:t>
            </a:r>
            <a:r>
              <a:rPr lang="ru-RU" sz="2000" dirty="0" smtClean="0"/>
              <a:t>маму и детёныша»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6127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459,549 рез. по запросу «Удочка» — изображения, стоковые фотографии и  векторная графика | Shutter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0" name="Picture 4" descr="стержень - Поиск - Larastock Стоковые фотографии, royalty-free изображе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021" y="261672"/>
            <a:ext cx="2857499" cy="260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Где водится рыба сиг? Где обитает сиг? Где ловится сиг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01" y="2670380"/>
            <a:ext cx="3028041" cy="176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Кастрюля мультяшны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81" y="576274"/>
            <a:ext cx="2928819" cy="209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Половник, жаропрочный нейлон, Блэк купить по цене 39 &lt;span  class=&quot;rouble&quot;&gt;₽&lt;/span&gt; - Галамарт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146" y="3885563"/>
            <a:ext cx="2532758" cy="2532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8" name="Picture 12" descr="Чайник рисунок (51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140" y="2527020"/>
            <a:ext cx="2579214" cy="1898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0" name="Picture 14" descr="Чашка фарфоровая NEON Optima promo 300 мл оптом под нанесение логотипа в  Киеве / ProGifts.com.u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60" y="4520804"/>
            <a:ext cx="2361063" cy="2208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22081" y="160338"/>
            <a:ext cx="33109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6. «Подбери пару»</a:t>
            </a:r>
          </a:p>
        </p:txBody>
      </p:sp>
    </p:spTree>
    <p:extLst>
      <p:ext uri="{BB962C8B-B14F-4D97-AF65-F5344CB8AC3E}">
        <p14:creationId xmlns:p14="http://schemas.microsoft.com/office/powerpoint/2010/main" val="245504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9426" y="2500823"/>
            <a:ext cx="38750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/>
              <a:t>Развитие речи</a:t>
            </a:r>
          </a:p>
        </p:txBody>
      </p:sp>
    </p:spTree>
    <p:extLst>
      <p:ext uri="{BB962C8B-B14F-4D97-AF65-F5344CB8AC3E}">
        <p14:creationId xmlns:p14="http://schemas.microsoft.com/office/powerpoint/2010/main" val="47660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Загадки про транспорт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04" y="1216924"/>
            <a:ext cx="8556862" cy="52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1925" y="201375"/>
            <a:ext cx="48929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Лексика.  </a:t>
            </a:r>
            <a:r>
              <a:rPr lang="ru-RU" sz="2000" dirty="0" smtClean="0"/>
              <a:t>Задание </a:t>
            </a:r>
            <a:r>
              <a:rPr lang="ru-RU" sz="2000" dirty="0"/>
              <a:t>1. «Покажи и </a:t>
            </a:r>
            <a:r>
              <a:rPr lang="ru-RU" sz="2000" dirty="0" smtClean="0"/>
              <a:t>назови»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5628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профессиям - 83 фото - картинки и рисунки: скачать бесплатн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2" name="Picture 4" descr="Занятие &quot;Все профессии нужны, все профессии важны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805881"/>
            <a:ext cx="8717811" cy="5417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86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онсультация для родителей в детском саду. Одежда дошкольник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3" b="30421"/>
          <a:stretch/>
        </p:blipFill>
        <p:spPr bwMode="auto">
          <a:xfrm>
            <a:off x="439453" y="369082"/>
            <a:ext cx="8704547" cy="617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49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диких птиц для детского сада. Изображения для детей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0" name="Picture 4" descr="Занятие 7 &quot;Зимующие птицы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5" r="3265" b="6078"/>
          <a:stretch/>
        </p:blipFill>
        <p:spPr bwMode="auto">
          <a:xfrm>
            <a:off x="136907" y="627796"/>
            <a:ext cx="9007093" cy="582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03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очки цв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22" y="843025"/>
            <a:ext cx="8775510" cy="493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0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очки ягод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" b="50000"/>
          <a:stretch/>
        </p:blipFill>
        <p:spPr bwMode="auto">
          <a:xfrm>
            <a:off x="272955" y="334371"/>
            <a:ext cx="5632518" cy="4210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Карточки ягод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03" t="51154" r="-3560" b="-1154"/>
          <a:stretch/>
        </p:blipFill>
        <p:spPr bwMode="auto">
          <a:xfrm>
            <a:off x="5905473" y="193666"/>
            <a:ext cx="3094428" cy="457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Карточки ягод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9" t="73412" r="39845" b="1588"/>
          <a:stretch/>
        </p:blipFill>
        <p:spPr bwMode="auto">
          <a:xfrm>
            <a:off x="1369597" y="4638397"/>
            <a:ext cx="3098041" cy="203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рточки ягод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46264" b="25000"/>
          <a:stretch/>
        </p:blipFill>
        <p:spPr bwMode="auto">
          <a:xfrm>
            <a:off x="4633687" y="4544704"/>
            <a:ext cx="3098041" cy="203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6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3550" y="614147"/>
            <a:ext cx="8420669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 При наблюдении за игрой отметить</a:t>
            </a:r>
            <a:r>
              <a:rPr lang="ru-RU" sz="2400" b="1" dirty="0" smtClean="0"/>
              <a:t>:</a:t>
            </a:r>
          </a:p>
          <a:p>
            <a:pPr algn="ctr"/>
            <a:endParaRPr lang="ru-RU" sz="2400" dirty="0"/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/>
              <a:t>Наличие</a:t>
            </a:r>
            <a:r>
              <a:rPr lang="ru-RU" sz="2400" dirty="0" smtClean="0"/>
              <a:t> </a:t>
            </a:r>
            <a:r>
              <a:rPr lang="ru-RU" sz="2000" dirty="0"/>
              <a:t>интереса к игрушкам, игровые предпочтения </a:t>
            </a: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/>
              <a:t>Адекватен </a:t>
            </a:r>
            <a:r>
              <a:rPr lang="ru-RU" sz="2000" dirty="0"/>
              <a:t>ли выбор игрушек (кукла-одежда, машина, кубики, кирпичики) </a:t>
            </a:r>
            <a:endParaRPr lang="ru-RU" sz="2000" dirty="0" smtClean="0"/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/>
              <a:t>Умение </a:t>
            </a:r>
            <a:r>
              <a:rPr lang="ru-RU" sz="2000" dirty="0"/>
              <a:t>воспроизводить в игре ряд последовательных действий (покорми куклу, прокати машинку) </a:t>
            </a: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/>
              <a:t>Наличие </a:t>
            </a:r>
            <a:r>
              <a:rPr lang="ru-RU" sz="2000" dirty="0"/>
              <a:t>волевых усилий (доводит ли игру до конца) </a:t>
            </a: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/>
              <a:t>Сопровождает </a:t>
            </a:r>
            <a:r>
              <a:rPr lang="ru-RU" sz="2000" dirty="0"/>
              <a:t>ли игру речью </a:t>
            </a: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/>
              <a:t>Характер </a:t>
            </a:r>
            <a:r>
              <a:rPr lang="ru-RU" sz="2000" dirty="0"/>
              <a:t>игровой деятельности ребенка ( манипулирование с предметами, игры с воображаемыми предметами, конструктивные игры, сюжетные игры, сюжетно- ролевые игры) </a:t>
            </a:r>
          </a:p>
        </p:txBody>
      </p:sp>
    </p:spTree>
    <p:extLst>
      <p:ext uri="{BB962C8B-B14F-4D97-AF65-F5344CB8AC3E}">
        <p14:creationId xmlns:p14="http://schemas.microsoft.com/office/powerpoint/2010/main" val="278838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мебели для детей для занятий, разрезны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мебели для детей для занятий, разрезные картинк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akademiarechi.ru/wp-content/uploads/2019/12/kartinki-mebeli2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 descr="C:\Users\Пользователь\Desktop\kartinki-mebeli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12738"/>
            <a:ext cx="7796521" cy="64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9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3551" y="171566"/>
            <a:ext cx="74994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Грамматика. </a:t>
            </a:r>
            <a:r>
              <a:rPr lang="ru-RU" sz="2000" dirty="0" smtClean="0"/>
              <a:t>Задание </a:t>
            </a:r>
            <a:r>
              <a:rPr lang="ru-RU" sz="2000" dirty="0"/>
              <a:t>2. «Назови ласково»</a:t>
            </a:r>
          </a:p>
        </p:txBody>
      </p:sp>
      <p:pic>
        <p:nvPicPr>
          <p:cNvPr id="5122" name="Picture 2" descr="Детский мяч рисунок (2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51" y="571676"/>
            <a:ext cx="2900150" cy="29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Детский мяч рисунок (2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395" y="1296713"/>
            <a:ext cx="1450075" cy="145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https://3mu.ru/wp-content/uploads/2016/02/chay-na-prozrachnom-fon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7" name="Picture 7" descr="C:\Users\Пользователь\Desktop\chay-na-prozrachnom-fon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643951"/>
            <a:ext cx="4444994" cy="300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Пользователь\Desktop\chay-na-prozrachnom-fon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164" y="4344163"/>
            <a:ext cx="2376419" cy="160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/>
          <p:cNvSpPr/>
          <p:nvPr/>
        </p:nvSpPr>
        <p:spPr>
          <a:xfrm>
            <a:off x="3957851" y="2021750"/>
            <a:ext cx="1433015" cy="243778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4193273" y="4548861"/>
            <a:ext cx="1433015" cy="243778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98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Деревянный стул на прозрачном фо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1814" y="125483"/>
            <a:ext cx="2416227" cy="375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Деревянный стул на прозрачном фон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89384" y="1501254"/>
            <a:ext cx="1001029" cy="1555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4193273" y="2002315"/>
            <a:ext cx="1433015" cy="243778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4370694" y="5158162"/>
            <a:ext cx="1433015" cy="243778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Яблоко - красивые картинки (50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54" y="3879147"/>
            <a:ext cx="2800191" cy="280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Яблоко - красивые картинки (50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856" y="4670750"/>
            <a:ext cx="1462380" cy="146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03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6145" y="214531"/>
            <a:ext cx="52549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3. «</a:t>
            </a:r>
            <a:r>
              <a:rPr lang="ru-RU" sz="2000" dirty="0" smtClean="0"/>
              <a:t>Расскажи, что делает девочка?»</a:t>
            </a:r>
            <a:endParaRPr lang="ru-RU" sz="2000" dirty="0"/>
          </a:p>
        </p:txBody>
      </p:sp>
      <p:pic>
        <p:nvPicPr>
          <p:cNvPr id="7170" name="Picture 2" descr="Векторная иллюстрация мультяшныйа девушка делает различные мероприятия |  Kids routine chart, Activities for kids, Kid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5" b="34681"/>
          <a:stretch/>
        </p:blipFill>
        <p:spPr bwMode="auto">
          <a:xfrm>
            <a:off x="288347" y="751117"/>
            <a:ext cx="5568815" cy="540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Векторная иллюстрация мультяшныйа девушка делает различные мероприятия |  Kids routine chart, Activities for kids, Kid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7" t="65390" r="30967"/>
          <a:stretch/>
        </p:blipFill>
        <p:spPr bwMode="auto">
          <a:xfrm>
            <a:off x="5732056" y="878294"/>
            <a:ext cx="2920623" cy="281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Векторная иллюстрация мультяшныйа девушка делает различные мероприятия |  Kids routine chart, Activities for kids, Kid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64" b="65390"/>
          <a:stretch/>
        </p:blipFill>
        <p:spPr bwMode="auto">
          <a:xfrm>
            <a:off x="5857163" y="3525361"/>
            <a:ext cx="2795518" cy="2692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95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183" y="214531"/>
            <a:ext cx="74774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</a:t>
            </a:r>
            <a:r>
              <a:rPr lang="ru-RU" sz="2000" dirty="0" smtClean="0"/>
              <a:t>4. </a:t>
            </a:r>
            <a:r>
              <a:rPr lang="ru-RU" sz="2000" dirty="0"/>
              <a:t>«Угадай – чем</a:t>
            </a:r>
            <a:r>
              <a:rPr lang="ru-RU" sz="2000" dirty="0" smtClean="0"/>
              <a:t>?» (Назови профессии и орудия труда)</a:t>
            </a:r>
            <a:endParaRPr lang="ru-RU" sz="2000" dirty="0"/>
          </a:p>
        </p:txBody>
      </p:sp>
      <p:pic>
        <p:nvPicPr>
          <p:cNvPr id="9218" name="Picture 2" descr="Юный художник | Художники, Рисунок, Картин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83" y="614641"/>
            <a:ext cx="2604972" cy="3128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иконка кисточка, кисть, рисование, brush,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29" y="4561385"/>
            <a:ext cx="1720518" cy="172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Профессия врач для дете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402" y="821182"/>
            <a:ext cx="2011441" cy="280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Рисунок повара для детей - 66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6" name="Picture 10" descr="Пин на доске Negrit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599" y="614641"/>
            <a:ext cx="1662294" cy="332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поварской нож PNG , Нож, орудие труда, лопасть PNG картинки и пнг рисунок  для бесплатной загрузк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405" y="4290763"/>
            <a:ext cx="2187741" cy="218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Укол - векторные изображения, Укол картинки | Depositphoto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64239">
            <a:off x="912139" y="3841333"/>
            <a:ext cx="1783651" cy="267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94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Маленькие девочки танцуют балет в классическом танцевальном классе, будущие  профессиональные балерины | Премиум векторы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9" t="34761" r="35381" b="38364"/>
          <a:stretch/>
        </p:blipFill>
        <p:spPr bwMode="auto">
          <a:xfrm>
            <a:off x="4456281" y="225433"/>
            <a:ext cx="3821374" cy="338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370" y="185214"/>
            <a:ext cx="6407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Связная </a:t>
            </a:r>
            <a:r>
              <a:rPr lang="ru-RU" sz="2000" b="1" dirty="0" smtClean="0"/>
              <a:t>речь. </a:t>
            </a:r>
            <a:r>
              <a:rPr lang="ru-RU" sz="2000" dirty="0" smtClean="0"/>
              <a:t>Задание </a:t>
            </a:r>
            <a:r>
              <a:rPr lang="ru-RU" sz="2000" dirty="0" smtClean="0"/>
              <a:t>5. </a:t>
            </a:r>
            <a:r>
              <a:rPr lang="ru-RU" sz="2000" dirty="0"/>
              <a:t>«Ответь на вопрос»</a:t>
            </a:r>
          </a:p>
        </p:txBody>
      </p:sp>
      <p:pic>
        <p:nvPicPr>
          <p:cNvPr id="10242" name="Picture 2" descr="Маленькие девочки танцуют балет в классическом танцевальном классе, будущие  профессиональные балерины | Премиум векторы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7" t="3044" r="76663" b="68557"/>
          <a:stretch/>
        </p:blipFill>
        <p:spPr bwMode="auto">
          <a:xfrm>
            <a:off x="334370" y="736979"/>
            <a:ext cx="1992573" cy="3197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Мальчик Играет С Кирпичом Клипарт Изображен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8" y="3934143"/>
            <a:ext cx="3101454" cy="275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Мальчики Играют С Настольная Игра Стоковый Вектор | FreeImag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9" name="Picture 9" descr="C:\Users\Пользователь\Desktop\37694240-boys-playing-with-a-boardgame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2"/>
          <a:stretch/>
        </p:blipFill>
        <p:spPr bwMode="auto">
          <a:xfrm>
            <a:off x="4456281" y="3739417"/>
            <a:ext cx="3636841" cy="291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0375" y="3429000"/>
            <a:ext cx="2324932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Что </a:t>
            </a:r>
            <a:r>
              <a:rPr lang="ru-RU" dirty="0"/>
              <a:t>делает </a:t>
            </a:r>
            <a:r>
              <a:rPr lang="ru-RU" dirty="0" smtClean="0"/>
              <a:t>девочка?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11337" y="3400968"/>
            <a:ext cx="2409827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Что делают девочки?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82017" y="6323920"/>
            <a:ext cx="2371355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Что </a:t>
            </a:r>
            <a:r>
              <a:rPr lang="ru-RU" dirty="0"/>
              <a:t>делает </a:t>
            </a:r>
            <a:r>
              <a:rPr lang="ru-RU" dirty="0" smtClean="0"/>
              <a:t>мальчик?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74701" y="6323920"/>
            <a:ext cx="2568460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Что делают мальчики?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810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329" y="164602"/>
            <a:ext cx="50393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</a:t>
            </a:r>
            <a:r>
              <a:rPr lang="ru-RU" sz="2000" dirty="0" smtClean="0"/>
              <a:t>6. </a:t>
            </a:r>
            <a:r>
              <a:rPr lang="ru-RU" sz="2000" dirty="0"/>
              <a:t>«Составь рассказ по картинке»</a:t>
            </a:r>
          </a:p>
        </p:txBody>
      </p:sp>
      <p:pic>
        <p:nvPicPr>
          <p:cNvPr id="11266" name="Picture 2" descr="Сюжетные картинки (5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" r="3714" b="9778"/>
          <a:stretch/>
        </p:blipFill>
        <p:spPr bwMode="auto">
          <a:xfrm>
            <a:off x="464024" y="564711"/>
            <a:ext cx="8202304" cy="611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7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075" y="194200"/>
            <a:ext cx="6967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Задание </a:t>
            </a:r>
            <a:r>
              <a:rPr lang="ru-RU" sz="2000" dirty="0" smtClean="0"/>
              <a:t>7. </a:t>
            </a:r>
            <a:r>
              <a:rPr lang="ru-RU" sz="2000" dirty="0"/>
              <a:t>«Расскажи о любимой игрушке»</a:t>
            </a:r>
          </a:p>
        </p:txBody>
      </p:sp>
      <p:pic>
        <p:nvPicPr>
          <p:cNvPr id="12290" name="Picture 2" descr="Конспект занятия по развитию речи в подг. группе &quot;Составление описательного  рассказа об игрушке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96" y="744433"/>
            <a:ext cx="8179795" cy="5794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01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126" y="2319870"/>
            <a:ext cx="88710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prstClr val="black"/>
                </a:solidFill>
              </a:rPr>
              <a:t>Исследование элементарных математических представлений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4832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5312" y="212509"/>
            <a:ext cx="89870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Количество и </a:t>
            </a:r>
            <a:r>
              <a:rPr lang="ru-RU" sz="2000" b="1" dirty="0" smtClean="0"/>
              <a:t>счет.  </a:t>
            </a:r>
            <a:r>
              <a:rPr lang="ru-RU" sz="2000" dirty="0" smtClean="0"/>
              <a:t>Задание </a:t>
            </a:r>
            <a:r>
              <a:rPr lang="ru-RU" sz="2000" dirty="0"/>
              <a:t>1. «Представление о количестве»</a:t>
            </a:r>
          </a:p>
        </p:txBody>
      </p:sp>
      <p:pic>
        <p:nvPicPr>
          <p:cNvPr id="3" name="Picture 2" descr="Посчитайте количество красивых Kawaii фруктов и напишите ответ Иллюстрация  вектора - иллюстрации насчитывающей ананас, еда: 18981264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9"/>
          <a:stretch/>
        </p:blipFill>
        <p:spPr bwMode="auto">
          <a:xfrm>
            <a:off x="225187" y="941694"/>
            <a:ext cx="8673762" cy="541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37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53876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/>
              <a:t>Исследование слухового </a:t>
            </a:r>
            <a:endParaRPr lang="ru-RU" sz="3600" b="1" i="1" dirty="0" smtClean="0"/>
          </a:p>
          <a:p>
            <a:pPr algn="ctr"/>
            <a:r>
              <a:rPr lang="ru-RU" sz="3600" b="1" i="1" dirty="0" smtClean="0"/>
              <a:t>восприятия </a:t>
            </a:r>
            <a:r>
              <a:rPr lang="ru-RU" sz="3600" b="1" i="1" dirty="0"/>
              <a:t>и внимания</a:t>
            </a:r>
          </a:p>
        </p:txBody>
      </p:sp>
    </p:spTree>
    <p:extLst>
      <p:ext uri="{BB962C8B-B14F-4D97-AF65-F5344CB8AC3E}">
        <p14:creationId xmlns:p14="http://schemas.microsoft.com/office/powerpoint/2010/main" val="263561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2" descr="C:\Users\Пользователь\Downloads\kisspng-mushroom-boletus-edulis-clip-art-crimson-static-surface-mushrooms-5aabc920a11367.214890661521207584659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410" y="1615987"/>
            <a:ext cx="1496237" cy="161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2318" y="214531"/>
            <a:ext cx="40644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2. «Сравни неравенства»</a:t>
            </a:r>
          </a:p>
        </p:txBody>
      </p:sp>
      <p:pic>
        <p:nvPicPr>
          <p:cNvPr id="13324" name="Picture 12" descr="C:\Users\Пользователь\Downloads\kisspng-mushroom-boletus-edulis-clip-art-crimson-static-surface-mushrooms-5aabc920a11367.214890661521207584659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68" y="2103259"/>
            <a:ext cx="1637310" cy="177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C:\Users\Пользователь\Downloads\kisspng-mushroom-boletus-edulis-clip-art-crimson-static-surface-mushrooms-5aabc920a11367.214890661521207584659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295" y="2085855"/>
            <a:ext cx="1637310" cy="177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C:\Users\Пользователь\Downloads\kisspng-mushroom-boletus-edulis-clip-art-crimson-static-surface-mushrooms-5aabc920a11367.214890661521207584659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610" y="2129073"/>
            <a:ext cx="1637310" cy="177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13" descr="C:\Users\Пользователь\Downloads\kisspng-easter-basket-clip-art-gift-basket-clipart-5a8a97f09aec13.695133181519032304634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9195"/>
            <a:ext cx="4285398" cy="417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C:\Users\Пользователь\Downloads\kisspng-mushroom-boletus-edulis-clip-art-crimson-static-surface-mushrooms-5aabc920a11367.214890661521207584659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682" y="2547873"/>
            <a:ext cx="1496237" cy="161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C:\Users\Пользователь\Downloads\kisspng-mushroom-boletus-edulis-clip-art-crimson-static-surface-mushrooms-5aabc920a11367.214890661521207584659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800" y="1589064"/>
            <a:ext cx="1496237" cy="161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C:\Users\Пользователь\Downloads\kisspng-mushroom-boletus-edulis-clip-art-crimson-static-surface-mushrooms-5aabc920a11367.214890661521207584659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815" y="1697851"/>
            <a:ext cx="1496237" cy="161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2" descr="C:\Users\Пользователь\Downloads\kisspng-mushroom-boletus-edulis-clip-art-crimson-static-surface-mushrooms-5aabc920a11367.214890661521207584659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986" y="2507083"/>
            <a:ext cx="1496237" cy="161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:\Users\Пользователь\Downloads\kisspng-easter-basket-clip-art-gift-basket-clipart-5a8a97f09aec13.695133181519032304634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062" y="1161674"/>
            <a:ext cx="4505169" cy="439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99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C:\Users\Пользователь\Downloads\5a1c0982048213.879418011511786882018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22"/>
          <a:stretch/>
        </p:blipFill>
        <p:spPr bwMode="auto">
          <a:xfrm rot="17691935">
            <a:off x="617904" y="319171"/>
            <a:ext cx="2324873" cy="35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 descr="C:\Users\Пользователь\Downloads\5a1c0982048213.879418011511786882018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5" r="-1268" b="31390"/>
          <a:stretch/>
        </p:blipFill>
        <p:spPr bwMode="auto">
          <a:xfrm rot="19245323">
            <a:off x="5760115" y="1082435"/>
            <a:ext cx="2850105" cy="244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5" descr="C:\Users\Пользователь\Downloads\5a1c0982048213.879418011511786882018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2" b="13619"/>
          <a:stretch/>
        </p:blipFill>
        <p:spPr bwMode="auto">
          <a:xfrm rot="18732127">
            <a:off x="1245217" y="771914"/>
            <a:ext cx="2182527" cy="3077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Пользователь\Downloads\kisspng-vase-ceramic-pottery-urn-porcelain-vase-sanitario-5b15813a2a6687.61018249152813599417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83" y="2831910"/>
            <a:ext cx="4162568" cy="416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Пользователь\Downloads\5a1c0982048213.879418011511786882018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28235">
            <a:off x="892195" y="770842"/>
            <a:ext cx="3365593" cy="35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Пользователь\Downloads\kisspng-vase-ceramic-pottery-urn-porcelain-vase-sanitario-5b15813a2a6687.610182491528135994173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45" y="3104865"/>
            <a:ext cx="4026090" cy="402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93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Рассади зайцев по пенькам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2" t="11220" r="5274"/>
          <a:stretch/>
        </p:blipFill>
        <p:spPr bwMode="auto">
          <a:xfrm>
            <a:off x="416256" y="914398"/>
            <a:ext cx="8175010" cy="553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6256" y="144271"/>
            <a:ext cx="87277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Величина.  </a:t>
            </a:r>
            <a:r>
              <a:rPr lang="ru-RU" sz="2000" dirty="0" smtClean="0"/>
              <a:t>Задание </a:t>
            </a:r>
            <a:r>
              <a:rPr lang="ru-RU" sz="2000" dirty="0"/>
              <a:t>3. «Подбери </a:t>
            </a:r>
            <a:r>
              <a:rPr lang="ru-RU" sz="2000" dirty="0" smtClean="0"/>
              <a:t>для каждого зайчика пенёк»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0974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489" y="321692"/>
            <a:ext cx="91985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Задание </a:t>
            </a:r>
            <a:r>
              <a:rPr lang="ru-RU" sz="2000" dirty="0" smtClean="0"/>
              <a:t>4. </a:t>
            </a:r>
            <a:r>
              <a:rPr lang="ru-RU" sz="2000" dirty="0"/>
              <a:t>«Назови и </a:t>
            </a:r>
            <a:r>
              <a:rPr lang="ru-RU" sz="2000" dirty="0" smtClean="0"/>
              <a:t>покажи геометрические фигуры»</a:t>
            </a:r>
            <a:endParaRPr lang="ru-RU" sz="2000" dirty="0"/>
          </a:p>
        </p:txBody>
      </p:sp>
      <p:pic>
        <p:nvPicPr>
          <p:cNvPr id="17410" name="Picture 2" descr="Плоские геометрические фигуры (Людмила Кустурова) / Стихи.р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66" y="1195032"/>
            <a:ext cx="7751929" cy="482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81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224627"/>
            <a:ext cx="85366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Ориентация  </a:t>
            </a:r>
            <a:r>
              <a:rPr lang="ru-RU" sz="2000" b="1" dirty="0" smtClean="0"/>
              <a:t>пространстве. </a:t>
            </a:r>
            <a:r>
              <a:rPr lang="ru-RU" sz="2000" dirty="0" smtClean="0"/>
              <a:t>Задание 5. </a:t>
            </a:r>
            <a:r>
              <a:rPr lang="ru-RU" sz="2000" dirty="0"/>
              <a:t>« Назови, покажи и расскажи</a:t>
            </a:r>
            <a:r>
              <a:rPr lang="ru-RU" sz="2000" dirty="0" smtClean="0"/>
              <a:t>»                  Где лягушка? Где зайчик?</a:t>
            </a:r>
            <a:endParaRPr lang="ru-RU" sz="2000" dirty="0"/>
          </a:p>
        </p:txBody>
      </p:sp>
      <p:pic>
        <p:nvPicPr>
          <p:cNvPr id="18434" name="Picture 2" descr="Карточки для изучения предлогов. Блог Лого-Экспер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647" b="33241"/>
          <a:stretch/>
        </p:blipFill>
        <p:spPr bwMode="auto">
          <a:xfrm>
            <a:off x="495619" y="944631"/>
            <a:ext cx="8459835" cy="551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08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131" y="265078"/>
            <a:ext cx="93964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Ориентация во </a:t>
            </a:r>
            <a:r>
              <a:rPr lang="ru-RU" sz="2000" b="1" dirty="0" smtClean="0"/>
              <a:t>времени</a:t>
            </a:r>
            <a:r>
              <a:rPr lang="ru-RU" sz="2000" dirty="0" smtClean="0"/>
              <a:t>. Задание 6. </a:t>
            </a:r>
            <a:r>
              <a:rPr lang="ru-RU" sz="2000" dirty="0"/>
              <a:t>«Помоги различить время суток»</a:t>
            </a:r>
          </a:p>
        </p:txBody>
      </p:sp>
      <p:pic>
        <p:nvPicPr>
          <p:cNvPr id="19458" name="Picture 2" descr="C:\Users\Пользователь\Downloads\20220629_0856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7" t="26510" r="55890" b="48021"/>
          <a:stretch/>
        </p:blipFill>
        <p:spPr bwMode="auto">
          <a:xfrm>
            <a:off x="0" y="928047"/>
            <a:ext cx="4625157" cy="2238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Пользователь\Downloads\20220629_08563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989" t="62487" r="9538" b="13680"/>
          <a:stretch/>
        </p:blipFill>
        <p:spPr bwMode="auto">
          <a:xfrm>
            <a:off x="4625157" y="3662149"/>
            <a:ext cx="4390138" cy="1988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Пользователь\Downloads\20220629_08563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t="57403" r="57760" b="17128"/>
          <a:stretch/>
        </p:blipFill>
        <p:spPr bwMode="auto">
          <a:xfrm>
            <a:off x="266131" y="3593910"/>
            <a:ext cx="4390138" cy="2124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Пользователь\Downloads\20220629_08563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7549" r="10527" b="44993"/>
          <a:stretch/>
        </p:blipFill>
        <p:spPr bwMode="auto">
          <a:xfrm>
            <a:off x="4756245" y="1173707"/>
            <a:ext cx="4032914" cy="2104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65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азвитие фонематического слуха посредством игровых упражнений - online  presentati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2" t="23370" r="1989"/>
          <a:stretch/>
        </p:blipFill>
        <p:spPr bwMode="auto">
          <a:xfrm>
            <a:off x="327546" y="1528548"/>
            <a:ext cx="8379726" cy="5120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7277" y="241827"/>
            <a:ext cx="4498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1. «Угадай, что и где звучит»</a:t>
            </a:r>
          </a:p>
        </p:txBody>
      </p:sp>
    </p:spTree>
    <p:extLst>
      <p:ext uri="{BB962C8B-B14F-4D97-AF65-F5344CB8AC3E}">
        <p14:creationId xmlns:p14="http://schemas.microsoft.com/office/powerpoint/2010/main" val="285888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⬇ Скачать картинки Барабан, стоковые фото Барабан в хорошем качестве |  Depositpho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84" y="327546"/>
            <a:ext cx="4453445" cy="418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⬇ Скачать картинки Барабан, стоковые фото Барабан в хорошем качестве |  Depositphoto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046" y="763137"/>
            <a:ext cx="2365144" cy="222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Дудочка клипарт (6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546" y="2986373"/>
            <a:ext cx="3592772" cy="359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Дудочка клипарт (69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38" y="4513785"/>
            <a:ext cx="1586340" cy="158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99400" y="142880"/>
            <a:ext cx="51658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Задание 2. </a:t>
            </a:r>
            <a:r>
              <a:rPr lang="ru-RU" sz="2000" dirty="0" smtClean="0"/>
              <a:t>«Что звучит громко, а что тихо</a:t>
            </a:r>
            <a:r>
              <a:rPr lang="ru-RU" sz="2000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91524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14161" y="3788400"/>
            <a:ext cx="5988643" cy="2932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5487" y="722562"/>
            <a:ext cx="6009654" cy="2962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s://pandia.ru/text/80/549/images/img2_5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5" t="5711" r="3929" b="7072"/>
          <a:stretch/>
        </p:blipFill>
        <p:spPr bwMode="auto">
          <a:xfrm>
            <a:off x="628127" y="795635"/>
            <a:ext cx="5044374" cy="281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pandia.ru/text/80/549/images/img5_32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" t="5462" r="4497" b="5494"/>
          <a:stretch/>
        </p:blipFill>
        <p:spPr bwMode="auto">
          <a:xfrm>
            <a:off x="3542956" y="3971343"/>
            <a:ext cx="4531055" cy="274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4794" y="65757"/>
            <a:ext cx="3639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Задание 3. «Послушай и покажи»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27097" y="1525270"/>
            <a:ext cx="3493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Где бочка, а где дочка?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5487" y="5054377"/>
            <a:ext cx="3493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Где мак, а где бак?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958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22843" y="3472450"/>
            <a:ext cx="6632812" cy="32417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8364" y="113640"/>
            <a:ext cx="6632812" cy="32417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Изображения Crayfish | Бесплатные векторы, стоковые фото и PS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6" r="3044" b="14640"/>
          <a:stretch/>
        </p:blipFill>
        <p:spPr bwMode="auto">
          <a:xfrm>
            <a:off x="218364" y="427481"/>
            <a:ext cx="3324603" cy="2614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Мак карандашо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273" y="332928"/>
            <a:ext cx="2251880" cy="280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pandia.ru/text/80/549/images/img8_22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" t="5000" r="7253" b="6717"/>
          <a:stretch/>
        </p:blipFill>
        <p:spPr bwMode="auto">
          <a:xfrm>
            <a:off x="2919523" y="3612948"/>
            <a:ext cx="5692215" cy="30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51176" y="1021350"/>
            <a:ext cx="3493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Где мак, а где рак?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8364" y="4739381"/>
            <a:ext cx="3493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Где мышка, </a:t>
            </a:r>
          </a:p>
          <a:p>
            <a:r>
              <a:rPr lang="ru-RU" sz="2000" dirty="0" smtClean="0"/>
              <a:t>а где мишка?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529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399</TotalTime>
  <Words>980</Words>
  <Application>Microsoft Office PowerPoint</Application>
  <PresentationFormat>Экран (4:3)</PresentationFormat>
  <Paragraphs>138</Paragraphs>
  <Slides>55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Н.Э.М</dc:creator>
  <cp:lastModifiedBy>Пользователь</cp:lastModifiedBy>
  <cp:revision>40</cp:revision>
  <dcterms:created xsi:type="dcterms:W3CDTF">2022-06-26T18:36:37Z</dcterms:created>
  <dcterms:modified xsi:type="dcterms:W3CDTF">2022-06-30T03:38:42Z</dcterms:modified>
</cp:coreProperties>
</file>