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9" r:id="rId4"/>
    <p:sldId id="260" r:id="rId5"/>
    <p:sldId id="261" r:id="rId6"/>
    <p:sldId id="263" r:id="rId7"/>
    <p:sldId id="264" r:id="rId8"/>
    <p:sldId id="274" r:id="rId9"/>
    <p:sldId id="262" r:id="rId10"/>
    <p:sldId id="265" r:id="rId11"/>
    <p:sldId id="269" r:id="rId12"/>
    <p:sldId id="275" r:id="rId13"/>
    <p:sldId id="276" r:id="rId14"/>
    <p:sldId id="267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008000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53" autoAdjust="0"/>
    <p:restoredTop sz="94660"/>
  </p:normalViewPr>
  <p:slideViewPr>
    <p:cSldViewPr snapToGrid="0">
      <p:cViewPr>
        <p:scale>
          <a:sx n="100" d="100"/>
          <a:sy n="100" d="100"/>
        </p:scale>
        <p:origin x="-835" y="4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FDE76-8508-42AE-93E0-24A0594F9D0D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9C468-81E9-44EE-BC86-96A43FF5D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177229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90CB4-05A1-40FD-AE74-2311DC6654FD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CB796-E583-4A10-AC15-F861AF132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957367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9C486-466A-4D1D-8676-CEB680A4D353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251F8-398E-4109-B731-DD35A6945A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6988379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06899-FEB6-4FBC-85A2-3A13E4226FAC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53B44-05CA-44B1-B457-E399B195E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414597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5DD92-9162-4D6A-81A3-ECC623DFBA02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0260D-128D-4AC4-931D-1D7BC9749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201857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F68AA-884E-4502-95CF-AB76BE44746D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5BEE6-AC82-46BA-A492-68E305D245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35353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4E31B-35E7-4E21-80D1-D114BE5E067A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7983A-EDEC-4908-AEA6-54BCF2B92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0493891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2B7EF-E13A-42DA-BA62-5F833CCD15CF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0D2A8-06F4-47B9-B3AA-6BA224B012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4860845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0998C-6AF2-4E83-BC7E-31B4D80E4ECA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C3EA0-E4BA-4430-946C-2A80B7FEA1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781405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CE44D-FAA3-4D8B-B2F2-D676165D26D3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24035-88A0-4F53-B38C-4F1D1CDF0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3637695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5A1D9-0858-4623-AC58-0EE1D32D9273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F9A99-F2F9-4948-9B63-FE4D4D0A8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196134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34587E-F6E1-43AC-BEFC-55A1C5EF6B54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2FC4B0-CA89-4479-B15B-8D5DD4AFA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16465" r="14891"/>
          <a:stretch/>
        </p:blipFill>
        <p:spPr bwMode="auto">
          <a:xfrm>
            <a:off x="-1" y="0"/>
            <a:ext cx="917394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1" y="2551112"/>
            <a:ext cx="9144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Классный час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«Мы </a:t>
            </a:r>
            <a:r>
              <a:rPr lang="ru-RU" sz="6000" b="1" dirty="0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вместе и </a:t>
            </a:r>
            <a:r>
              <a:rPr lang="ru-RU" sz="6000" b="1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это здорово</a:t>
            </a:r>
            <a:r>
              <a:rPr lang="ru-RU" sz="6000" b="1" smtClean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!»</a:t>
            </a:r>
            <a:endParaRPr lang="ru-RU" sz="6000" b="1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052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900" y="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Школьный корабль">
            <a:hlinkClick r:id="" action="ppaction://media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" y="104775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4175" y="512763"/>
            <a:ext cx="7315200" cy="15684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Клятва старшеклассника</a:t>
            </a:r>
          </a:p>
        </p:txBody>
      </p:sp>
      <p:pic>
        <p:nvPicPr>
          <p:cNvPr id="10242" name="Picture 2" descr="Картинки по запросу клятва старшекласс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9736" y="2210949"/>
            <a:ext cx="3083823" cy="3958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В Бостоне обнаружили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766" y="2943605"/>
            <a:ext cx="5572125" cy="34480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Картинки по запросу капсула времени для школьник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59256">
            <a:off x="4046538" y="2149475"/>
            <a:ext cx="5133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27238" y="223838"/>
            <a:ext cx="5059362" cy="7699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Капсула времени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7175" y="993775"/>
            <a:ext cx="4887913" cy="1722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Пожелания одноклассникам и классному руководителю.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Какими вы хотите стать через три года?</a:t>
            </a:r>
          </a:p>
        </p:txBody>
      </p:sp>
      <p:pic>
        <p:nvPicPr>
          <p:cNvPr id="4" name="Учат в школе (минус)">
            <a:hlinkClick r:id="" action="ppaction://media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" y="600868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350"/>
                            </p:stCondLst>
                            <p:childTnLst>
                              <p:par>
                                <p:cTn id="2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55321"/>
            <a:ext cx="7772400" cy="95249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Наставления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1417320"/>
            <a:ext cx="6858000" cy="4701540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</a:rPr>
              <a:t>«Знания добывайте своими силами. Пользоваться результатами труда товарища бесчестно».</a:t>
            </a:r>
          </a:p>
          <a:p>
            <a:pPr marL="457200" indent="-457200" algn="l"/>
            <a:r>
              <a:rPr lang="ru-RU" sz="2000" b="1" dirty="0" smtClean="0">
                <a:solidFill>
                  <a:srgbClr val="7030A0"/>
                </a:solidFill>
              </a:rPr>
              <a:t>                                                    Василий Сухомлинский</a:t>
            </a:r>
          </a:p>
          <a:p>
            <a:pPr marL="457200" indent="-457200" algn="l"/>
            <a:r>
              <a:rPr lang="ru-RU" sz="2000" b="1" dirty="0" smtClean="0">
                <a:solidFill>
                  <a:srgbClr val="7030A0"/>
                </a:solidFill>
              </a:rPr>
              <a:t>2. «Люди перестают мыслить, когда перестают читать».</a:t>
            </a:r>
          </a:p>
          <a:p>
            <a:pPr marL="457200" indent="-457200" algn="l"/>
            <a:r>
              <a:rPr lang="ru-RU" sz="2000" b="1" dirty="0" smtClean="0">
                <a:solidFill>
                  <a:srgbClr val="7030A0"/>
                </a:solidFill>
              </a:rPr>
              <a:t>                                                                         Д. Дидро</a:t>
            </a:r>
          </a:p>
          <a:p>
            <a:pPr marL="457200" indent="-457200" algn="l"/>
            <a:r>
              <a:rPr lang="ru-RU" sz="2000" b="1" dirty="0" smtClean="0">
                <a:solidFill>
                  <a:srgbClr val="7030A0"/>
                </a:solidFill>
              </a:rPr>
              <a:t>3. «Кто не желает учиться, никогда не станет настоящим человеком».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                                                             Хосе </a:t>
            </a:r>
            <a:r>
              <a:rPr lang="ru-RU" sz="2000" b="1" dirty="0" err="1" smtClean="0">
                <a:solidFill>
                  <a:srgbClr val="7030A0"/>
                </a:solidFill>
              </a:rPr>
              <a:t>Хулиан</a:t>
            </a:r>
            <a:r>
              <a:rPr lang="ru-RU" sz="2000" b="1" dirty="0" smtClean="0">
                <a:solidFill>
                  <a:srgbClr val="7030A0"/>
                </a:solidFill>
              </a:rPr>
              <a:t>.</a:t>
            </a:r>
          </a:p>
          <a:p>
            <a:pPr marL="457200" indent="-457200" algn="l"/>
            <a:r>
              <a:rPr lang="ru-RU" sz="2000" b="1" dirty="0" smtClean="0">
                <a:solidFill>
                  <a:srgbClr val="7030A0"/>
                </a:solidFill>
              </a:rPr>
              <a:t>4. «У образования горькие корни, но сладкие плоды».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                                        Аристотель.</a:t>
            </a:r>
          </a:p>
          <a:p>
            <a:pPr marL="457200" indent="-457200" algn="l"/>
            <a:r>
              <a:rPr lang="ru-RU" sz="2000" b="1" dirty="0" smtClean="0">
                <a:solidFill>
                  <a:srgbClr val="7030A0"/>
                </a:solidFill>
              </a:rPr>
              <a:t>5. «Успех – это 1% везения и 99% потения».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                                             Эдисон. </a:t>
            </a:r>
          </a:p>
          <a:p>
            <a:pPr marL="457200" indent="-457200" algn="l"/>
            <a:r>
              <a:rPr lang="ru-RU" sz="2000" b="1" dirty="0" smtClean="0">
                <a:solidFill>
                  <a:srgbClr val="7030A0"/>
                </a:solidFill>
              </a:rPr>
              <a:t>6. «Без поражений не бывает побед».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          Древнекитайская мудрость.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17887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Законы нашего класса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6225" y="889000"/>
            <a:ext cx="794385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Какие б трудности в пути вам ни встречались,</a:t>
            </a:r>
            <a:b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Я вам желаю, чтоб вы их не испугались.</a:t>
            </a:r>
            <a:b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Преодолеть все б эти трудности сумели</a:t>
            </a:r>
            <a:b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 без потерь достичь могли б заветной цели!</a:t>
            </a:r>
            <a:b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Желаю вам: «Ни пуха, ни пера!»</a:t>
            </a:r>
          </a:p>
        </p:txBody>
      </p:sp>
      <p:pic>
        <p:nvPicPr>
          <p:cNvPr id="16387" name="Picture 2" descr="Картинки по запросу первое сентябр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4588" y="2703513"/>
            <a:ext cx="4103687" cy="397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5325" y="3117850"/>
            <a:ext cx="2027238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889000"/>
            <a:ext cx="7620000" cy="5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Ты даришь звуки, ты даришь краски">
            <a:hlinkClick r:id="" action="ppaction://media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3400" y="59690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325913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Сегодня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Здесь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Сейчас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546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50" y="3467100"/>
            <a:ext cx="576421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250" y="242888"/>
            <a:ext cx="8934450" cy="3324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8000" indent="-288000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Отец считал Ч. Дарвина бездарным. Однако благодаря упорству, настойчивости, целеустремленности Дарвин создал труд                          о происхождении видов, который принес ему мировую славу.</a:t>
            </a:r>
          </a:p>
          <a:p>
            <a:pPr marL="288000" indent="-288000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Выдающийся ученый А. Эйнштейн в детстве не проявлял способностей к физике и математике. Его дядя часто повторял: “Ничего, Альберт, не все становятся профессорами, и ты кем-нибудь станешь”. И он добился признания – весь мир восхищается теорией относительности, созданной им.</a:t>
            </a:r>
          </a:p>
          <a:p>
            <a:pPr marL="288000" indent="-288000" eaLnBrk="1" fontAlgn="auto" hangingPunct="1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  <a:defRPr/>
            </a:pPr>
            <a:r>
              <a:rPr lang="ru-RU" sz="2000" b="1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Естествоиспытатель Эдисон, утверждал, что гений – это на 1 % – вдохновение и на 99% – потение.</a:t>
            </a:r>
          </a:p>
        </p:txBody>
      </p:sp>
      <p:pic>
        <p:nvPicPr>
          <p:cNvPr id="2050" name="Picture 2" descr="Картинки по запросу ч дарви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50" y="3540125"/>
            <a:ext cx="2339975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4961" y="6178330"/>
            <a:ext cx="2340218" cy="584775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Чарлз </a:t>
            </a:r>
            <a:r>
              <a:rPr lang="ru-RU" sz="1600" dirty="0" err="1">
                <a:ln>
                  <a:solidFill>
                    <a:sysClr val="windowText" lastClr="000000"/>
                  </a:solidFill>
                </a:ln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Ро́берт</a:t>
            </a: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ru-RU" sz="1600" dirty="0" err="1">
                <a:ln>
                  <a:solidFill>
                    <a:sysClr val="windowText" lastClr="000000"/>
                  </a:solidFill>
                </a:ln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Да́рвин</a:t>
            </a:r>
            <a:endParaRPr lang="ru-RU" sz="1600" dirty="0">
              <a:ln>
                <a:solidFill>
                  <a:sysClr val="windowText" lastClr="000000"/>
                </a:solidFill>
              </a:ln>
              <a:solidFill>
                <a:srgbClr val="2222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n>
                  <a:solidFill>
                    <a:sysClr val="windowText" lastClr="000000"/>
                  </a:solidFill>
                </a:ln>
                <a:solidFill>
                  <a:srgbClr val="2222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1809-1882 </a:t>
            </a:r>
            <a:endParaRPr lang="ru-RU" sz="1600" dirty="0">
              <a:ln>
                <a:solidFill>
                  <a:sysClr val="windowText" lastClr="00000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2052" name="Picture 4" descr="Einstein 1921 portrait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7050" y="3522663"/>
            <a:ext cx="2690813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Картинки по запросу эдисон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0288" y="3522663"/>
            <a:ext cx="2716212" cy="270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067050" y="6172200"/>
            <a:ext cx="2690813" cy="58578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Альберт Эйнштейн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1879-1955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0288" y="6159500"/>
            <a:ext cx="2716212" cy="58578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То́мас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ru-RU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А́льва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 Эдисон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1847-1931</a:t>
            </a: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2286000" y="1582738"/>
            <a:ext cx="45720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полного  </a:t>
            </a:r>
            <a:endParaRPr 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71" name="AutoShape 2" descr="Картинки по запросу желаем ва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7172" name="Picture 4" descr="http://www.kanevskaya.tv/images/pozdra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4650" y="304800"/>
            <a:ext cx="8394700" cy="6432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раскрытия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своих творческих         способностей человеку необходимы по крайней мере три условия: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Человек должен знать о неограниченных потенциальных возможностях личности.</a:t>
            </a: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Он должен захотеть развивать эти возможности         и способности.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Человек должен обладать стойким характером         и достаточно развитыми волевыми качествами, необходимыми для претворения в жизнь своих жизненных планов.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663" y="331788"/>
            <a:ext cx="83566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Еще пожелания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88" y="409575"/>
            <a:ext cx="7947025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Что год учебный вам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пророчит: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314" name="Picture 2" descr="Картинки по запросу вопрос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032" y="3520440"/>
            <a:ext cx="5427872" cy="299961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250" y="150813"/>
            <a:ext cx="5465763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Чего стоит опасаться в наступившем учебном году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Своего острого языка.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Потерять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учебник по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русскому.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Опаздывать на уроки математики.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Прийти в школу с невыполненным домашним заданием.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Забыть дневник.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Звонка родителям.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Отсутствие интернета на контрольной.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Картинки по запросу вопрос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8725" y="736600"/>
            <a:ext cx="3371850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800" decel="100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6281"/>
            <a:ext cx="7772400" cy="85343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Приметы и суеверия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280" y="1440180"/>
            <a:ext cx="6621780" cy="4815840"/>
          </a:xfrm>
        </p:spPr>
        <p:txBody>
          <a:bodyPr/>
          <a:lstStyle/>
          <a:p>
            <a:pPr lvl="0" algn="l"/>
            <a:r>
              <a:rPr lang="ru-RU" sz="1600" dirty="0" smtClean="0"/>
              <a:t>Пяти четвертям не бывать. А четырех не миновать!</a:t>
            </a:r>
          </a:p>
          <a:p>
            <a:pPr lvl="0" algn="l"/>
            <a:r>
              <a:rPr lang="ru-RU" sz="1600" dirty="0" smtClean="0"/>
              <a:t>Когда 4 друга списывают с одной тетради- это к разлуке!</a:t>
            </a:r>
          </a:p>
          <a:p>
            <a:pPr lvl="0" algn="l"/>
            <a:r>
              <a:rPr lang="ru-RU" sz="1600" dirty="0" smtClean="0"/>
              <a:t>Чтобы вас не вызвали к доске, нужно закрыть оба глаза и скрестить пальцы на обеих руках</a:t>
            </a:r>
          </a:p>
          <a:p>
            <a:pPr lvl="0" algn="l"/>
            <a:r>
              <a:rPr lang="ru-RU" sz="1600" dirty="0" smtClean="0"/>
              <a:t>Существует поверье, что если учитель поставит за один день в одном классе более 10 двоек, то ей грозит тяжелая психическая болезнь.</a:t>
            </a:r>
          </a:p>
          <a:p>
            <a:pPr lvl="0" algn="l"/>
            <a:r>
              <a:rPr lang="ru-RU" sz="1600" dirty="0" smtClean="0"/>
              <a:t>Отлупивший девочку - </a:t>
            </a:r>
            <a:r>
              <a:rPr lang="ru-RU" sz="1600" dirty="0" err="1" smtClean="0"/>
              <a:t>дурак</a:t>
            </a:r>
            <a:r>
              <a:rPr lang="ru-RU" sz="1600" dirty="0" smtClean="0"/>
              <a:t>!</a:t>
            </a:r>
          </a:p>
          <a:p>
            <a:pPr lvl="0" algn="l"/>
            <a:r>
              <a:rPr lang="ru-RU" sz="1600" dirty="0" smtClean="0"/>
              <a:t>Вымывшего весь класс ждет любовь классного руководителя</a:t>
            </a:r>
          </a:p>
          <a:p>
            <a:pPr lvl="0" algn="l"/>
            <a:r>
              <a:rPr lang="ru-RU" sz="1600" dirty="0" smtClean="0"/>
              <a:t>Тяга к знаниям, обнаруженная к концу учебного года - к теплым солнечным дням</a:t>
            </a:r>
          </a:p>
          <a:p>
            <a:pPr lvl="0" algn="l"/>
            <a:r>
              <a:rPr lang="ru-RU" sz="1600" dirty="0" smtClean="0"/>
              <a:t>Приходящего вовремя в школу ждет удача, а опаздывающего уже нет</a:t>
            </a:r>
          </a:p>
          <a:p>
            <a:pPr lvl="0" algn="l"/>
            <a:r>
              <a:rPr lang="ru-RU" sz="1600" dirty="0" smtClean="0"/>
              <a:t>Чистая или красиво исписанная доска предвещает хорошее настроение классного руководителя</a:t>
            </a:r>
          </a:p>
          <a:p>
            <a:pPr lvl="0" algn="l"/>
            <a:r>
              <a:rPr lang="ru-RU" sz="1600" dirty="0" smtClean="0"/>
              <a:t> Если у вас списывает сосед </a:t>
            </a:r>
            <a:r>
              <a:rPr lang="ru-RU" sz="1600" dirty="0" err="1" smtClean="0"/>
              <a:t>справа-плюньте</a:t>
            </a:r>
            <a:r>
              <a:rPr lang="ru-RU" sz="1600" dirty="0" smtClean="0"/>
              <a:t> трижды через правое плечо, если </a:t>
            </a:r>
            <a:r>
              <a:rPr lang="ru-RU" sz="1600" dirty="0" err="1" smtClean="0"/>
              <a:t>слева-через</a:t>
            </a:r>
            <a:r>
              <a:rPr lang="ru-RU" sz="1600" dirty="0" smtClean="0"/>
              <a:t> левое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0395" y="2781300"/>
            <a:ext cx="546735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Посвящение в девятиклассники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25" y="-74613"/>
            <a:ext cx="7734300" cy="290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425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Сегодня Здесь Сейчас </vt:lpstr>
      <vt:lpstr>Слайд 3</vt:lpstr>
      <vt:lpstr>Слайд 4</vt:lpstr>
      <vt:lpstr>Слайд 5</vt:lpstr>
      <vt:lpstr>Слайд 6</vt:lpstr>
      <vt:lpstr>Слайд 7</vt:lpstr>
      <vt:lpstr>Приметы и суеверия</vt:lpstr>
      <vt:lpstr>Слайд 9</vt:lpstr>
      <vt:lpstr>Слайд 10</vt:lpstr>
      <vt:lpstr>Слайд 11</vt:lpstr>
      <vt:lpstr>Наставления</vt:lpstr>
      <vt:lpstr>Законы нашего класса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Вероника</dc:creator>
  <cp:lastModifiedBy>Пользователь</cp:lastModifiedBy>
  <cp:revision>42</cp:revision>
  <dcterms:created xsi:type="dcterms:W3CDTF">2016-08-23T09:46:44Z</dcterms:created>
  <dcterms:modified xsi:type="dcterms:W3CDTF">2022-08-22T07:50:39Z</dcterms:modified>
</cp:coreProperties>
</file>