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2" r:id="rId7"/>
    <p:sldId id="260" r:id="rId8"/>
    <p:sldId id="26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5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B74F32-9DCA-60DE-0B50-443EEB13D9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392B6AB7-87CF-5A79-E856-7AD241FB31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949EDB-2ED4-2C6A-585F-7D5A057BA4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485AD36-368E-C1C3-BFF6-29DB5F435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DEC1A7-3C6B-CB12-4646-E2ED46EB3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92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DC755-F44B-A6A1-E966-526DEC27F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D1D6DE-63BA-A3E0-A0C9-D05BC0193D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C9161B-8B11-691B-592C-CB3DA74D4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C3F23E-1F0A-E0D9-EE58-99710DEFC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1147687-E132-163E-79C0-089A381DE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951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5EE0A18-F065-E443-5C1B-A7CDD20AED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BBF1C02-423C-D72D-8677-DFAA85A3D0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3B791A5-D0F6-FA90-8B31-9DAEDB087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0FA6A2-A0F2-0B8A-A8D5-B0B77EB91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0CBEC5-4EDD-7BF0-0D2D-44D0F7456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775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C02D54-D5A4-441A-9E30-D46D64B167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496DB8-2FE8-0027-FBA4-765FFFE184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904E677-039C-5CB7-E5AC-0263F7A38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E7468B-A05B-DA15-837F-E8AD05B3F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4EB213-FDBB-2905-4B8A-A78FAED6D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0960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3E3CE3-A7AD-BC9F-FB3A-73528E9C3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47D6A0D-E43F-2875-D366-731F4B9FE1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CDBEA44-05E2-E3D2-B589-174FCF978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AAE7A0-B354-5FB4-56B3-56D4D74AF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CC246D-9BE3-C3F3-E44E-29415CE3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27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B7BB4-0271-D151-E62B-8BE63A117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466E8C-5AD3-662E-0143-8EB4498A91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52A141-1E25-49DE-49D5-F781BA2E53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B567BC5-1704-9415-2EF1-2633CB37B9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56F421D-D4FE-7749-390B-79B016CC3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538342-550D-1699-BB1A-DF2E3B1149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394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0B07D8C-B138-F64D-B383-7913EE138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8E6B16E-8721-6451-C833-09C3AA989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B49964-93CD-A178-6191-44617A3C5E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31CF79A-3C52-6A9F-4592-E9B8E4DBEF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1D7F670-9937-7DEB-FAED-1B52EE11D6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F92E78FB-1043-1EBF-65B6-6F9408BE3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F31107A-72CA-FD68-2CB3-FF58FFBE41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7127C83-49B5-1E63-B28F-9B224BBA0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941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300092-364D-DCDC-C950-C6F86302FE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D4AF47E-84AF-EB0B-995C-45608E76B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FF1A729-8483-4F23-BAD2-614736E4F0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3118DC1-DAA0-97BE-6BD2-02C8CC8A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3034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741F0AD-7ADE-AC9F-607B-42C70C6C3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AA8A329-2A64-7B65-7D01-BF226ED23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6FAE839-375A-D2B0-2EFA-8E3278DC7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120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03DDA9-2A5B-A96B-CD6F-C87141FFE6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F3E7576-2D73-32D2-6088-C9DFF0E0B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ED33DD-1B55-D886-330A-D93F14D47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A30834E-DD78-8DAE-BF13-F701E0DE2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49FFA8-1A94-F9D7-9D03-75173962C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6E0FBFC-E1B0-2653-32D8-1710D262C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955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A11F59-4BE7-AD46-A017-5CFCA0821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10D91F8-832C-9915-DE34-5A714D9AAC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17F2838-C6FF-5E74-95B7-32B9BA00A8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FB2D8F1-4618-F63A-96BA-7DE13BDA70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74BB2DA-5704-6ECD-7E34-C358ED6DC7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B615AFA-6519-5B33-482E-EF253262B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183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FFDCAC-AE62-D253-C1AA-6AB1BDC95A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FD55092-3264-7DB3-2F5B-DB9CEFB159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72C7A-D406-3D51-04D2-CDB1FD54E2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DF8A7-3392-E246-89EE-54532A5309DF}" type="datetimeFigureOut">
              <a:rPr lang="ru-RU" smtClean="0"/>
              <a:t>28.01.2023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C3A600-921E-52CB-C265-2569712FC7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7CB064-8EC2-50B3-AFB1-AA8BDAE83B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CD590-9C54-9649-B65E-98510C5A57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801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969D22-8FD9-DBEC-A2ED-81D1E3EBF3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1" y="345810"/>
            <a:ext cx="5120561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КОНСТРУИРОВАНИЕ 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68B896A-827C-ACAA-7B6E-3E5CB9DBE2D9}"/>
              </a:ext>
            </a:extLst>
          </p:cNvPr>
          <p:cNvSpPr txBox="1"/>
          <p:nvPr/>
        </p:nvSpPr>
        <p:spPr>
          <a:xfrm>
            <a:off x="838201" y="1825625"/>
            <a:ext cx="509219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Студент</a:t>
            </a:r>
            <a:r>
              <a:rPr lang="en-US" dirty="0"/>
              <a:t> 5 </a:t>
            </a:r>
            <a:r>
              <a:rPr lang="en-US" dirty="0" err="1"/>
              <a:t>курса</a:t>
            </a:r>
            <a:endParaRPr lang="en-US" dirty="0"/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Акопян</a:t>
            </a:r>
            <a:r>
              <a:rPr lang="en-US" dirty="0"/>
              <a:t> </a:t>
            </a:r>
            <a:r>
              <a:rPr lang="en-US" dirty="0" err="1"/>
              <a:t>Жанн</a:t>
            </a:r>
            <a:r>
              <a:rPr lang="ru-RU" dirty="0"/>
              <a:t>а</a:t>
            </a:r>
            <a:r>
              <a:rPr lang="en-US" dirty="0"/>
              <a:t> </a:t>
            </a:r>
            <a:r>
              <a:rPr lang="en-US" dirty="0" err="1"/>
              <a:t>Александровна</a:t>
            </a:r>
            <a:r>
              <a:rPr lang="en-US" dirty="0"/>
              <a:t> 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439C7EE-D055-5364-0C4F-102797A98FD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88" r="5" b="5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16" name="Arc 15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4D0BC06-E7ED-F3C0-CC31-97ED86F0C4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51" r="16353" b="4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864660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2B783EE-0239-4717-BBEA-8C9EAC61C8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4FD2488-A98C-004A-56B5-D576F1D2D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092194" cy="4351338"/>
          </a:xfrm>
        </p:spPr>
        <p:txBody>
          <a:bodyPr>
            <a:normAutofit/>
          </a:bodyPr>
          <a:lstStyle/>
          <a:p>
            <a:r>
              <a:rPr lang="ru-RU" sz="2200" b="1" dirty="0"/>
              <a:t>КОНСТРУИРОВАНИЕ </a:t>
            </a:r>
            <a:r>
              <a:rPr lang="ru-RU" sz="2200" dirty="0"/>
              <a:t>– продуктивный вид деятельности, поскольку основная его цель - получение определенного продукта. Под детским конструированием подразумевается создание разных конструкций и моделей из строительного материала, детали конструктора, изготовление поделок из бумаги, картона, различного природного и бросового материала.</a:t>
            </a:r>
          </a:p>
          <a:p>
            <a:endParaRPr lang="ru-RU" sz="22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420569" y="1364732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56F046-8EE4-EEEC-79A3-3E5967FB56F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89" r="20467" b="-1"/>
          <a:stretch/>
        </p:blipFill>
        <p:spPr>
          <a:xfrm>
            <a:off x="7901259" y="2727729"/>
            <a:ext cx="4290741" cy="4130271"/>
          </a:xfrm>
          <a:custGeom>
            <a:avLst/>
            <a:gdLst/>
            <a:ahLst/>
            <a:cxnLst/>
            <a:rect l="l" t="t" r="r" b="b"/>
            <a:pathLst>
              <a:path w="4290741" h="4130271">
                <a:moveTo>
                  <a:pt x="2503809" y="0"/>
                </a:moveTo>
                <a:cubicBezTo>
                  <a:pt x="3157405" y="0"/>
                  <a:pt x="3752509" y="250434"/>
                  <a:pt x="4198398" y="660580"/>
                </a:cubicBezTo>
                <a:lnTo>
                  <a:pt x="4290741" y="751286"/>
                </a:lnTo>
                <a:lnTo>
                  <a:pt x="4290741" y="4130271"/>
                </a:lnTo>
                <a:lnTo>
                  <a:pt x="604508" y="4130271"/>
                </a:lnTo>
                <a:lnTo>
                  <a:pt x="461940" y="3953232"/>
                </a:lnTo>
                <a:cubicBezTo>
                  <a:pt x="171051" y="3544183"/>
                  <a:pt x="0" y="3043971"/>
                  <a:pt x="0" y="2503809"/>
                </a:cubicBezTo>
                <a:cubicBezTo>
                  <a:pt x="0" y="1120992"/>
                  <a:pt x="1120992" y="0"/>
                  <a:pt x="2503809" y="0"/>
                </a:cubicBezTo>
                <a:close/>
              </a:path>
            </a:pathLst>
          </a:custGeom>
        </p:spPr>
      </p:pic>
      <p:sp>
        <p:nvSpPr>
          <p:cNvPr id="14" name="Arc 13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759070" flipV="1">
            <a:off x="6034138" y="-673140"/>
            <a:ext cx="4021193" cy="402119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1A4E005-C1C6-C2BC-4D80-B29C6B43A3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615" r="7289" b="4"/>
          <a:stretch/>
        </p:blipFill>
        <p:spPr>
          <a:xfrm>
            <a:off x="6261607" y="1"/>
            <a:ext cx="3519312" cy="3007909"/>
          </a:xfrm>
          <a:custGeom>
            <a:avLst/>
            <a:gdLst/>
            <a:ahLst/>
            <a:cxnLst/>
            <a:rect l="l" t="t" r="r" b="b"/>
            <a:pathLst>
              <a:path w="3519312" h="3007909">
                <a:moveTo>
                  <a:pt x="519780" y="0"/>
                </a:moveTo>
                <a:lnTo>
                  <a:pt x="2999532" y="0"/>
                </a:lnTo>
                <a:lnTo>
                  <a:pt x="3003921" y="3989"/>
                </a:lnTo>
                <a:cubicBezTo>
                  <a:pt x="3322356" y="322424"/>
                  <a:pt x="3519312" y="762338"/>
                  <a:pt x="3519312" y="1248253"/>
                </a:cubicBezTo>
                <a:cubicBezTo>
                  <a:pt x="3519312" y="2220084"/>
                  <a:pt x="2731487" y="3007909"/>
                  <a:pt x="1759656" y="3007909"/>
                </a:cubicBezTo>
                <a:cubicBezTo>
                  <a:pt x="787826" y="3007909"/>
                  <a:pt x="0" y="2220084"/>
                  <a:pt x="0" y="1248253"/>
                </a:cubicBezTo>
                <a:cubicBezTo>
                  <a:pt x="0" y="762338"/>
                  <a:pt x="196957" y="322424"/>
                  <a:pt x="515392" y="3989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2667646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0C66F94-AA8F-929F-3A8B-EABED8881D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lang="ru-RU" sz="3700" b="0" i="0">
                <a:solidFill>
                  <a:srgbClr val="FFFFFF"/>
                </a:solidFill>
                <a:effectLst/>
                <a:latin typeface="PT Sans" panose="020B0503020203020204" pitchFamily="34" charset="-52"/>
              </a:rPr>
              <a:t> </a:t>
            </a:r>
            <a:r>
              <a:rPr lang="ru-RU" sz="3700" b="1" i="0">
                <a:solidFill>
                  <a:srgbClr val="FFFFFF"/>
                </a:solidFill>
                <a:effectLst/>
                <a:latin typeface="PT Sans" panose="020B0503020203020204" pitchFamily="34" charset="-52"/>
              </a:rPr>
              <a:t>Ученые-исследователи предлагают различные типы её организации:</a:t>
            </a:r>
            <a:endParaRPr lang="ru-RU" sz="370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96670F-56FF-1B0C-A074-2A399D878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lang="ru-RU" sz="2200" b="1" i="1">
                <a:effectLst/>
                <a:latin typeface="PT Sans" panose="020B0503020203020204" pitchFamily="34" charset="-52"/>
              </a:rPr>
              <a:t>Конструирование по образцу.</a:t>
            </a:r>
          </a:p>
          <a:p>
            <a:r>
              <a:rPr lang="ru-RU" sz="2200" b="1" i="1">
                <a:effectLst/>
                <a:latin typeface="PT Sans" panose="020B0503020203020204" pitchFamily="34" charset="-52"/>
              </a:rPr>
              <a:t>Конструирование по модели.</a:t>
            </a:r>
          </a:p>
          <a:p>
            <a:r>
              <a:rPr lang="ru-RU" sz="2200" b="1" i="1">
                <a:effectLst/>
                <a:latin typeface="PT Sans" panose="020B0503020203020204" pitchFamily="34" charset="-52"/>
              </a:rPr>
              <a:t>Конструирование по условиям</a:t>
            </a:r>
            <a:r>
              <a:rPr lang="ru-RU" sz="2200" b="0" i="0">
                <a:effectLst/>
                <a:latin typeface="PT Sans" panose="020B0503020203020204" pitchFamily="34" charset="-52"/>
              </a:rPr>
              <a:t> .</a:t>
            </a:r>
          </a:p>
          <a:p>
            <a:r>
              <a:rPr lang="ru-RU" sz="2200" b="1">
                <a:latin typeface="PT Sans" panose="020B0503020203020204" pitchFamily="34" charset="-52"/>
              </a:rPr>
              <a:t>Конструирование по замыслу.</a:t>
            </a:r>
          </a:p>
          <a:p>
            <a:r>
              <a:rPr lang="ru-RU" sz="2200" b="1" i="1">
                <a:effectLst/>
                <a:latin typeface="PT Sans" panose="020B0503020203020204" pitchFamily="34" charset="-52"/>
              </a:rPr>
              <a:t>Конструирование по теме. </a:t>
            </a:r>
          </a:p>
          <a:p>
            <a:r>
              <a:rPr lang="ru-RU" sz="2200" b="1" i="1">
                <a:latin typeface="PT Sans" panose="020B0503020203020204" pitchFamily="34" charset="-52"/>
              </a:rPr>
              <a:t>Каркасное конструирование. </a:t>
            </a:r>
            <a:endParaRPr lang="ru-RU" sz="2200" b="0" i="0">
              <a:effectLst/>
              <a:latin typeface="PT Sans" panose="020B0503020203020204" pitchFamily="34" charset="-52"/>
            </a:endParaRPr>
          </a:p>
          <a:p>
            <a:r>
              <a:rPr lang="ru-RU" sz="2200"/>
              <a:t>Конструирование по простейшим чертежам и схемам</a:t>
            </a:r>
          </a:p>
          <a:p>
            <a:r>
              <a:rPr lang="ru-RU" sz="2200"/>
              <a:t>Художественное конструирование .</a:t>
            </a:r>
          </a:p>
        </p:txBody>
      </p:sp>
    </p:spTree>
    <p:extLst>
      <p:ext uri="{BB962C8B-B14F-4D97-AF65-F5344CB8AC3E}">
        <p14:creationId xmlns:p14="http://schemas.microsoft.com/office/powerpoint/2010/main" val="1319331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9F3DA5-8333-CC62-28AA-070878186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Конструирование по образцу.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48A1EC5-5140-C766-361D-0D766BF94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12527"/>
            <a:ext cx="10515600" cy="36721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26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Его суть: постройка из деталей, на примере образца и способа изготовления. Это необходимый и важный этап в ходе которого дети узнают о свойствах деталей строительного материала, овладевают техникой возведения построек, обобщенным способом анализа – учатся определять в любом предмете его основные части, устанавливать их пространственное расположение, выделять детали.</a:t>
            </a:r>
          </a:p>
          <a:p>
            <a:r>
              <a:rPr lang="ru-RU" sz="26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этой формы решаются задачи, которые обеспечивают переход к самостоятельной поисковой деятельности, носящей творческий характер. Развивается наглядно - образное мышление.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8156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B9700C3-BB38-82A3-3F03-CEB595EF39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48" r="26777" b="1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9AD220-95B4-FC51-AAFA-A69DC367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50" y="3962400"/>
            <a:ext cx="5505814" cy="169040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i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Конструирование по образцу.</a:t>
            </a:r>
            <a:endParaRPr lang="en-US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F22B0893-FD84-5B05-1AC6-74793A87B3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88" b="2"/>
          <a:stretch/>
        </p:blipFill>
        <p:spPr>
          <a:xfrm>
            <a:off x="7653541" y="6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7597748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A78C2A9-5AFD-7C15-7A1D-4CA1F2D04C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Конструирование по условиям 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AD6DCF9-914F-4834-3ECE-CE539DDB62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носит иной характер дети должны создать конструкции по заданным условиям, подчеркивающие ее практическое значение, основные задачи должны выражаться через условия и носить проблемный характер. Такая форма обучения развивает творческое конструирование, но при условии если дети имеют определенный опыт.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956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A69AAE0-49D5-4C8B-8BA2-55898C00E0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97C85B6E-FE52-4AF3-2622-19D5BBD3A10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42" r="2" b="700"/>
          <a:stretch/>
        </p:blipFill>
        <p:spPr>
          <a:xfrm>
            <a:off x="-4" y="-4"/>
            <a:ext cx="7534640" cy="6857984"/>
          </a:xfrm>
          <a:custGeom>
            <a:avLst/>
            <a:gdLst/>
            <a:ahLst/>
            <a:cxnLst/>
            <a:rect l="l" t="t" r="r" b="b"/>
            <a:pathLst>
              <a:path w="7534640" h="6857984">
                <a:moveTo>
                  <a:pt x="0" y="0"/>
                </a:moveTo>
                <a:lnTo>
                  <a:pt x="7534640" y="0"/>
                </a:lnTo>
                <a:lnTo>
                  <a:pt x="7534640" y="3832811"/>
                </a:lnTo>
                <a:lnTo>
                  <a:pt x="7344853" y="3826712"/>
                </a:lnTo>
                <a:cubicBezTo>
                  <a:pt x="7344853" y="3826712"/>
                  <a:pt x="7341511" y="3826712"/>
                  <a:pt x="7341511" y="3826712"/>
                </a:cubicBezTo>
                <a:cubicBezTo>
                  <a:pt x="7274667" y="3823370"/>
                  <a:pt x="7211169" y="3823370"/>
                  <a:pt x="7144324" y="3820027"/>
                </a:cubicBezTo>
                <a:cubicBezTo>
                  <a:pt x="6913719" y="3820027"/>
                  <a:pt x="6683113" y="3820027"/>
                  <a:pt x="6455848" y="3820027"/>
                </a:cubicBezTo>
                <a:cubicBezTo>
                  <a:pt x="6231926" y="3910265"/>
                  <a:pt x="5987951" y="3833396"/>
                  <a:pt x="5767372" y="3903581"/>
                </a:cubicBezTo>
                <a:cubicBezTo>
                  <a:pt x="5533423" y="3900239"/>
                  <a:pt x="5312845" y="3970423"/>
                  <a:pt x="5082238" y="4000503"/>
                </a:cubicBezTo>
                <a:cubicBezTo>
                  <a:pt x="4908446" y="4013871"/>
                  <a:pt x="4731314" y="3997160"/>
                  <a:pt x="4570892" y="4067345"/>
                </a:cubicBezTo>
                <a:cubicBezTo>
                  <a:pt x="4447233" y="4124161"/>
                  <a:pt x="4350312" y="4197688"/>
                  <a:pt x="4483996" y="4348083"/>
                </a:cubicBezTo>
                <a:cubicBezTo>
                  <a:pt x="4644419" y="4344742"/>
                  <a:pt x="4627708" y="4598742"/>
                  <a:pt x="4788129" y="4561979"/>
                </a:cubicBezTo>
                <a:cubicBezTo>
                  <a:pt x="4754709" y="4678954"/>
                  <a:pt x="4641076" y="4618795"/>
                  <a:pt x="4600971" y="4705690"/>
                </a:cubicBezTo>
                <a:cubicBezTo>
                  <a:pt x="4684524" y="4779217"/>
                  <a:pt x="4844945" y="4725744"/>
                  <a:pt x="4871683" y="4879480"/>
                </a:cubicBezTo>
                <a:cubicBezTo>
                  <a:pt x="4838262" y="5039902"/>
                  <a:pt x="4945210" y="5019849"/>
                  <a:pt x="5032105" y="5029876"/>
                </a:cubicBezTo>
                <a:cubicBezTo>
                  <a:pt x="5239317" y="5049930"/>
                  <a:pt x="5439843" y="5063297"/>
                  <a:pt x="5643713" y="5096719"/>
                </a:cubicBezTo>
                <a:cubicBezTo>
                  <a:pt x="5693844" y="5106745"/>
                  <a:pt x="5810819" y="5083350"/>
                  <a:pt x="5800794" y="5186956"/>
                </a:cubicBezTo>
                <a:cubicBezTo>
                  <a:pt x="5790767" y="5270508"/>
                  <a:pt x="5700529" y="5240431"/>
                  <a:pt x="5643713" y="5243772"/>
                </a:cubicBezTo>
                <a:cubicBezTo>
                  <a:pt x="5329553" y="5283879"/>
                  <a:pt x="5012052" y="5220378"/>
                  <a:pt x="4701235" y="5223719"/>
                </a:cubicBezTo>
                <a:cubicBezTo>
                  <a:pt x="4664472" y="5223719"/>
                  <a:pt x="4657787" y="5334009"/>
                  <a:pt x="4577576" y="5297246"/>
                </a:cubicBezTo>
                <a:cubicBezTo>
                  <a:pt x="4788129" y="5397510"/>
                  <a:pt x="5767372" y="5424248"/>
                  <a:pt x="6094900" y="5477721"/>
                </a:cubicBezTo>
                <a:cubicBezTo>
                  <a:pt x="5754004" y="5858724"/>
                  <a:pt x="5429817" y="5628117"/>
                  <a:pt x="5159105" y="5842012"/>
                </a:cubicBezTo>
                <a:cubicBezTo>
                  <a:pt x="5159105" y="5842012"/>
                  <a:pt x="5212580" y="5842012"/>
                  <a:pt x="5443187" y="5912197"/>
                </a:cubicBezTo>
                <a:cubicBezTo>
                  <a:pt x="5627002" y="5969012"/>
                  <a:pt x="5536765" y="6049223"/>
                  <a:pt x="6001321" y="6202962"/>
                </a:cubicBezTo>
                <a:cubicBezTo>
                  <a:pt x="5824188" y="6253093"/>
                  <a:pt x="5593581" y="6156172"/>
                  <a:pt x="5506685" y="6416857"/>
                </a:cubicBezTo>
                <a:cubicBezTo>
                  <a:pt x="5643713" y="6463648"/>
                  <a:pt x="5807477" y="6420200"/>
                  <a:pt x="5904398" y="6543858"/>
                </a:cubicBezTo>
                <a:cubicBezTo>
                  <a:pt x="5934478" y="6580622"/>
                  <a:pt x="5964557" y="6604017"/>
                  <a:pt x="6001321" y="6624068"/>
                </a:cubicBezTo>
                <a:cubicBezTo>
                  <a:pt x="5984612" y="6630754"/>
                  <a:pt x="5964557" y="6637437"/>
                  <a:pt x="5951188" y="6644121"/>
                </a:cubicBezTo>
                <a:cubicBezTo>
                  <a:pt x="5977925" y="6667518"/>
                  <a:pt x="6663060" y="6794517"/>
                  <a:pt x="6836850" y="6797860"/>
                </a:cubicBezTo>
                <a:cubicBezTo>
                  <a:pt x="6761652" y="6822926"/>
                  <a:pt x="6636845" y="6844075"/>
                  <a:pt x="6553814" y="6856412"/>
                </a:cubicBezTo>
                <a:lnTo>
                  <a:pt x="6542822" y="6857984"/>
                </a:lnTo>
                <a:lnTo>
                  <a:pt x="0" y="6857984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CCB49C-FC43-A027-1503-8FC86ED05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43650" y="3962400"/>
            <a:ext cx="5505814" cy="169040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i="1" kern="1200"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rPr>
              <a:t>Конструирование по условиям</a:t>
            </a:r>
            <a:endParaRPr lang="en-US" kern="12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993EF5F-4070-4780-2B2E-6025DE47B3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3" r="2" b="37471"/>
          <a:stretch/>
        </p:blipFill>
        <p:spPr>
          <a:xfrm>
            <a:off x="7653541" y="6"/>
            <a:ext cx="4538463" cy="3877247"/>
          </a:xfrm>
          <a:custGeom>
            <a:avLst/>
            <a:gdLst/>
            <a:ahLst/>
            <a:cxnLst/>
            <a:rect l="l" t="t" r="r" b="b"/>
            <a:pathLst>
              <a:path w="4538463" h="3877247">
                <a:moveTo>
                  <a:pt x="0" y="0"/>
                </a:moveTo>
                <a:lnTo>
                  <a:pt x="4538463" y="0"/>
                </a:lnTo>
                <a:lnTo>
                  <a:pt x="4538463" y="3437173"/>
                </a:lnTo>
                <a:lnTo>
                  <a:pt x="4530710" y="3429000"/>
                </a:lnTo>
                <a:cubicBezTo>
                  <a:pt x="4370289" y="3495842"/>
                  <a:pt x="4239946" y="3686344"/>
                  <a:pt x="4056129" y="3636211"/>
                </a:cubicBezTo>
                <a:cubicBezTo>
                  <a:pt x="3872313" y="3589422"/>
                  <a:pt x="3788760" y="3830055"/>
                  <a:pt x="3618310" y="3756528"/>
                </a:cubicBezTo>
                <a:cubicBezTo>
                  <a:pt x="3394389" y="3823371"/>
                  <a:pt x="3163783" y="3823371"/>
                  <a:pt x="2933176" y="3810002"/>
                </a:cubicBezTo>
                <a:cubicBezTo>
                  <a:pt x="2702570" y="3840081"/>
                  <a:pt x="2471962" y="3873503"/>
                  <a:pt x="2238015" y="3850107"/>
                </a:cubicBezTo>
                <a:cubicBezTo>
                  <a:pt x="2007408" y="3870161"/>
                  <a:pt x="1783486" y="3883529"/>
                  <a:pt x="1552880" y="3863476"/>
                </a:cubicBezTo>
                <a:cubicBezTo>
                  <a:pt x="1322274" y="3886870"/>
                  <a:pt x="1091667" y="3876844"/>
                  <a:pt x="864402" y="3860134"/>
                </a:cubicBezTo>
                <a:cubicBezTo>
                  <a:pt x="757455" y="3860134"/>
                  <a:pt x="653849" y="3856792"/>
                  <a:pt x="546902" y="3856792"/>
                </a:cubicBezTo>
                <a:cubicBezTo>
                  <a:pt x="404861" y="3850108"/>
                  <a:pt x="262821" y="3845095"/>
                  <a:pt x="120363" y="3840499"/>
                </a:cubicBezTo>
                <a:lnTo>
                  <a:pt x="0" y="3836632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8290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0" name="Rectangle 59">
            <a:extLst>
              <a:ext uri="{FF2B5EF4-FFF2-40B4-BE49-F238E27FC236}">
                <a16:creationId xmlns:a16="http://schemas.microsoft.com/office/drawing/2014/main" id="{2D2B266D-3625-4584-A5C3-7D3F672CFF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463B99A-73EE-4FBB-B7C4-F9F9BCC25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A5D2A5D1-BA0D-47D3-B051-DA7743C46E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219825"/>
          </a:xfrm>
          <a:custGeom>
            <a:avLst/>
            <a:gdLst>
              <a:gd name="connsiteX0" fmla="*/ 6789701 w 12192000"/>
              <a:gd name="connsiteY0" fmla="*/ 6151588 h 6219825"/>
              <a:gd name="connsiteX1" fmla="*/ 6788702 w 12192000"/>
              <a:gd name="connsiteY1" fmla="*/ 6151666 h 6219825"/>
              <a:gd name="connsiteX2" fmla="*/ 6788476 w 12192000"/>
              <a:gd name="connsiteY2" fmla="*/ 6152200 h 6219825"/>
              <a:gd name="connsiteX3" fmla="*/ 9834 w 12192000"/>
              <a:gd name="connsiteY3" fmla="*/ 0 h 6219825"/>
              <a:gd name="connsiteX4" fmla="*/ 12357 w 12192000"/>
              <a:gd name="connsiteY4" fmla="*/ 1 h 6219825"/>
              <a:gd name="connsiteX5" fmla="*/ 12192000 w 12192000"/>
              <a:gd name="connsiteY5" fmla="*/ 1 h 6219825"/>
              <a:gd name="connsiteX6" fmla="*/ 12192000 w 12192000"/>
              <a:gd name="connsiteY6" fmla="*/ 5105401 h 6219825"/>
              <a:gd name="connsiteX7" fmla="*/ 12191716 w 12192000"/>
              <a:gd name="connsiteY7" fmla="*/ 5105401 h 6219825"/>
              <a:gd name="connsiteX8" fmla="*/ 12192000 w 12192000"/>
              <a:gd name="connsiteY8" fmla="*/ 5256977 h 6219825"/>
              <a:gd name="connsiteX9" fmla="*/ 12061096 w 12192000"/>
              <a:gd name="connsiteY9" fmla="*/ 5296034 h 6219825"/>
              <a:gd name="connsiteX10" fmla="*/ 11676800 w 12192000"/>
              <a:gd name="connsiteY10" fmla="*/ 5399652 h 6219825"/>
              <a:gd name="connsiteX11" fmla="*/ 10425355 w 12192000"/>
              <a:gd name="connsiteY11" fmla="*/ 5683310 h 6219825"/>
              <a:gd name="connsiteX12" fmla="*/ 9424022 w 12192000"/>
              <a:gd name="connsiteY12" fmla="*/ 5858546 h 6219825"/>
              <a:gd name="connsiteX13" fmla="*/ 8458419 w 12192000"/>
              <a:gd name="connsiteY13" fmla="*/ 5992303 h 6219825"/>
              <a:gd name="connsiteX14" fmla="*/ 7715970 w 12192000"/>
              <a:gd name="connsiteY14" fmla="*/ 6072283 h 6219825"/>
              <a:gd name="connsiteX15" fmla="*/ 6951716 w 12192000"/>
              <a:gd name="connsiteY15" fmla="*/ 6138091 h 6219825"/>
              <a:gd name="connsiteX16" fmla="*/ 6936303 w 12192000"/>
              <a:gd name="connsiteY16" fmla="*/ 6140163 h 6219825"/>
              <a:gd name="connsiteX17" fmla="*/ 6790448 w 12192000"/>
              <a:gd name="connsiteY17" fmla="*/ 6151529 h 6219825"/>
              <a:gd name="connsiteX18" fmla="*/ 6799941 w 12192000"/>
              <a:gd name="connsiteY18" fmla="*/ 6153349 h 6219825"/>
              <a:gd name="connsiteX19" fmla="*/ 6835432 w 12192000"/>
              <a:gd name="connsiteY19" fmla="*/ 6151642 h 6219825"/>
              <a:gd name="connsiteX20" fmla="*/ 6884003 w 12192000"/>
              <a:gd name="connsiteY20" fmla="*/ 6148662 h 6219825"/>
              <a:gd name="connsiteX21" fmla="*/ 7578771 w 12192000"/>
              <a:gd name="connsiteY21" fmla="*/ 6116122 h 6219825"/>
              <a:gd name="connsiteX22" fmla="*/ 8623845 w 12192000"/>
              <a:gd name="connsiteY22" fmla="*/ 6029188 h 6219825"/>
              <a:gd name="connsiteX23" fmla="*/ 9479970 w 12192000"/>
              <a:gd name="connsiteY23" fmla="*/ 5925239 h 6219825"/>
              <a:gd name="connsiteX24" fmla="*/ 10629308 w 12192000"/>
              <a:gd name="connsiteY24" fmla="*/ 5731000 h 6219825"/>
              <a:gd name="connsiteX25" fmla="*/ 11998498 w 12192000"/>
              <a:gd name="connsiteY25" fmla="*/ 5404869 h 6219825"/>
              <a:gd name="connsiteX26" fmla="*/ 12192000 w 12192000"/>
              <a:gd name="connsiteY26" fmla="*/ 5347846 h 6219825"/>
              <a:gd name="connsiteX27" fmla="*/ 12192000 w 12192000"/>
              <a:gd name="connsiteY27" fmla="*/ 5402606 h 6219825"/>
              <a:gd name="connsiteX28" fmla="*/ 11829257 w 12192000"/>
              <a:gd name="connsiteY28" fmla="*/ 5507950 h 6219825"/>
              <a:gd name="connsiteX29" fmla="*/ 10939183 w 12192000"/>
              <a:gd name="connsiteY29" fmla="*/ 5722555 h 6219825"/>
              <a:gd name="connsiteX30" fmla="*/ 9985530 w 12192000"/>
              <a:gd name="connsiteY30" fmla="*/ 5902635 h 6219825"/>
              <a:gd name="connsiteX31" fmla="*/ 9186882 w 12192000"/>
              <a:gd name="connsiteY31" fmla="*/ 6018631 h 6219825"/>
              <a:gd name="connsiteX32" fmla="*/ 8578198 w 12192000"/>
              <a:gd name="connsiteY32" fmla="*/ 6088179 h 6219825"/>
              <a:gd name="connsiteX33" fmla="*/ 7864358 w 12192000"/>
              <a:gd name="connsiteY33" fmla="*/ 6149656 h 6219825"/>
              <a:gd name="connsiteX34" fmla="*/ 6935502 w 12192000"/>
              <a:gd name="connsiteY34" fmla="*/ 6201071 h 6219825"/>
              <a:gd name="connsiteX35" fmla="*/ 6477750 w 12192000"/>
              <a:gd name="connsiteY35" fmla="*/ 6214980 h 6219825"/>
              <a:gd name="connsiteX36" fmla="*/ 6362294 w 12192000"/>
              <a:gd name="connsiteY36" fmla="*/ 6219825 h 6219825"/>
              <a:gd name="connsiteX37" fmla="*/ 6057129 w 12192000"/>
              <a:gd name="connsiteY37" fmla="*/ 6219825 h 6219825"/>
              <a:gd name="connsiteX38" fmla="*/ 5977784 w 12192000"/>
              <a:gd name="connsiteY38" fmla="*/ 6215229 h 6219825"/>
              <a:gd name="connsiteX39" fmla="*/ 5265087 w 12192000"/>
              <a:gd name="connsiteY39" fmla="*/ 6178965 h 6219825"/>
              <a:gd name="connsiteX40" fmla="*/ 4346277 w 12192000"/>
              <a:gd name="connsiteY40" fmla="*/ 6116869 h 6219825"/>
              <a:gd name="connsiteX41" fmla="*/ 3373045 w 12192000"/>
              <a:gd name="connsiteY41" fmla="*/ 6018259 h 6219825"/>
              <a:gd name="connsiteX42" fmla="*/ 2362173 w 12192000"/>
              <a:gd name="connsiteY42" fmla="*/ 5899282 h 6219825"/>
              <a:gd name="connsiteX43" fmla="*/ 1233178 w 12192000"/>
              <a:gd name="connsiteY43" fmla="*/ 5726033 h 6219825"/>
              <a:gd name="connsiteX44" fmla="*/ 68500 w 12192000"/>
              <a:gd name="connsiteY44" fmla="*/ 5486226 h 6219825"/>
              <a:gd name="connsiteX45" fmla="*/ 0 w 12192000"/>
              <a:gd name="connsiteY45" fmla="*/ 5468863 h 6219825"/>
              <a:gd name="connsiteX46" fmla="*/ 0 w 12192000"/>
              <a:gd name="connsiteY46" fmla="*/ 5412351 h 6219825"/>
              <a:gd name="connsiteX47" fmla="*/ 72441 w 12192000"/>
              <a:gd name="connsiteY47" fmla="*/ 5431135 h 6219825"/>
              <a:gd name="connsiteX48" fmla="*/ 600716 w 12192000"/>
              <a:gd name="connsiteY48" fmla="*/ 5549555 h 6219825"/>
              <a:gd name="connsiteX49" fmla="*/ 1769512 w 12192000"/>
              <a:gd name="connsiteY49" fmla="*/ 5759811 h 6219825"/>
              <a:gd name="connsiteX50" fmla="*/ 2613554 w 12192000"/>
              <a:gd name="connsiteY50" fmla="*/ 5876802 h 6219825"/>
              <a:gd name="connsiteX51" fmla="*/ 2581134 w 12192000"/>
              <a:gd name="connsiteY51" fmla="*/ 5866867 h 6219825"/>
              <a:gd name="connsiteX52" fmla="*/ 1112635 w 12192000"/>
              <a:gd name="connsiteY52" fmla="*/ 5534031 h 6219825"/>
              <a:gd name="connsiteX53" fmla="*/ 420412 w 12192000"/>
              <a:gd name="connsiteY53" fmla="*/ 5334514 h 6219825"/>
              <a:gd name="connsiteX54" fmla="*/ 0 w 12192000"/>
              <a:gd name="connsiteY54" fmla="*/ 5195539 h 6219825"/>
              <a:gd name="connsiteX55" fmla="*/ 60 w 12192000"/>
              <a:gd name="connsiteY55" fmla="*/ 5105401 h 6219825"/>
              <a:gd name="connsiteX56" fmla="*/ 0 w 12192000"/>
              <a:gd name="connsiteY56" fmla="*/ 5105401 h 6219825"/>
              <a:gd name="connsiteX57" fmla="*/ 0 w 12192000"/>
              <a:gd name="connsiteY57" fmla="*/ 1 h 6219825"/>
              <a:gd name="connsiteX58" fmla="*/ 9834 w 12192000"/>
              <a:gd name="connsiteY58" fmla="*/ 1 h 6219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2192000" h="6219825">
                <a:moveTo>
                  <a:pt x="6789701" y="6151588"/>
                </a:moveTo>
                <a:lnTo>
                  <a:pt x="6788702" y="6151666"/>
                </a:lnTo>
                <a:cubicBezTo>
                  <a:pt x="6788627" y="6151844"/>
                  <a:pt x="6788551" y="6152022"/>
                  <a:pt x="6788476" y="6152200"/>
                </a:cubicBezTo>
                <a:close/>
                <a:moveTo>
                  <a:pt x="9834" y="0"/>
                </a:moveTo>
                <a:lnTo>
                  <a:pt x="12357" y="1"/>
                </a:lnTo>
                <a:lnTo>
                  <a:pt x="12192000" y="1"/>
                </a:lnTo>
                <a:lnTo>
                  <a:pt x="12192000" y="5105401"/>
                </a:lnTo>
                <a:lnTo>
                  <a:pt x="12191716" y="5105401"/>
                </a:lnTo>
                <a:lnTo>
                  <a:pt x="12192000" y="5256977"/>
                </a:lnTo>
                <a:lnTo>
                  <a:pt x="12061096" y="5296034"/>
                </a:lnTo>
                <a:cubicBezTo>
                  <a:pt x="11933500" y="5332263"/>
                  <a:pt x="11805390" y="5366806"/>
                  <a:pt x="11676800" y="5399652"/>
                </a:cubicBezTo>
                <a:cubicBezTo>
                  <a:pt x="11262789" y="5507204"/>
                  <a:pt x="10845343" y="5600846"/>
                  <a:pt x="10425355" y="5683310"/>
                </a:cubicBezTo>
                <a:cubicBezTo>
                  <a:pt x="10092810" y="5748549"/>
                  <a:pt x="9759033" y="5806970"/>
                  <a:pt x="9424022" y="5858546"/>
                </a:cubicBezTo>
                <a:cubicBezTo>
                  <a:pt x="9102997" y="5908224"/>
                  <a:pt x="8781133" y="5952809"/>
                  <a:pt x="8458419" y="5992303"/>
                </a:cubicBezTo>
                <a:cubicBezTo>
                  <a:pt x="8211360" y="6022481"/>
                  <a:pt x="7963792" y="6048065"/>
                  <a:pt x="7715970" y="6072283"/>
                </a:cubicBezTo>
                <a:lnTo>
                  <a:pt x="6951716" y="6138091"/>
                </a:lnTo>
                <a:lnTo>
                  <a:pt x="6936303" y="6140163"/>
                </a:lnTo>
                <a:lnTo>
                  <a:pt x="6790448" y="6151529"/>
                </a:lnTo>
                <a:lnTo>
                  <a:pt x="6799941" y="6153349"/>
                </a:lnTo>
                <a:cubicBezTo>
                  <a:pt x="6811623" y="6153816"/>
                  <a:pt x="6823734" y="6151642"/>
                  <a:pt x="6835432" y="6151642"/>
                </a:cubicBezTo>
                <a:cubicBezTo>
                  <a:pt x="6851580" y="6151642"/>
                  <a:pt x="6867729" y="6149034"/>
                  <a:pt x="6884003" y="6148662"/>
                </a:cubicBezTo>
                <a:cubicBezTo>
                  <a:pt x="7115805" y="6143198"/>
                  <a:pt x="7347351" y="6131026"/>
                  <a:pt x="7578771" y="6116122"/>
                </a:cubicBezTo>
                <a:cubicBezTo>
                  <a:pt x="7927552" y="6093644"/>
                  <a:pt x="8276080" y="6065453"/>
                  <a:pt x="8623845" y="6029188"/>
                </a:cubicBezTo>
                <a:cubicBezTo>
                  <a:pt x="8909939" y="5999878"/>
                  <a:pt x="9195310" y="5965228"/>
                  <a:pt x="9479970" y="5925239"/>
                </a:cubicBezTo>
                <a:cubicBezTo>
                  <a:pt x="9864901" y="5870842"/>
                  <a:pt x="10248014" y="5806101"/>
                  <a:pt x="10629308" y="5731000"/>
                </a:cubicBezTo>
                <a:cubicBezTo>
                  <a:pt x="11090114" y="5639842"/>
                  <a:pt x="11546975" y="5532291"/>
                  <a:pt x="11998498" y="5404869"/>
                </a:cubicBezTo>
                <a:lnTo>
                  <a:pt x="12192000" y="5347846"/>
                </a:lnTo>
                <a:lnTo>
                  <a:pt x="12192000" y="5402606"/>
                </a:lnTo>
                <a:lnTo>
                  <a:pt x="11829257" y="5507950"/>
                </a:lnTo>
                <a:cubicBezTo>
                  <a:pt x="11534769" y="5587680"/>
                  <a:pt x="11238120" y="5658596"/>
                  <a:pt x="10939183" y="5722555"/>
                </a:cubicBezTo>
                <a:cubicBezTo>
                  <a:pt x="10622824" y="5790365"/>
                  <a:pt x="10304941" y="5850387"/>
                  <a:pt x="9985530" y="5902635"/>
                </a:cubicBezTo>
                <a:cubicBezTo>
                  <a:pt x="9720036" y="5946102"/>
                  <a:pt x="9453814" y="5984764"/>
                  <a:pt x="9186882" y="6018631"/>
                </a:cubicBezTo>
                <a:cubicBezTo>
                  <a:pt x="8984197" y="6044216"/>
                  <a:pt x="8781514" y="6068309"/>
                  <a:pt x="8578198" y="6088179"/>
                </a:cubicBezTo>
                <a:lnTo>
                  <a:pt x="7864358" y="6149656"/>
                </a:lnTo>
                <a:cubicBezTo>
                  <a:pt x="7554994" y="6172009"/>
                  <a:pt x="7245502" y="6189895"/>
                  <a:pt x="6935502" y="6201071"/>
                </a:cubicBezTo>
                <a:lnTo>
                  <a:pt x="6477750" y="6214980"/>
                </a:lnTo>
                <a:cubicBezTo>
                  <a:pt x="6439195" y="6212895"/>
                  <a:pt x="6400529" y="6214521"/>
                  <a:pt x="6362294" y="6219825"/>
                </a:cubicBezTo>
                <a:lnTo>
                  <a:pt x="6057129" y="6219825"/>
                </a:lnTo>
                <a:lnTo>
                  <a:pt x="5977784" y="6215229"/>
                </a:lnTo>
                <a:lnTo>
                  <a:pt x="5265087" y="6178965"/>
                </a:lnTo>
                <a:cubicBezTo>
                  <a:pt x="4958267" y="6166544"/>
                  <a:pt x="4651826" y="6146055"/>
                  <a:pt x="4346277" y="6116869"/>
                </a:cubicBezTo>
                <a:lnTo>
                  <a:pt x="3373045" y="6018259"/>
                </a:lnTo>
                <a:cubicBezTo>
                  <a:pt x="3035412" y="5983982"/>
                  <a:pt x="2698456" y="5944327"/>
                  <a:pt x="2362173" y="5899282"/>
                </a:cubicBezTo>
                <a:cubicBezTo>
                  <a:pt x="1984692" y="5849108"/>
                  <a:pt x="1608364" y="5791358"/>
                  <a:pt x="1233178" y="5726033"/>
                </a:cubicBezTo>
                <a:cubicBezTo>
                  <a:pt x="842181" y="5657291"/>
                  <a:pt x="453758" y="5578770"/>
                  <a:pt x="68500" y="5486226"/>
                </a:cubicBezTo>
                <a:lnTo>
                  <a:pt x="0" y="5468863"/>
                </a:lnTo>
                <a:lnTo>
                  <a:pt x="0" y="5412351"/>
                </a:lnTo>
                <a:lnTo>
                  <a:pt x="72441" y="5431135"/>
                </a:lnTo>
                <a:cubicBezTo>
                  <a:pt x="247961" y="5473331"/>
                  <a:pt x="424164" y="5512608"/>
                  <a:pt x="600716" y="5549555"/>
                </a:cubicBezTo>
                <a:cubicBezTo>
                  <a:pt x="988279" y="5630403"/>
                  <a:pt x="1378133" y="5699330"/>
                  <a:pt x="1769512" y="5759811"/>
                </a:cubicBezTo>
                <a:cubicBezTo>
                  <a:pt x="2052426" y="5803406"/>
                  <a:pt x="2335725" y="5843519"/>
                  <a:pt x="2613554" y="5876802"/>
                </a:cubicBezTo>
                <a:cubicBezTo>
                  <a:pt x="2605544" y="5879410"/>
                  <a:pt x="2594611" y="5869350"/>
                  <a:pt x="2581134" y="5866867"/>
                </a:cubicBezTo>
                <a:cubicBezTo>
                  <a:pt x="2087178" y="5774877"/>
                  <a:pt x="1597684" y="5663937"/>
                  <a:pt x="1112635" y="5534031"/>
                </a:cubicBezTo>
                <a:cubicBezTo>
                  <a:pt x="880453" y="5471934"/>
                  <a:pt x="649713" y="5405428"/>
                  <a:pt x="420412" y="5334514"/>
                </a:cubicBezTo>
                <a:lnTo>
                  <a:pt x="0" y="5195539"/>
                </a:lnTo>
                <a:lnTo>
                  <a:pt x="60" y="5105401"/>
                </a:lnTo>
                <a:lnTo>
                  <a:pt x="0" y="5105401"/>
                </a:lnTo>
                <a:lnTo>
                  <a:pt x="0" y="1"/>
                </a:lnTo>
                <a:lnTo>
                  <a:pt x="9834" y="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66CDD6C-5DDE-EAF8-F0D2-FB884C0E3B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8388" b="16626"/>
          <a:stretch/>
        </p:blipFill>
        <p:spPr>
          <a:xfrm>
            <a:off x="1690987" y="323193"/>
            <a:ext cx="8806977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06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232</Words>
  <Application>Microsoft Office PowerPoint</Application>
  <PresentationFormat>Широкоэкранный</PresentationFormat>
  <Paragraphs>32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PT Sans</vt:lpstr>
      <vt:lpstr>Times New Roman</vt:lpstr>
      <vt:lpstr>Тема Office</vt:lpstr>
      <vt:lpstr>КОНСТРУИРОВАНИЕ </vt:lpstr>
      <vt:lpstr>Презентация PowerPoint</vt:lpstr>
      <vt:lpstr> Ученые-исследователи предлагают различные типы её организации:</vt:lpstr>
      <vt:lpstr>Конструирование по образцу. </vt:lpstr>
      <vt:lpstr>Конструирование по образцу.</vt:lpstr>
      <vt:lpstr>Конструирование по условиям </vt:lpstr>
      <vt:lpstr>Конструирование по условиям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Zhanna Akopian</dc:creator>
  <cp:lastModifiedBy>akopyan janna</cp:lastModifiedBy>
  <cp:revision>6</cp:revision>
  <dcterms:created xsi:type="dcterms:W3CDTF">2023-01-27T17:17:31Z</dcterms:created>
  <dcterms:modified xsi:type="dcterms:W3CDTF">2023-01-28T06:57:18Z</dcterms:modified>
</cp:coreProperties>
</file>