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0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72BED-B856-48AC-AB3E-B67ADAB1B35A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10F51-0FC9-476A-A732-C23A624C72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22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10F51-0FC9-476A-A732-C23A624C72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13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10F51-0FC9-476A-A732-C23A624C724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07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3249E-1C6D-683F-95E6-C61CE3007B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10AD36-F14D-655B-7CE1-63845EEBB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CD6945-3116-FECE-4AB2-CB1059AFB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92CA00-A08A-516C-DD65-BD45D392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139BFE-823B-F9EB-0661-62A9446D6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6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66483-0EEB-27AF-ABA8-1238F2143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BCAD22-B056-F602-ED51-3BAE671A03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5EAEAB-AA1D-EED0-0F09-45D0567B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15EC80-C284-1C4B-22E5-A85FD53A9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8BCC29-980F-955A-8866-0654D0463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87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EA6C4A-92FF-9B5C-604E-9161802B78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490937-6E35-A3B4-810C-CD4CAE360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986555-2D3C-4269-C25C-05DECF1A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F1E093-18AE-D10A-74D2-102A39FEB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3FBB13-9EE3-EAC7-AB2F-2DE20CFEB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5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65D0D-7300-F28F-0C6C-942E0D243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82BECA-16B5-8CAF-919C-3BC8F02E0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168E13-4C86-B98A-5F40-2158B2497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7FBC2C-8F6C-8A79-AA4D-98AF4809A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D20D20-74A7-3F4E-6F61-0AFEB5CE6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91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ACD61-15DE-3CAA-AC22-A31F4EB1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1FF666-5DC0-1463-DE73-7069BA1C5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93F5FC-B212-5E2B-6356-74ACA9D5B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CE285C-E5B9-86BA-D365-DEDEADA65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4E0816-3E30-8EC1-A08E-D107722DA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719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D8ECA3-FC83-ABED-7BE1-041DE7A7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ECEAE2-2542-FF6C-F822-8A8DEA2FDF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88196D-6FDC-D724-9114-8FF9074411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6B5AB1-AA88-75DF-65DC-376E2BB32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D3B75F-779E-770A-9C3E-30C578D6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C8007D-622E-80CB-DDD9-1FC6DFEEC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197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EBE217-510A-D54F-6DEE-C47C4E8BC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CCC689-2C96-1B13-124A-0B5C1E8E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7665E4-EBB3-A02C-43E6-0A89C01DD3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FEF989-5AE0-01EE-0D8D-7A1F60DE2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C8CAF9C-D6AB-691A-5900-2C0CB32E40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0CC168C-C1C7-A539-06F0-30ECBCB37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BEB5AA7-17AC-A74A-80BD-F6E38DC44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36B8FAC-0A98-933F-106C-5ABD88B30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233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7D446-BF8E-27CC-3F28-24BCF3378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0CBE875-7832-23F1-B5F6-7A85645D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0C4F5E-E7F8-FEA0-CDD2-FAA24275A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5032A8-8586-ACD0-5B2D-D1FD974D9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9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795945F-1898-E9A3-76FD-65330C20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586AFA5-8B79-B55C-5C44-EAC15986B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2E1399-6CEC-141F-7FF1-BDA4561F2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4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07A78-7F83-38B7-78B8-0502BFD04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8320EC-10BB-5DF4-9ADE-FB829986F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B4A0B7F-6BB6-C5CE-D56C-360AFB5F5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F5E462-EE4C-15CA-6CD4-6CD2C0E5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0ECBF4-7BE9-3E21-B334-D92D54D6A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9B6B5D-DAA4-D184-F6FA-9A559F4B2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131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AD737-E6DE-7DA5-ABCD-44B9F5B8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F3F317-6988-EBA8-050E-7FB1D0B0B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237A3D-F222-0681-0A15-7043EC4F0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B9E987-1263-C5D6-2BE5-6FE516F19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A0E53F-242C-101E-B38D-C0610AA8D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9098D7-4B90-E341-5584-8C5AA0F97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24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D3FDA5-6083-61F9-1485-4B9DF3BE0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6D00BB-23BE-7C62-9F8E-17E5745C6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3451F6-46F1-3C06-AC61-42FCD60D8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398CC-7F4C-4151-B0AA-D0C53DD81DED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C1D811-7652-CADD-9DE4-17E2B984B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12C8F1-4A5A-7941-6339-626AAD8EB3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9B4CA-535B-4360-B6C8-99F69BC4B4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8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4">
            <a:extLst>
              <a:ext uri="{FF2B5EF4-FFF2-40B4-BE49-F238E27FC236}">
                <a16:creationId xmlns:a16="http://schemas.microsoft.com/office/drawing/2014/main" id="{A29398BB-6F62-472B-88B2-8D942FEBF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EABDC8-B4E0-0170-D570-828315CC73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91" b="10723"/>
          <a:stretch/>
        </p:blipFill>
        <p:spPr>
          <a:xfrm>
            <a:off x="0" y="0"/>
            <a:ext cx="12192000" cy="6855958"/>
          </a:xfrm>
          <a:prstGeom prst="rect">
            <a:avLst/>
          </a:prstGeom>
        </p:spPr>
      </p:pic>
      <p:sp>
        <p:nvSpPr>
          <p:cNvPr id="21" name="Freeform: Shape 16">
            <a:extLst>
              <a:ext uri="{FF2B5EF4-FFF2-40B4-BE49-F238E27FC236}">
                <a16:creationId xmlns:a16="http://schemas.microsoft.com/office/drawing/2014/main" id="{FD367FDA-2141-45CD-BBF9-48670C11D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314" y="1073777"/>
            <a:ext cx="5952405" cy="4412648"/>
          </a:xfrm>
          <a:custGeom>
            <a:avLst/>
            <a:gdLst>
              <a:gd name="connsiteX0" fmla="*/ 5087889 w 5952405"/>
              <a:gd name="connsiteY0" fmla="*/ 880798 h 4412648"/>
              <a:gd name="connsiteX1" fmla="*/ 5602872 w 5952405"/>
              <a:gd name="connsiteY1" fmla="*/ 880798 h 4412648"/>
              <a:gd name="connsiteX2" fmla="*/ 5682956 w 5952405"/>
              <a:gd name="connsiteY2" fmla="*/ 927340 h 4412648"/>
              <a:gd name="connsiteX3" fmla="*/ 5939892 w 5952405"/>
              <a:gd name="connsiteY3" fmla="*/ 1371716 h 4412648"/>
              <a:gd name="connsiteX4" fmla="*/ 5939892 w 5952405"/>
              <a:gd name="connsiteY4" fmla="*/ 1462586 h 4412648"/>
              <a:gd name="connsiteX5" fmla="*/ 5682956 w 5952405"/>
              <a:gd name="connsiteY5" fmla="*/ 1906962 h 4412648"/>
              <a:gd name="connsiteX6" fmla="*/ 5602872 w 5952405"/>
              <a:gd name="connsiteY6" fmla="*/ 1953505 h 4412648"/>
              <a:gd name="connsiteX7" fmla="*/ 5087889 w 5952405"/>
              <a:gd name="connsiteY7" fmla="*/ 1953505 h 4412648"/>
              <a:gd name="connsiteX8" fmla="*/ 5008916 w 5952405"/>
              <a:gd name="connsiteY8" fmla="*/ 1906962 h 4412648"/>
              <a:gd name="connsiteX9" fmla="*/ 4750868 w 5952405"/>
              <a:gd name="connsiteY9" fmla="*/ 1462586 h 4412648"/>
              <a:gd name="connsiteX10" fmla="*/ 4750868 w 5952405"/>
              <a:gd name="connsiteY10" fmla="*/ 1371716 h 4412648"/>
              <a:gd name="connsiteX11" fmla="*/ 5008916 w 5952405"/>
              <a:gd name="connsiteY11" fmla="*/ 927340 h 4412648"/>
              <a:gd name="connsiteX12" fmla="*/ 5087889 w 5952405"/>
              <a:gd name="connsiteY12" fmla="*/ 880798 h 4412648"/>
              <a:gd name="connsiteX13" fmla="*/ 1437823 w 5952405"/>
              <a:gd name="connsiteY13" fmla="*/ 0 h 4412648"/>
              <a:gd name="connsiteX14" fmla="*/ 3556238 w 5952405"/>
              <a:gd name="connsiteY14" fmla="*/ 0 h 4412648"/>
              <a:gd name="connsiteX15" fmla="*/ 3885668 w 5952405"/>
              <a:gd name="connsiteY15" fmla="*/ 191458 h 4412648"/>
              <a:gd name="connsiteX16" fmla="*/ 4942588 w 5952405"/>
              <a:gd name="connsiteY16" fmla="*/ 2019425 h 4412648"/>
              <a:gd name="connsiteX17" fmla="*/ 4942588 w 5952405"/>
              <a:gd name="connsiteY17" fmla="*/ 2393224 h 4412648"/>
              <a:gd name="connsiteX18" fmla="*/ 4550147 w 5952405"/>
              <a:gd name="connsiteY18" fmla="*/ 3071961 h 4412648"/>
              <a:gd name="connsiteX19" fmla="*/ 4549818 w 5952405"/>
              <a:gd name="connsiteY19" fmla="*/ 3072530 h 4412648"/>
              <a:gd name="connsiteX20" fmla="*/ 4539741 w 5952405"/>
              <a:gd name="connsiteY20" fmla="*/ 3072530 h 4412648"/>
              <a:gd name="connsiteX21" fmla="*/ 3588169 w 5952405"/>
              <a:gd name="connsiteY21" fmla="*/ 3072530 h 4412648"/>
              <a:gd name="connsiteX22" fmla="*/ 3432811 w 5952405"/>
              <a:gd name="connsiteY22" fmla="*/ 3158889 h 4412648"/>
              <a:gd name="connsiteX23" fmla="*/ 2889055 w 5952405"/>
              <a:gd name="connsiteY23" fmla="*/ 4089642 h 4412648"/>
              <a:gd name="connsiteX24" fmla="*/ 2889055 w 5952405"/>
              <a:gd name="connsiteY24" fmla="*/ 4268756 h 4412648"/>
              <a:gd name="connsiteX25" fmla="*/ 2957025 w 5952405"/>
              <a:gd name="connsiteY25" fmla="*/ 4385100 h 4412648"/>
              <a:gd name="connsiteX26" fmla="*/ 2973119 w 5952405"/>
              <a:gd name="connsiteY26" fmla="*/ 4412648 h 4412648"/>
              <a:gd name="connsiteX27" fmla="*/ 2913734 w 5952405"/>
              <a:gd name="connsiteY27" fmla="*/ 4412648 h 4412648"/>
              <a:gd name="connsiteX28" fmla="*/ 1437823 w 5952405"/>
              <a:gd name="connsiteY28" fmla="*/ 4412648 h 4412648"/>
              <a:gd name="connsiteX29" fmla="*/ 1112968 w 5952405"/>
              <a:gd name="connsiteY29" fmla="*/ 4221190 h 4412648"/>
              <a:gd name="connsiteX30" fmla="*/ 51474 w 5952405"/>
              <a:gd name="connsiteY30" fmla="*/ 2393224 h 4412648"/>
              <a:gd name="connsiteX31" fmla="*/ 51474 w 5952405"/>
              <a:gd name="connsiteY31" fmla="*/ 2019425 h 4412648"/>
              <a:gd name="connsiteX32" fmla="*/ 1112968 w 5952405"/>
              <a:gd name="connsiteY32" fmla="*/ 191458 h 4412648"/>
              <a:gd name="connsiteX33" fmla="*/ 1437823 w 5952405"/>
              <a:gd name="connsiteY33" fmla="*/ 0 h 441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952405" h="4412648">
                <a:moveTo>
                  <a:pt x="5087889" y="880798"/>
                </a:moveTo>
                <a:cubicBezTo>
                  <a:pt x="5087889" y="880798"/>
                  <a:pt x="5087889" y="880798"/>
                  <a:pt x="5602872" y="880798"/>
                </a:cubicBezTo>
                <a:cubicBezTo>
                  <a:pt x="5636241" y="880798"/>
                  <a:pt x="5666272" y="898528"/>
                  <a:pt x="5682956" y="927340"/>
                </a:cubicBezTo>
                <a:cubicBezTo>
                  <a:pt x="5682956" y="927340"/>
                  <a:pt x="5682956" y="927340"/>
                  <a:pt x="5939892" y="1371716"/>
                </a:cubicBezTo>
                <a:cubicBezTo>
                  <a:pt x="5956576" y="1399421"/>
                  <a:pt x="5956576" y="1434882"/>
                  <a:pt x="5939892" y="1462586"/>
                </a:cubicBezTo>
                <a:cubicBezTo>
                  <a:pt x="5939892" y="1462586"/>
                  <a:pt x="5939892" y="1462586"/>
                  <a:pt x="5682956" y="1906962"/>
                </a:cubicBezTo>
                <a:cubicBezTo>
                  <a:pt x="5666272" y="1935775"/>
                  <a:pt x="5636241" y="1953505"/>
                  <a:pt x="5602872" y="1953505"/>
                </a:cubicBezTo>
                <a:cubicBezTo>
                  <a:pt x="5602872" y="1953505"/>
                  <a:pt x="5602872" y="1953505"/>
                  <a:pt x="5087889" y="1953505"/>
                </a:cubicBezTo>
                <a:cubicBezTo>
                  <a:pt x="5055632" y="1953505"/>
                  <a:pt x="5024489" y="1935775"/>
                  <a:pt x="5008916" y="1906962"/>
                </a:cubicBezTo>
                <a:cubicBezTo>
                  <a:pt x="5008916" y="1906962"/>
                  <a:pt x="5008916" y="1906962"/>
                  <a:pt x="4750868" y="1462586"/>
                </a:cubicBezTo>
                <a:cubicBezTo>
                  <a:pt x="4734184" y="1434882"/>
                  <a:pt x="4734184" y="1399421"/>
                  <a:pt x="4750868" y="1371716"/>
                </a:cubicBezTo>
                <a:cubicBezTo>
                  <a:pt x="4750868" y="1371716"/>
                  <a:pt x="4750868" y="1371716"/>
                  <a:pt x="5008916" y="927340"/>
                </a:cubicBezTo>
                <a:cubicBezTo>
                  <a:pt x="5024489" y="898528"/>
                  <a:pt x="5055632" y="880798"/>
                  <a:pt x="5087889" y="880798"/>
                </a:cubicBezTo>
                <a:close/>
                <a:moveTo>
                  <a:pt x="1437823" y="0"/>
                </a:moveTo>
                <a:cubicBezTo>
                  <a:pt x="1437823" y="0"/>
                  <a:pt x="1437823" y="0"/>
                  <a:pt x="3556238" y="0"/>
                </a:cubicBezTo>
                <a:cubicBezTo>
                  <a:pt x="3693500" y="0"/>
                  <a:pt x="3817038" y="72936"/>
                  <a:pt x="3885668" y="191458"/>
                </a:cubicBezTo>
                <a:cubicBezTo>
                  <a:pt x="3885668" y="191458"/>
                  <a:pt x="3885668" y="191458"/>
                  <a:pt x="4942588" y="2019425"/>
                </a:cubicBezTo>
                <a:cubicBezTo>
                  <a:pt x="5011220" y="2133388"/>
                  <a:pt x="5011220" y="2279261"/>
                  <a:pt x="4942588" y="2393224"/>
                </a:cubicBezTo>
                <a:cubicBezTo>
                  <a:pt x="4942588" y="2393224"/>
                  <a:pt x="4942588" y="2393224"/>
                  <a:pt x="4550147" y="3071961"/>
                </a:cubicBezTo>
                <a:lnTo>
                  <a:pt x="4549818" y="3072530"/>
                </a:lnTo>
                <a:lnTo>
                  <a:pt x="4539741" y="3072530"/>
                </a:lnTo>
                <a:cubicBezTo>
                  <a:pt x="4403802" y="3072530"/>
                  <a:pt x="4131924" y="3072530"/>
                  <a:pt x="3588169" y="3072530"/>
                </a:cubicBezTo>
                <a:cubicBezTo>
                  <a:pt x="3529910" y="3072530"/>
                  <a:pt x="3458704" y="3110912"/>
                  <a:pt x="3432811" y="3158889"/>
                </a:cubicBezTo>
                <a:cubicBezTo>
                  <a:pt x="3432811" y="3158889"/>
                  <a:pt x="3432811" y="3158889"/>
                  <a:pt x="2889055" y="4089642"/>
                </a:cubicBezTo>
                <a:cubicBezTo>
                  <a:pt x="2859925" y="4140817"/>
                  <a:pt x="2859925" y="4217580"/>
                  <a:pt x="2889055" y="4268756"/>
                </a:cubicBezTo>
                <a:cubicBezTo>
                  <a:pt x="2889055" y="4268756"/>
                  <a:pt x="2889055" y="4268756"/>
                  <a:pt x="2957025" y="4385100"/>
                </a:cubicBezTo>
                <a:lnTo>
                  <a:pt x="2973119" y="4412648"/>
                </a:lnTo>
                <a:lnTo>
                  <a:pt x="2913734" y="4412648"/>
                </a:lnTo>
                <a:cubicBezTo>
                  <a:pt x="2599952" y="4412648"/>
                  <a:pt x="2132928" y="4412648"/>
                  <a:pt x="1437823" y="4412648"/>
                </a:cubicBezTo>
                <a:cubicBezTo>
                  <a:pt x="1305136" y="4412648"/>
                  <a:pt x="1177025" y="4339712"/>
                  <a:pt x="1112968" y="4221190"/>
                </a:cubicBezTo>
                <a:cubicBezTo>
                  <a:pt x="1112968" y="4221190"/>
                  <a:pt x="1112968" y="4221190"/>
                  <a:pt x="51474" y="2393224"/>
                </a:cubicBezTo>
                <a:cubicBezTo>
                  <a:pt x="-17158" y="2279261"/>
                  <a:pt x="-17158" y="2133388"/>
                  <a:pt x="51474" y="2019425"/>
                </a:cubicBezTo>
                <a:cubicBezTo>
                  <a:pt x="51474" y="2019425"/>
                  <a:pt x="51474" y="2019425"/>
                  <a:pt x="1112968" y="191458"/>
                </a:cubicBezTo>
                <a:cubicBezTo>
                  <a:pt x="1177025" y="72936"/>
                  <a:pt x="1305136" y="0"/>
                  <a:pt x="143782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E4F140-D53D-6210-396D-4E29C90B07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608" y="535736"/>
            <a:ext cx="5722150" cy="3609026"/>
          </a:xfrm>
        </p:spPr>
        <p:txBody>
          <a:bodyPr anchor="b">
            <a:no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КОРРЕКЦИОННО-РАЗВИВАЮЩАЯ РАБОТА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ПОДРОСТКАМИ С ДЕВИАНТНЫМ ПОВЕДЕНИЕМ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Убеевская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специальная общеобразовательная школа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закрытого типа, Чувашская республика)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 Н. Петрова, педагог-психолог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9E7A3B0-8177-473E-B1D0-59D0661DCB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00521" y="4146804"/>
            <a:ext cx="2527006" cy="2213337"/>
          </a:xfrm>
          <a:custGeom>
            <a:avLst/>
            <a:gdLst>
              <a:gd name="connsiteX0" fmla="*/ 853538 w 2991693"/>
              <a:gd name="connsiteY0" fmla="*/ 0 h 2651787"/>
              <a:gd name="connsiteX1" fmla="*/ 2141030 w 2991693"/>
              <a:gd name="connsiteY1" fmla="*/ 0 h 2651787"/>
              <a:gd name="connsiteX2" fmla="*/ 2324957 w 2991693"/>
              <a:gd name="connsiteY2" fmla="*/ 103466 h 2651787"/>
              <a:gd name="connsiteX3" fmla="*/ 2968702 w 2991693"/>
              <a:gd name="connsiteY3" fmla="*/ 1218596 h 2651787"/>
              <a:gd name="connsiteX4" fmla="*/ 2968702 w 2991693"/>
              <a:gd name="connsiteY4" fmla="*/ 1433192 h 2651787"/>
              <a:gd name="connsiteX5" fmla="*/ 2324957 w 2991693"/>
              <a:gd name="connsiteY5" fmla="*/ 2548321 h 2651787"/>
              <a:gd name="connsiteX6" fmla="*/ 2141030 w 2991693"/>
              <a:gd name="connsiteY6" fmla="*/ 2651787 h 2651787"/>
              <a:gd name="connsiteX7" fmla="*/ 853538 w 2991693"/>
              <a:gd name="connsiteY7" fmla="*/ 2651787 h 2651787"/>
              <a:gd name="connsiteX8" fmla="*/ 669612 w 2991693"/>
              <a:gd name="connsiteY8" fmla="*/ 2548321 h 2651787"/>
              <a:gd name="connsiteX9" fmla="*/ 25866 w 2991693"/>
              <a:gd name="connsiteY9" fmla="*/ 1433192 h 2651787"/>
              <a:gd name="connsiteX10" fmla="*/ 25866 w 2991693"/>
              <a:gd name="connsiteY10" fmla="*/ 1218596 h 2651787"/>
              <a:gd name="connsiteX11" fmla="*/ 669612 w 2991693"/>
              <a:gd name="connsiteY11" fmla="*/ 103466 h 2651787"/>
              <a:gd name="connsiteX12" fmla="*/ 853538 w 2991693"/>
              <a:gd name="connsiteY12" fmla="*/ 0 h 265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1693" h="2651787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solidFill>
            <a:srgbClr val="FFFFF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2BF0EE-D066-ED30-9BA7-F3A12E9E9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3033" y="4650828"/>
            <a:ext cx="2067285" cy="693681"/>
          </a:xfrm>
        </p:spPr>
        <p:txBody>
          <a:bodyPr anchor="t">
            <a:noAutofit/>
          </a:bodyPr>
          <a:lstStyle/>
          <a:p>
            <a:pPr algn="l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5 курса </a:t>
            </a:r>
          </a:p>
          <a:p>
            <a:pPr algn="l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Акопян Ж.А.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EE9018-1F08-CD0E-F1D3-D34C6276A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43" r="-7" b="788"/>
          <a:stretch/>
        </p:blipFill>
        <p:spPr>
          <a:xfrm>
            <a:off x="3614820" y="4309148"/>
            <a:ext cx="2298408" cy="2013116"/>
          </a:xfrm>
          <a:custGeom>
            <a:avLst/>
            <a:gdLst/>
            <a:ahLst/>
            <a:cxnLst/>
            <a:rect l="l" t="t" r="r" b="b"/>
            <a:pathLst>
              <a:path w="2298408" h="2013116">
                <a:moveTo>
                  <a:pt x="655742" y="0"/>
                </a:moveTo>
                <a:cubicBezTo>
                  <a:pt x="1644875" y="0"/>
                  <a:pt x="1644875" y="0"/>
                  <a:pt x="1644875" y="0"/>
                </a:cubicBezTo>
                <a:cubicBezTo>
                  <a:pt x="1694920" y="0"/>
                  <a:pt x="1759685" y="34910"/>
                  <a:pt x="1786179" y="78547"/>
                </a:cubicBezTo>
                <a:cubicBezTo>
                  <a:pt x="2280745" y="925103"/>
                  <a:pt x="2280745" y="925103"/>
                  <a:pt x="2280745" y="925103"/>
                </a:cubicBezTo>
                <a:cubicBezTo>
                  <a:pt x="2304296" y="971649"/>
                  <a:pt x="2304296" y="1041468"/>
                  <a:pt x="2280745" y="1088014"/>
                </a:cubicBezTo>
                <a:cubicBezTo>
                  <a:pt x="1786179" y="1934570"/>
                  <a:pt x="1786179" y="1934570"/>
                  <a:pt x="1786179" y="1934570"/>
                </a:cubicBezTo>
                <a:cubicBezTo>
                  <a:pt x="1759685" y="1978207"/>
                  <a:pt x="1694920" y="2013116"/>
                  <a:pt x="1644875" y="2013116"/>
                </a:cubicBezTo>
                <a:lnTo>
                  <a:pt x="655742" y="2013116"/>
                </a:lnTo>
                <a:cubicBezTo>
                  <a:pt x="602753" y="2013116"/>
                  <a:pt x="537989" y="1978207"/>
                  <a:pt x="514438" y="1934570"/>
                </a:cubicBezTo>
                <a:cubicBezTo>
                  <a:pt x="19872" y="1088014"/>
                  <a:pt x="19872" y="1088014"/>
                  <a:pt x="19872" y="1088014"/>
                </a:cubicBezTo>
                <a:cubicBezTo>
                  <a:pt x="-6623" y="1041468"/>
                  <a:pt x="-6623" y="971649"/>
                  <a:pt x="19872" y="925103"/>
                </a:cubicBezTo>
                <a:cubicBezTo>
                  <a:pt x="514438" y="78547"/>
                  <a:pt x="514438" y="78547"/>
                  <a:pt x="514438" y="78547"/>
                </a:cubicBezTo>
                <a:cubicBezTo>
                  <a:pt x="537989" y="34910"/>
                  <a:pt x="602753" y="0"/>
                  <a:pt x="65574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52304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9D380-6DE5-D011-6317-0AF2DAEB3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наибольшего оздоровительного эффекта мы соблюдаем следующие правила при подборе упражнений и их выполнении: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B39BA9-4175-153A-5F5D-29E2F1BF1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5359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1. </a:t>
            </a:r>
            <a:r>
              <a:rPr lang="ru-RU" dirty="0"/>
              <a:t>Упражнения на релаксацию выполняются в тихой, спокойной обстановке.</a:t>
            </a:r>
          </a:p>
          <a:p>
            <a:pPr marL="0" indent="0">
              <a:buNone/>
            </a:pPr>
            <a:r>
              <a:rPr lang="ru-RU" b="1" dirty="0"/>
              <a:t>2. </a:t>
            </a:r>
            <a:r>
              <a:rPr lang="ru-RU" dirty="0"/>
              <a:t>Расслабляться лучше с закрытыми глазами.</a:t>
            </a:r>
          </a:p>
          <a:p>
            <a:pPr marL="0" indent="0">
              <a:buNone/>
            </a:pPr>
            <a:r>
              <a:rPr lang="ru-RU" b="1" dirty="0"/>
              <a:t>3. </a:t>
            </a:r>
            <a:r>
              <a:rPr lang="ru-RU" dirty="0"/>
              <a:t>Выходить из этого состояния нужно медленно и спокойно.</a:t>
            </a:r>
          </a:p>
          <a:p>
            <a:pPr marL="0" indent="0">
              <a:buNone/>
            </a:pPr>
            <a:r>
              <a:rPr lang="ru-RU" b="1" dirty="0"/>
              <a:t>4. </a:t>
            </a:r>
            <a:r>
              <a:rPr lang="ru-RU" dirty="0"/>
              <a:t>Учить воспитанников распознавать ощущение напряженности и расслабленности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C6080A-179C-02DA-5B9F-63FB2260D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793" y="1690688"/>
            <a:ext cx="5773784" cy="501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97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6DEDE2-1D88-E0E1-BC56-CAB36752D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8621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КОНСПЕКТЫ ЗАНЯТИЙ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ТЕМНОЙ СЕНСОРНОЙ КОМНАТЕ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959F9F-92D7-AD7A-F1BF-423879859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62149"/>
            <a:ext cx="12192000" cy="5995850"/>
          </a:xfrm>
        </p:spPr>
        <p:txBody>
          <a:bodyPr>
            <a:noAutofit/>
          </a:bodyPr>
          <a:lstStyle/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межполушарного взаимодействия, мелкой моторики; совершенствование внимания; развитие концентрации и распределения внимания, моторной памяти, образной памяти, наблюдательности; преодоление состояния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психомышечного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напряжения.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1Глазодвигательные упражнения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стимуляция движений глаз; тренировка способности глаза фокусировать изображение.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способствуют снятию статического напряжения.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 предлагает подросткам занять удобное для них положение в креслах «Трансформерах» или в сухом бассейне с подсветкой и выполнить следующие упражнения: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«Стрельба глазами» вправо-влево, вверх-вниз (по 6 раз).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«Нарисовать» глазами 6 кругов по часовой стрелке и 6 кругов против часовой стрелки.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«Написать» глазами цифры от 0 до 9.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«Написать» глазами свои имя и фамилию.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«Написать» глазами число, месяц и год своего рождения.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«Нарисовать» глазами пружинки.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«Нарисовать» глазами 6 горизонтальных и 6 вертикальных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восьме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-рок.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5E4297-6934-7095-5BBF-5AC94E635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068" y="4428309"/>
            <a:ext cx="3515930" cy="242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62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EF18C32-CFF5-AC69-AF50-2D90B78EC0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0"/>
            <a:ext cx="3422469" cy="6176963"/>
          </a:xfrm>
        </p:spPr>
        <p:txBody>
          <a:bodyPr>
            <a:normAutofit fontScale="925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Дыхательное упражнение.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стимуляция движений диафрагмы; улучшение кровообращения; гармонизация деятельности нервной системы.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п.: ноги на ширине плеч, руки опущены ладо-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нями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вперед. На медленном вдохе руки плавно разводятся в стороны и вверх, на выдохе опускаются вдоль тела ладонями назад.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69CCF5-E00E-3747-DE56-34022A637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22469" y="0"/>
            <a:ext cx="8769531" cy="6176963"/>
          </a:xfrm>
        </p:spPr>
        <p:txBody>
          <a:bodyPr>
            <a:no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межполушарного взаимодействия.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улучшают мыслительную деятельность подростков, синхронизируют работу полушарий, способствуют улучшению запоминания, повышают устойчивость внимания.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«Кулак ― ребро ― ладонь»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Озерецкому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Три положения кисти на плоскости стола последовательно сменяют друг друга. Ладонь на плоскости стола ― сжатая в кулак ладонь ― ладонь ребром на плоскости стола ― распрямленная ладонь на плоскости стола. Выполняется сна-чала правой рукой, потом ― левой, затем ― двумя руками вместе. Повторяется 8 раз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«Колечко».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поочередно и как можно быстрее перебирать пальцы рук, соединяя в кольцо с большим пальцем последовательно указа-тельный, средний и т. д.</a:t>
            </a:r>
          </a:p>
        </p:txBody>
      </p:sp>
    </p:spTree>
    <p:extLst>
      <p:ext uri="{BB962C8B-B14F-4D97-AF65-F5344CB8AC3E}">
        <p14:creationId xmlns:p14="http://schemas.microsoft.com/office/powerpoint/2010/main" val="1473177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82FFD-E731-54BB-ADD4-B454A1DFB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10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 с мячами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EDF505-E986-AE92-7A20-6F3595413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81037"/>
            <a:ext cx="6019800" cy="6176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«Волшебный мячик».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членов группы друг с другом.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Игроки бросают мяч друг другу по желанию, называя свое имя, приветствуя друг друга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8C42B66-E857-9E3C-F8C9-35CB615F7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81037"/>
            <a:ext cx="6019800" cy="6176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вместе».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позитивного настроя, сплоченности группы.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Подростки образуют два круга (внешний и внутренний). В начале игры все мячи (разные по размеру и фактуре) находятся во внешнем круге. Один подросток бросает мяч другому, стоящему перед ним, со словами «Нас объединяет...» и перемещается на одного человека вправо. Другой подросток бросает мяч следующему и т. д. до возвращения в первую пару.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4BF94-E925-D22D-454A-8CA7D8BE5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05" y="3429000"/>
            <a:ext cx="4975860" cy="280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5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7F9F0-B810-2413-FC4C-78194A87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5131"/>
            <a:ext cx="12192000" cy="849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2</a:t>
            </a:r>
            <a:b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DEE181-3400-E2E6-1B5B-40997283C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825624"/>
            <a:ext cx="6019800" cy="5032375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«Лабиринт».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наблюдательности, моторной памяти, координации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дви-жений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пространстве.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кресел «Трансформеров» сооружается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лаби-ринт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Задача игроков — внимательно изучить лабиринт (не входя в него), найти выход из лабиринта, мысленно его пройти. Затем одному из подрост-ков надевают повязку на глаза, и он пытается пройти лабиринт с закрытыми глазами. Затем это проделывает следующий игрок и т. д.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F498C5-29D9-4122-65AE-E514BD874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6019800" cy="503237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/>
              <a:t>«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Разведчики».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памяти, наблюдательности.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группы подростков выбирается «командир» и «разведчик». Остальные — «отряд». Кресла «Трансформеры», собранные в кубы хаотично расставлены по комнате. «Разведчик» проходит между куба-ми с разных сторон. «Командир» наблюдает за действиями «разведчика». Потом он проводит отряд по тому пути, который был ему показан «разведчиком». Затем второй «разведчик» прокладывает новый путь, и другой «командир» повторяет его.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548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9BB5ADE-B6D4-D6A2-B3A8-E93E5B6A3D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0"/>
            <a:ext cx="6019800" cy="6857999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«Рыбки».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образной памяти, концентрации и распределения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внима-ния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Подросткам предлагается внимательно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рассмот-реть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пузырьковую колонну, в которой в разноцветных струях плавают рыбки. Затем они поворачиваются к ней спиной или просто закрывают глаза. Психо-лог по очереди задает игрокам вопросы: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Сколько всего рыбок плавало в воде?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 чего они сделаны?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Сколько раз меняется цвет в колонне?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Какими цветами окрашивается вода в колонне?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Сколько рыбок красного цвета?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Сколько рыбок зеленого цвета?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0DE6541-E6B3-ACE4-FD94-89E3807474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2" y="0"/>
            <a:ext cx="6019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13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85F2A-FCB4-D445-BEA3-2A105247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274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3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3405AF-A6EB-AB9C-AF0E-BE1E85617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031966"/>
            <a:ext cx="3135086" cy="582603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 любви».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сплочение группы; эмоциональное и мышечное расслабление.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проведения.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 релаксационная музыка, на стене мерцает ковер «Млечный путь» Подростки встают в круг и берутся за руки. Медлен-но раскачиваясь из стороны в сторону, они мысленно посылают друг другу знаки внимания, радости.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FCE854-A07A-E6A8-45E4-A5CB0FDD5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09406" y="927462"/>
            <a:ext cx="8782594" cy="59305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движения».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снятие напряжения; гармонизация внутреннего, эмоционального состояния.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проведения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Игрокам предлагается сесть удобно в кресла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Трасформеры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или расположиться в сухом бассейне с подсветкой, поло-жить руки на бедра раскрытыми ладонями к себе. Они закрывают глаза. Звучит тихая, успокаивающая музыка. Следует инструкция: «Сосредоточьтесь на своей правой ладони — ладонь расслаблена. Теперь начинайте медленно-медленно сжимать пальцы правой руки в кулак в течение одной минуты. Вам дается одна минута на то, чтобы сильно сжать пальцы правой руки в кулак, и еще одна минута для того, чтобы разжать его до исходного, расслабленного положения. Настроимся выполнять это упражнение очень плавно, с полным сосредоточением на пальцах правой руки».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же упражнение выполняется для левой руки.</a:t>
            </a:r>
          </a:p>
        </p:txBody>
      </p:sp>
    </p:spTree>
    <p:extLst>
      <p:ext uri="{BB962C8B-B14F-4D97-AF65-F5344CB8AC3E}">
        <p14:creationId xmlns:p14="http://schemas.microsoft.com/office/powerpoint/2010/main" val="2207461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8C4E9D-8EE9-5A15-770A-67CFBE6E3F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6" r="-1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74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C3795-EE0C-CC19-8B80-4B608FA60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В 2002 году в нашей школе был открыт кабинет психологической раз-грузки (темная сенсорная комната), оснащенный оборудованием, которое производит ООО «ПКФ “АЛЬМА”»: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115778-FD78-AE5E-B08C-D318006DE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кресла «Трансформеры»;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музыкальное кресло-подушка;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двухметровая пузырьковая колонна;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сухой бассейн с подсветкой;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настенный ковер «Млечный путь»;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проектор «Солнечный-100»;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«Звездная сеть» с контроллером;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пучок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фиброоптических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волокон с боковым свечением «Звезд-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дождь»;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музыкальный центр;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набор аудиокассет;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набор мячей-гигантов, мячей-ежиков.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508447-45FE-F842-8AA2-B96863F05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338" y="1293224"/>
            <a:ext cx="6178732" cy="335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72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D8480-6E7F-BB8E-8C30-67847F51B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Здоровье — это состояние полного физического, душевного и социального благополучия, а не только отсутствие болезней или физических дефектов. Критерии психического здоровья: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9AD5C-5D8F-E6CE-45FB-8F10EAAFF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29" y="1554480"/>
            <a:ext cx="5199017" cy="515982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 уравновешенность;</a:t>
            </a:r>
          </a:p>
          <a:p>
            <a:r>
              <a:rPr lang="ru-RU" dirty="0"/>
              <a:t> эмоциональная устойчивость;</a:t>
            </a:r>
          </a:p>
          <a:p>
            <a:r>
              <a:rPr lang="ru-RU" dirty="0" err="1"/>
              <a:t>необидчивость</a:t>
            </a:r>
            <a:r>
              <a:rPr lang="ru-RU" dirty="0"/>
              <a:t>;</a:t>
            </a:r>
          </a:p>
          <a:p>
            <a:r>
              <a:rPr lang="ru-RU" dirty="0"/>
              <a:t> терпеливость;</a:t>
            </a:r>
          </a:p>
          <a:p>
            <a:r>
              <a:rPr lang="ru-RU" dirty="0"/>
              <a:t> умение справиться с негативными эмоциями, какими как жадность, страх, гнев, зависть.</a:t>
            </a:r>
          </a:p>
          <a:p>
            <a:r>
              <a:rPr lang="ru-RU" dirty="0"/>
              <a:t> формирование у детей (подростков) умения любить себя и другого человека;</a:t>
            </a:r>
          </a:p>
          <a:p>
            <a:r>
              <a:rPr lang="ru-RU" dirty="0"/>
              <a:t>формирование личностной рефлексии;</a:t>
            </a:r>
          </a:p>
          <a:p>
            <a:r>
              <a:rPr lang="ru-RU" dirty="0"/>
              <a:t>формирование потребности в саморазвитии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7A467D-041E-5A2C-227F-D8387CD10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646" y="1690688"/>
            <a:ext cx="6583680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76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2F76568-CE35-488D-22AB-C758CA106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49753"/>
              </p:ext>
            </p:extLst>
          </p:nvPr>
        </p:nvGraphicFramePr>
        <p:xfrm>
          <a:off x="1045029" y="470263"/>
          <a:ext cx="10215154" cy="6962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7577">
                  <a:extLst>
                    <a:ext uri="{9D8B030D-6E8A-4147-A177-3AD203B41FA5}">
                      <a16:colId xmlns:a16="http://schemas.microsoft.com/office/drawing/2014/main" val="2219526742"/>
                    </a:ext>
                  </a:extLst>
                </a:gridCol>
                <a:gridCol w="5107577">
                  <a:extLst>
                    <a:ext uri="{9D8B030D-6E8A-4147-A177-3AD203B41FA5}">
                      <a16:colId xmlns:a16="http://schemas.microsoft.com/office/drawing/2014/main" val="4081642177"/>
                    </a:ext>
                  </a:extLst>
                </a:gridCol>
              </a:tblGrid>
              <a:tr h="3781907"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Можно выделить основные направления работы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педагогов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 и психологов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Коррекция агрессивного состояния воспитанников с использованием интерактивного оборудования темной сенсорной комнаты проводится по программам: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673902"/>
                  </a:ext>
                </a:extLst>
              </a:tr>
              <a:tr h="318103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 детей (подростков) умения любить себя и другого человека;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личностной рефлексии;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потребности в саморазвитии.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«Работа с подростками, имеющими агрессивные проявления в поведении».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«Коррекция агрессивности у подростков “группы риска”».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«Как снизить агрессивность детей?»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«Как справиться со злостью?»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595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107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F4026-8DC7-3F05-2456-5D7B6A9AE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0"/>
            <a:ext cx="7226549" cy="1915428"/>
          </a:xfrm>
        </p:spPr>
        <p:txBody>
          <a:bodyPr anchor="b"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проведения занятий в сенсорной комнате», которая предполагает трехчастную организацию занятий: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8C1035-0EE9-1320-4406-FCA66F30C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115117"/>
            <a:ext cx="7226549" cy="4742883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Развитие психофизического компонента. Обучение навыкам глубокого дыхания, стимулирующим упражнениям,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упражнениям, самомассажу (10 мин).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Развитие познавательной сферы. Обучение играм на развитие внимания моторной памяти, формирование зрительного восприятия и т. д. (15–20 мин).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 мин). Обучение приемам релаксации и саморегуляции, раз-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 партнерского взаимодействия.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007BB1-DE60-0DE8-A7EE-A28249F365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406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A87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732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06519F8-C559-A0A2-C4EC-B88DE8521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5044967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подростков использованию социально приемлемых способов снятия внутреннего напряжения.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проходят в интерактивной среде темной сенсорной комнаты.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 занятиях используется все оборудование, которым оснащена наша темная сенсорная комната.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группы: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 от одиннадцати до пятнадцати лет.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занятия: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Приветствие. Дыхательные упражнения. Стимулирующие упражнения.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упражнения. Разминка. Самомассаж.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занятия. Игры на внимание, память, мышление.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Разгрузка. Эмоциональная оценка занятия. Прощание.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00D6E7-C3A1-FE95-49B3-5D6813524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44967"/>
            <a:ext cx="12192000" cy="255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19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05BC53-1DCF-68FC-83E3-AD20A87B6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62500" lnSpcReduction="20000"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приемы работы: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терапия (с использованием сенсорных и массажных мячей); релаксационные методики (с использованием специальной релаксационной музыки).</a:t>
            </a:r>
          </a:p>
          <a:p>
            <a:pPr marL="0" indent="0">
              <a:buNone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Поводы обращения родителей к психологу: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эмоциональные проблемы у детей, связанные с адаптацией в школе;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проблемы с успеваемостью;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упрямство и озлобленность.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 и сами часто обращаются к психологу со следующими проблемами: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внутреннее («психологическое») одиночество в стенах школы;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обида на свою судьбу;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обида на конкретных людей за собственные трудности;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нежелание учиться;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переживание собственной неудачливости;</a:t>
            </a:r>
          </a:p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способности к самообладанию.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9CAC77-DB78-1F1D-E8EF-A6A6193F0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5342709"/>
            <a:ext cx="4223657" cy="151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15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6D889-1493-E88D-B13B-63B517251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535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занятиях в сенсорной комнате мы обязательно используем разные виды упражнений.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E71437-441D-A56C-E2EC-D60326656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36023"/>
            <a:ext cx="11353800" cy="6021977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Глазодвигательные упражнения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упражнения для профилактики нарушения зрения. Они способствуют снятию статического напряжения, улучшают кровоснабжение, циркуляцию внутриглазной жидкости, совершенствуют координацию в горизонтальной плоскости, повышают устойчивость вестибулярных реакций, упругость век.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стимулируют движения диафрагмы, улучшают осанку, кровообращение, гармонизируют деятельность дыхательной, нервной и сердечно-сосудистых систем.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6CA349-18F5-0C40-AE47-9D9C7FA40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4801"/>
            <a:ext cx="12192000" cy="274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39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1D1CAE-48DA-F6A5-6178-F2AF42558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318463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BD6E0103-0A10-F87B-313C-124F98AD6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310759"/>
            <a:ext cx="12192000" cy="3547241"/>
          </a:xfrm>
        </p:spPr>
        <p:txBody>
          <a:bodyPr>
            <a:normAutofit lnSpcReduction="10000"/>
          </a:bodyPr>
          <a:lstStyle/>
          <a:p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 упражнения,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мы используем на занятиях в темной сенсорной комнате, направлены на развитие мозолистого тела, повышения стрессоустойчивости. Под их влиянием в организме происходят положительные структурные изменения: совершенствуется регулирующая и координирующая функция нервной системы, гармонизируется работа головного мозга. Постепенно от занятия к занятию повышается сложность этих упражнений и увеличивается время их выполнения.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один из способов преодоления внутреннего напряжения, основанный на более или менее сознательном расслаблении мышц.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0179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1703</Words>
  <Application>Microsoft Office PowerPoint</Application>
  <PresentationFormat>Широкоэкранный</PresentationFormat>
  <Paragraphs>124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КОРРЕКЦИОННО-РАЗВИВАЮЩАЯ РАБОТА С ПОДРОСТКАМИ С ДЕВИАНТНЫМ ПОВЕДЕНИЕМ (Убеевская специальная общеобразовательная школа закрытого типа, Чувашская республика) З. Н. Петрова, педагог-психолог</vt:lpstr>
      <vt:lpstr>В 2002 году в нашей школе был открыт кабинет психологической раз-грузки (темная сенсорная комната), оснащенный оборудованием, которое производит ООО «ПКФ “АЛЬМА”»:</vt:lpstr>
      <vt:lpstr>Здоровье — это состояние полного физического, душевного и социального благополучия, а не только отсутствие болезней или физических дефектов. Критерии психического здоровья: </vt:lpstr>
      <vt:lpstr>Презентация PowerPoint</vt:lpstr>
      <vt:lpstr>«Методика проведения занятий в сенсорной комнате», которая предполагает трехчастную организацию занятий:</vt:lpstr>
      <vt:lpstr>Презентация PowerPoint</vt:lpstr>
      <vt:lpstr>Презентация PowerPoint</vt:lpstr>
      <vt:lpstr>На занятиях в сенсорной комнате мы обязательно используем разные виды упражнений.</vt:lpstr>
      <vt:lpstr>Презентация PowerPoint</vt:lpstr>
      <vt:lpstr>Для получения наибольшего оздоровительного эффекта мы соблюдаем следующие правила при подборе упражнений и их выполнении:</vt:lpstr>
      <vt:lpstr>КОНСПЕКТЫ ЗАНЯТИЙ В ТЕМНОЙ СЕНСОРНОЙ КОМНАТЕ</vt:lpstr>
      <vt:lpstr>Презентация PowerPoint</vt:lpstr>
      <vt:lpstr>Игры и упражнения с мячами</vt:lpstr>
      <vt:lpstr>Часть 2 Игры и упражнения </vt:lpstr>
      <vt:lpstr>Презентация PowerPoint</vt:lpstr>
      <vt:lpstr>Часть 3 Игры и упражнения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КОРРЕКЦИОННО-РАЗВИВАЮЩАЯ РАБОТА С ПОДРОСТКАМИ С ДЕВИАНТНЫМ ПОВЕДЕНИЕМ (Убеевская специальная общеобразовательная школа закрытого типа, Чувашская республика) З. Н. Петрова, педагог-психолог</dc:title>
  <dc:creator>akopyan janna</dc:creator>
  <cp:lastModifiedBy>akopyan janna</cp:lastModifiedBy>
  <cp:revision>2</cp:revision>
  <dcterms:created xsi:type="dcterms:W3CDTF">2023-02-05T01:43:20Z</dcterms:created>
  <dcterms:modified xsi:type="dcterms:W3CDTF">2023-02-05T20:50:26Z</dcterms:modified>
</cp:coreProperties>
</file>