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A6E22-3778-439C-9F4F-D2C59DB3675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72455-B197-40E7-80BA-C010E560DE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61815-7E6D-4ED9-9FA7-AE3F9BB5944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098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26064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ОБРАЗОВАТЕЛЬНОЕ УЧРЕЖДЕНИЕ ДОПОЛНИТЕЛЬНОГО ОБРАЗОВАНИЯ ДЕТЕЙ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ДЕТСКОГО ТВОРЧЕСТВА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ПЕРВОМАЙСКОГО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КРЫМ»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1416" y="1988840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>
                  <a:solidFill>
                    <a:schemeClr val="tx2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Создание сложной композиции с последующим декорированием. </a:t>
            </a:r>
            <a:endParaRPr lang="ru-RU" sz="3200" b="1" dirty="0" smtClean="0">
              <a:ln>
                <a:solidFill>
                  <a:schemeClr val="tx2">
                    <a:lumMod val="60000"/>
                    <a:lumOff val="40000"/>
                    <a:alpha val="0"/>
                  </a:schemeClr>
                </a:solidFill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3200" b="1" dirty="0" smtClean="0">
                <a:ln>
                  <a:solidFill>
                    <a:schemeClr val="tx2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Барельеф</a:t>
            </a:r>
            <a:r>
              <a:rPr lang="ru-RU" sz="3200" b="1" dirty="0">
                <a:ln>
                  <a:solidFill>
                    <a:schemeClr val="tx2">
                      <a:lumMod val="60000"/>
                      <a:lumOff val="40000"/>
                      <a:alpha val="0"/>
                    </a:schemeClr>
                  </a:solidFill>
                </a:ln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. </a:t>
            </a:r>
            <a:endParaRPr lang="ru-RU" sz="3200" b="1" dirty="0">
              <a:ln>
                <a:solidFill>
                  <a:schemeClr val="tx2">
                    <a:lumMod val="60000"/>
                    <a:lumOff val="40000"/>
                    <a:alpha val="0"/>
                  </a:schemeClr>
                </a:solidFill>
              </a:ln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03580" y="1619508"/>
            <a:ext cx="381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по теме: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2528" y="5782932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Кобрынь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И.Л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t="10403" r="9519" b="8887"/>
          <a:stretch/>
        </p:blipFill>
        <p:spPr>
          <a:xfrm>
            <a:off x="1547664" y="3558500"/>
            <a:ext cx="1800200" cy="1943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150" y="3464146"/>
            <a:ext cx="2110730" cy="2103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10"/>
          <a:stretch/>
        </p:blipFill>
        <p:spPr bwMode="auto">
          <a:xfrm>
            <a:off x="3614290" y="3494442"/>
            <a:ext cx="2276475" cy="21472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7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71046"/>
            <a:ext cx="38708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9915" y="652783"/>
            <a:ext cx="32191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и примеры…</a:t>
            </a:r>
            <a:endParaRPr lang="ru-RU" sz="2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095074"/>
            <a:ext cx="3132179" cy="23491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36103"/>
            <a:ext cx="2658971" cy="26589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043012"/>
            <a:ext cx="3271011" cy="24532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15" y="1242698"/>
            <a:ext cx="2972005" cy="304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0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83768" y="332656"/>
            <a:ext cx="45638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работы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1277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548680"/>
            <a:ext cx="87849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вид искусства,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основанный на принципе объёмного, </a:t>
            </a:r>
          </a:p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трёхмерного изображения предмета. </a:t>
            </a:r>
          </a:p>
          <a:p>
            <a:pPr algn="ctr"/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две основные разновидности скульптуры</a:t>
            </a:r>
            <a:endParaRPr lang="ru-RU" sz="2400" b="1" i="1" dirty="0"/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2529263" y="2718065"/>
            <a:ext cx="52350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6105542" y="2726344"/>
            <a:ext cx="54006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3192072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Круглая скульптура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свободно размещается в пространстве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3384" y="3195840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Рельеф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на плоскости, обозначающей его фон 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8" t="43229" r="57577" b="3367"/>
          <a:stretch/>
        </p:blipFill>
        <p:spPr>
          <a:xfrm>
            <a:off x="2004352" y="4392401"/>
            <a:ext cx="1750920" cy="21468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53" t="43228" r="8075" b="5170"/>
          <a:stretch/>
        </p:blipFill>
        <p:spPr>
          <a:xfrm>
            <a:off x="5103038" y="4765500"/>
            <a:ext cx="2545068" cy="180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25759" y="260648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Барельеф 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низкий рельеф, в котором выпуклое изображение выступает над плоскостью фона не более, чем на половину своего объема, а также выпуклое изображение отдельных человеческих фигур, целых групп или каких-либо предметов.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1" t="14048" r="3967" b="21667"/>
          <a:stretch/>
        </p:blipFill>
        <p:spPr>
          <a:xfrm>
            <a:off x="622123" y="3063468"/>
            <a:ext cx="2941765" cy="3066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507416"/>
            <a:ext cx="2654038" cy="4409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941187"/>
            <a:ext cx="2527137" cy="3311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72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332656"/>
            <a:ext cx="770485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Выразительные средства скульптуры –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фигуры в пространстве, </a:t>
            </a:r>
            <a:endParaRPr lang="ru-RU" sz="28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движения, позы, жеста; светотеневая моделировка, </a:t>
            </a:r>
            <a:endParaRPr lang="ru-RU" sz="28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усиливающая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рельефность формы; </a:t>
            </a:r>
            <a:endParaRPr lang="ru-RU" sz="2800" b="1" i="1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фактура </a:t>
            </a:r>
            <a:r>
              <a:rPr lang="ru-RU" sz="2800" b="1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лепки или обработка материала; зрительный эффект массы и весовых отношений; пропорции; характер силуэта.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4" t="39056" r="77623" b="27283"/>
          <a:stretch/>
        </p:blipFill>
        <p:spPr>
          <a:xfrm>
            <a:off x="755576" y="3872086"/>
            <a:ext cx="1380227" cy="1923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2" t="73170" r="58717" b="1320"/>
          <a:stretch/>
        </p:blipFill>
        <p:spPr>
          <a:xfrm>
            <a:off x="2553418" y="4644442"/>
            <a:ext cx="2018581" cy="14578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99" t="44490" r="29170" b="4039"/>
          <a:stretch/>
        </p:blipFill>
        <p:spPr>
          <a:xfrm>
            <a:off x="4824028" y="4077072"/>
            <a:ext cx="1801898" cy="25926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74" t="50000" r="2453" b="3223"/>
          <a:stretch/>
        </p:blipFill>
        <p:spPr>
          <a:xfrm>
            <a:off x="7020272" y="3899194"/>
            <a:ext cx="1811547" cy="267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0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332656"/>
            <a:ext cx="8513677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solidFill>
                  <a:srgbClr val="00B0F0"/>
                </a:solidFill>
                <a:latin typeface="Times New Roman"/>
                <a:ea typeface="Times New Roman"/>
              </a:rPr>
              <a:t>Выразительность образа в скульптуре передается:</a:t>
            </a:r>
            <a:endParaRPr lang="ru-RU" sz="2800" b="1" i="1" u="sng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903738"/>
            <a:ext cx="7704856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marR="36195" indent="-514350" algn="just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800" b="1" i="1" dirty="0" smtClean="0">
                <a:latin typeface="Times New Roman"/>
                <a:ea typeface="Times New Roman"/>
              </a:rPr>
              <a:t>Выбором </a:t>
            </a:r>
            <a:r>
              <a:rPr lang="ru-RU" sz="2800" b="1" i="1" dirty="0">
                <a:latin typeface="Times New Roman"/>
                <a:ea typeface="Times New Roman"/>
              </a:rPr>
              <a:t>скульптурного материала</a:t>
            </a:r>
            <a:r>
              <a:rPr lang="ru-RU" sz="2800" b="1" i="1" dirty="0" smtClean="0">
                <a:latin typeface="Times New Roman"/>
                <a:ea typeface="Times New Roman"/>
              </a:rPr>
              <a:t>.</a:t>
            </a:r>
          </a:p>
          <a:p>
            <a:pPr marR="36195" algn="just">
              <a:lnSpc>
                <a:spcPct val="115000"/>
              </a:lnSpc>
              <a:spcAft>
                <a:spcPts val="0"/>
              </a:spcAft>
            </a:pPr>
            <a:endParaRPr lang="ru-RU" sz="2800" b="1" i="1" dirty="0">
              <a:latin typeface="Times New Roman"/>
              <a:ea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2"/>
          <a:stretch/>
        </p:blipFill>
        <p:spPr>
          <a:xfrm>
            <a:off x="0" y="1445425"/>
            <a:ext cx="4355976" cy="32990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381" y="3172465"/>
            <a:ext cx="4889855" cy="3673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3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0828" y="346135"/>
            <a:ext cx="8441669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solidFill>
                  <a:srgbClr val="00B0F0"/>
                </a:solidFill>
                <a:latin typeface="Times New Roman"/>
                <a:ea typeface="Times New Roman"/>
              </a:rPr>
              <a:t>Выразительность образа в скульптуре передается:</a:t>
            </a:r>
            <a:endParaRPr lang="ru-RU" sz="2800" b="1" i="1" u="sng" dirty="0">
              <a:solidFill>
                <a:srgbClr val="00B0F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980728"/>
            <a:ext cx="868294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Формой, размером.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выразительностью образа,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передается  с помощью цвета.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78" t="17056" r="55493" b="3204"/>
          <a:stretch/>
        </p:blipFill>
        <p:spPr>
          <a:xfrm>
            <a:off x="780828" y="2796610"/>
            <a:ext cx="2155371" cy="37283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001" y="3527232"/>
            <a:ext cx="3140593" cy="22671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185063"/>
            <a:ext cx="2681029" cy="357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9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70282" y="332656"/>
            <a:ext cx="8784976" cy="3454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>
                <a:solidFill>
                  <a:srgbClr val="FF0000"/>
                </a:solidFill>
                <a:latin typeface="Times New Roman"/>
                <a:ea typeface="Times New Roman"/>
              </a:rPr>
              <a:t>Что такое фактура в скульптуру. </a:t>
            </a:r>
            <a:endParaRPr lang="ru-RU" sz="2800" b="1" i="1" u="sng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R="36195" algn="ctr"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latin typeface="Times New Roman"/>
                <a:ea typeface="Times New Roman"/>
              </a:rPr>
              <a:t>Латинское </a:t>
            </a:r>
            <a:r>
              <a:rPr lang="ru-RU" sz="2700" b="1" i="1" dirty="0">
                <a:latin typeface="Times New Roman"/>
                <a:ea typeface="Times New Roman"/>
              </a:rPr>
              <a:t>слово </a:t>
            </a:r>
            <a:r>
              <a:rPr lang="ru-RU" sz="2700" b="1" i="1" dirty="0" err="1">
                <a:latin typeface="Times New Roman"/>
                <a:ea typeface="Times New Roman"/>
              </a:rPr>
              <a:t>factura</a:t>
            </a:r>
            <a:r>
              <a:rPr lang="ru-RU" sz="2700" b="1" i="1" dirty="0">
                <a:latin typeface="Times New Roman"/>
                <a:ea typeface="Times New Roman"/>
              </a:rPr>
              <a:t> обозначает "строение". Внешний вид материала с его характерными особенностями называют фактурой. </a:t>
            </a:r>
            <a:endParaRPr lang="ru-RU" sz="2700" b="1" i="1" dirty="0" smtClean="0">
              <a:latin typeface="Times New Roman"/>
              <a:ea typeface="Times New Roman"/>
            </a:endParaRPr>
          </a:p>
          <a:p>
            <a:pPr marR="36195" algn="ctr"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latin typeface="Times New Roman"/>
                <a:ea typeface="Times New Roman"/>
              </a:rPr>
              <a:t>Каждый </a:t>
            </a:r>
            <a:r>
              <a:rPr lang="ru-RU" sz="2700" b="1" i="1" dirty="0">
                <a:latin typeface="Times New Roman"/>
                <a:ea typeface="Times New Roman"/>
              </a:rPr>
              <a:t>предмет имеет свою фактуру, </a:t>
            </a:r>
            <a:endParaRPr lang="ru-RU" sz="2700" b="1" i="1" dirty="0" smtClean="0">
              <a:latin typeface="Times New Roman"/>
              <a:ea typeface="Times New Roman"/>
            </a:endParaRPr>
          </a:p>
          <a:p>
            <a:pPr marR="36195" algn="ctr">
              <a:lnSpc>
                <a:spcPct val="115000"/>
              </a:lnSpc>
              <a:spcAft>
                <a:spcPts val="0"/>
              </a:spcAft>
            </a:pPr>
            <a:r>
              <a:rPr lang="ru-RU" sz="2700" b="1" i="1" dirty="0" smtClean="0">
                <a:latin typeface="Times New Roman"/>
                <a:ea typeface="Times New Roman"/>
              </a:rPr>
              <a:t>например </a:t>
            </a:r>
            <a:r>
              <a:rPr lang="ru-RU" sz="2700" b="1" i="1" dirty="0">
                <a:latin typeface="Times New Roman"/>
                <a:ea typeface="Times New Roman"/>
              </a:rPr>
              <a:t>– кора дерева, его шероховатость, прожилки, кожа человека  - гладкая, мягкая. </a:t>
            </a:r>
            <a:endParaRPr lang="ru-RU" sz="2700" b="1" i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863" y="3787448"/>
            <a:ext cx="3070552" cy="3070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763919"/>
            <a:ext cx="3096344" cy="305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44624"/>
            <a:ext cx="8460432" cy="370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195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Практическая </a:t>
            </a:r>
            <a:r>
              <a:rPr lang="ru-RU" sz="2800" b="1" i="1" u="sng" dirty="0">
                <a:solidFill>
                  <a:srgbClr val="FF0000"/>
                </a:solidFill>
                <a:latin typeface="Times New Roman"/>
                <a:ea typeface="Times New Roman"/>
              </a:rPr>
              <a:t>работа</a:t>
            </a:r>
            <a:r>
              <a:rPr lang="ru-RU" sz="2800" b="1" i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.</a:t>
            </a: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latin typeface="Times New Roman"/>
                <a:ea typeface="Times New Roman"/>
              </a:rPr>
              <a:t>Этапы </a:t>
            </a:r>
            <a:r>
              <a:rPr lang="ru-RU" sz="2400" b="1" i="1" u="sng" dirty="0">
                <a:latin typeface="Times New Roman"/>
                <a:ea typeface="Times New Roman"/>
              </a:rPr>
              <a:t>работы:</a:t>
            </a: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1. Лепка плинта (плоскость на которую опирается рельеф</a:t>
            </a:r>
            <a:r>
              <a:rPr lang="ru-RU" sz="2400" b="1" i="1" dirty="0" smtClean="0">
                <a:latin typeface="Times New Roman"/>
                <a:ea typeface="Times New Roman"/>
              </a:rPr>
              <a:t>).</a:t>
            </a:r>
            <a:endParaRPr lang="ru-RU" sz="2400" b="1" i="1" dirty="0">
              <a:latin typeface="Times New Roman"/>
              <a:ea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2. Нанесение рисунка (согласно эскиза</a:t>
            </a:r>
            <a:r>
              <a:rPr lang="ru-RU" sz="2400" b="1" i="1" dirty="0" smtClean="0">
                <a:latin typeface="Times New Roman"/>
                <a:ea typeface="Times New Roman"/>
              </a:rPr>
              <a:t>).</a:t>
            </a:r>
            <a:endParaRPr lang="ru-RU" sz="2400" b="1" i="1" dirty="0">
              <a:latin typeface="Times New Roman"/>
              <a:ea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3. Выбор приемов лепки, для создания объема на </a:t>
            </a:r>
            <a:r>
              <a:rPr lang="ru-RU" sz="2400" b="1" i="1" dirty="0" smtClean="0">
                <a:latin typeface="Times New Roman"/>
                <a:ea typeface="Times New Roman"/>
              </a:rPr>
              <a:t>плоскости.</a:t>
            </a:r>
            <a:endParaRPr lang="ru-RU" sz="2400" b="1" i="1" dirty="0">
              <a:latin typeface="Times New Roman"/>
              <a:ea typeface="Times New Roman"/>
            </a:endParaRP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latin typeface="Times New Roman"/>
                <a:ea typeface="Times New Roman"/>
              </a:rPr>
              <a:t>4. Лепка композиции, с передачей фактуры предметов</a:t>
            </a:r>
            <a:r>
              <a:rPr lang="ru-RU" sz="2400" b="1" i="1" dirty="0" smtClean="0">
                <a:latin typeface="Times New Roman"/>
                <a:ea typeface="Times New Roman"/>
              </a:rPr>
              <a:t>.</a:t>
            </a:r>
          </a:p>
          <a:p>
            <a:pPr marR="36195">
              <a:lnSpc>
                <a:spcPct val="115000"/>
              </a:lnSpc>
              <a:spcAft>
                <a:spcPts val="0"/>
              </a:spcAft>
            </a:pPr>
            <a:endParaRPr lang="ru-RU" sz="2800" b="1" i="1" dirty="0">
              <a:latin typeface="Times New Roman"/>
              <a:ea typeface="Times New Roman"/>
            </a:endParaRPr>
          </a:p>
          <a:p>
            <a:pPr marR="36195" algn="ctr">
              <a:lnSpc>
                <a:spcPct val="115000"/>
              </a:lnSpc>
              <a:spcAft>
                <a:spcPts val="0"/>
              </a:spcAft>
            </a:pPr>
            <a:endParaRPr lang="ru-RU" sz="2800" b="1" i="1" u="sng" dirty="0" smtClean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93801"/>
            <a:ext cx="3024336" cy="20113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4" t="30943" r="27830" b="28302"/>
          <a:stretch/>
        </p:blipFill>
        <p:spPr>
          <a:xfrm rot="5400000">
            <a:off x="2853220" y="3513708"/>
            <a:ext cx="3688634" cy="222969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39874" r="53113" b="21127"/>
          <a:stretch/>
        </p:blipFill>
        <p:spPr>
          <a:xfrm rot="5400000">
            <a:off x="198278" y="3269529"/>
            <a:ext cx="3764024" cy="27934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4" t="10644" r="7729" b="8687"/>
          <a:stretch/>
        </p:blipFill>
        <p:spPr>
          <a:xfrm>
            <a:off x="6228184" y="4789723"/>
            <a:ext cx="2627784" cy="1941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4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63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11760" y="260648"/>
            <a:ext cx="387086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83671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и примеры…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04" y="1417750"/>
            <a:ext cx="3657733" cy="50779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63" y="3956741"/>
            <a:ext cx="3869908" cy="256273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571" y="1068861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221</Words>
  <Application>Microsoft Office PowerPoint</Application>
  <PresentationFormat>Экран (4:3)</PresentationFormat>
  <Paragraphs>42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10</cp:revision>
  <cp:lastPrinted>2023-02-01T13:57:09Z</cp:lastPrinted>
  <dcterms:created xsi:type="dcterms:W3CDTF">2023-02-01T11:50:15Z</dcterms:created>
  <dcterms:modified xsi:type="dcterms:W3CDTF">2023-02-01T13:57:38Z</dcterms:modified>
</cp:coreProperties>
</file>