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9144000" cy="6858000"/>
  <p:embeddedFontLst>
    <p:embeddedFont>
      <p:font typeface="Cambria" pitchFamily="18" charset="0"/>
      <p:regular r:id="rId17"/>
      <p:bold r:id="rId18"/>
      <p:italic r:id="rId19"/>
      <p:boldItalic r:id="rId20"/>
    </p:embeddedFont>
    <p:embeddedFont>
      <p:font typeface="Calibri" pitchFamily="34" charset="0"/>
      <p:regular r:id="rId21"/>
      <p:bold r:id="rId22"/>
      <p:italic r:id="rId23"/>
      <p:boldItalic r:id="rId24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620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2/5/2022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974707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2/5/2022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974707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2/5/2022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974707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2/5/2022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2/5/2022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811655" y="303098"/>
            <a:ext cx="5520689" cy="9912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rgbClr val="974707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73989" y="1667382"/>
            <a:ext cx="8796020" cy="37807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2/5/2022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07542" y="1202562"/>
            <a:ext cx="7583170" cy="1854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9085" marR="290830" algn="ctr">
              <a:lnSpc>
                <a:spcPct val="100000"/>
              </a:lnSpc>
              <a:spcBef>
                <a:spcPts val="95"/>
              </a:spcBef>
            </a:pPr>
            <a:r>
              <a:rPr sz="4000" b="0" spc="-10" dirty="0">
                <a:latin typeface="Cambria"/>
                <a:cs typeface="Cambria"/>
              </a:rPr>
              <a:t>Нравственно-патриотический </a:t>
            </a:r>
            <a:r>
              <a:rPr sz="4000" b="0" spc="-869" dirty="0">
                <a:latin typeface="Cambria"/>
                <a:cs typeface="Cambria"/>
              </a:rPr>
              <a:t> </a:t>
            </a:r>
            <a:r>
              <a:rPr sz="4000" b="0" spc="-5" dirty="0">
                <a:latin typeface="Cambria"/>
                <a:cs typeface="Cambria"/>
              </a:rPr>
              <a:t>проект</a:t>
            </a:r>
            <a:endParaRPr sz="40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4000" i="1" spc="-60" dirty="0">
                <a:latin typeface="Cambria"/>
                <a:cs typeface="Cambria"/>
              </a:rPr>
              <a:t>«Город,</a:t>
            </a:r>
            <a:r>
              <a:rPr sz="4000" i="1" spc="-10" dirty="0">
                <a:latin typeface="Cambria"/>
                <a:cs typeface="Cambria"/>
              </a:rPr>
              <a:t> </a:t>
            </a:r>
            <a:r>
              <a:rPr sz="4000" i="1" spc="-5" dirty="0">
                <a:latin typeface="Cambria"/>
                <a:cs typeface="Cambria"/>
              </a:rPr>
              <a:t>в</a:t>
            </a:r>
            <a:r>
              <a:rPr sz="4000" i="1" spc="-15" dirty="0">
                <a:latin typeface="Cambria"/>
                <a:cs typeface="Cambria"/>
              </a:rPr>
              <a:t> котором</a:t>
            </a:r>
            <a:r>
              <a:rPr sz="4000" i="1" dirty="0">
                <a:latin typeface="Cambria"/>
                <a:cs typeface="Cambria"/>
              </a:rPr>
              <a:t> </a:t>
            </a:r>
            <a:r>
              <a:rPr sz="4000" i="1" spc="-5" dirty="0">
                <a:latin typeface="Cambria"/>
                <a:cs typeface="Cambria"/>
              </a:rPr>
              <a:t>мы</a:t>
            </a:r>
            <a:r>
              <a:rPr sz="4000" i="1" spc="-25" dirty="0">
                <a:latin typeface="Cambria"/>
                <a:cs typeface="Cambria"/>
              </a:rPr>
              <a:t> </a:t>
            </a:r>
            <a:r>
              <a:rPr sz="4000" i="1" spc="-5" dirty="0">
                <a:latin typeface="Cambria"/>
                <a:cs typeface="Cambria"/>
              </a:rPr>
              <a:t>живем»</a:t>
            </a:r>
            <a:endParaRPr sz="4000">
              <a:latin typeface="Cambria"/>
              <a:cs typeface="Cambri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056382" y="4310888"/>
            <a:ext cx="5781675" cy="8992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625600" algn="ctr">
              <a:lnSpc>
                <a:spcPct val="120000"/>
              </a:lnSpc>
              <a:spcBef>
                <a:spcPts val="100"/>
              </a:spcBef>
            </a:pPr>
            <a:r>
              <a:rPr sz="2400" spc="-5" dirty="0" err="1">
                <a:solidFill>
                  <a:srgbClr val="C00000"/>
                </a:solidFill>
                <a:latin typeface="Cambria"/>
                <a:cs typeface="Cambria"/>
              </a:rPr>
              <a:t>Проект</a:t>
            </a:r>
            <a:r>
              <a:rPr sz="2400" spc="-5" dirty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2400" dirty="0" err="1" smtClean="0">
                <a:solidFill>
                  <a:srgbClr val="C00000"/>
                </a:solidFill>
                <a:latin typeface="Cambria"/>
                <a:cs typeface="Cambria"/>
              </a:rPr>
              <a:t>составил</a:t>
            </a:r>
            <a:r>
              <a:rPr lang="ru-RU" sz="2400" dirty="0" smtClean="0">
                <a:solidFill>
                  <a:srgbClr val="C00000"/>
                </a:solidFill>
                <a:latin typeface="Cambria"/>
                <a:cs typeface="Cambria"/>
              </a:rPr>
              <a:t>а</a:t>
            </a:r>
            <a:r>
              <a:rPr sz="2400" dirty="0" smtClean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2400" spc="5" dirty="0" smtClean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sz="2400" spc="-5" dirty="0" err="1" smtClean="0">
                <a:solidFill>
                  <a:srgbClr val="C00000"/>
                </a:solidFill>
                <a:latin typeface="Cambria"/>
                <a:cs typeface="Cambria"/>
              </a:rPr>
              <a:t>Воспитател</a:t>
            </a:r>
            <a:r>
              <a:rPr lang="ru-RU" sz="2400" spc="-5" dirty="0" smtClean="0">
                <a:solidFill>
                  <a:srgbClr val="C00000"/>
                </a:solidFill>
                <a:latin typeface="Cambria"/>
                <a:cs typeface="Cambria"/>
              </a:rPr>
              <a:t>ь:</a:t>
            </a:r>
            <a:r>
              <a:rPr sz="2400" spc="-20" dirty="0" smtClean="0">
                <a:solidFill>
                  <a:srgbClr val="C00000"/>
                </a:solidFill>
                <a:latin typeface="Cambria"/>
                <a:cs typeface="Cambria"/>
              </a:rPr>
              <a:t> </a:t>
            </a:r>
            <a:r>
              <a:rPr lang="ru-RU" sz="2400" dirty="0" err="1" smtClean="0">
                <a:solidFill>
                  <a:srgbClr val="C00000"/>
                </a:solidFill>
                <a:latin typeface="Cambria"/>
                <a:cs typeface="Cambria"/>
              </a:rPr>
              <a:t>Шматько</a:t>
            </a:r>
            <a:r>
              <a:rPr lang="ru-RU" sz="2400" dirty="0" smtClean="0">
                <a:solidFill>
                  <a:srgbClr val="C00000"/>
                </a:solidFill>
                <a:latin typeface="Cambria"/>
                <a:cs typeface="Cambria"/>
              </a:rPr>
              <a:t> Т.В.</a:t>
            </a:r>
            <a:endParaRPr sz="2400" dirty="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77008" y="272618"/>
            <a:ext cx="5189220" cy="1010533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2700" marR="5080" indent="207010">
              <a:lnSpc>
                <a:spcPts val="3760"/>
              </a:lnSpc>
              <a:spcBef>
                <a:spcPts val="280"/>
              </a:spcBef>
            </a:pPr>
            <a:r>
              <a:rPr spc="-5" dirty="0"/>
              <a:t>III</a:t>
            </a:r>
            <a:r>
              <a:rPr spc="90" dirty="0"/>
              <a:t> </a:t>
            </a:r>
            <a:r>
              <a:rPr spc="-5" dirty="0"/>
              <a:t>этап</a:t>
            </a:r>
            <a:r>
              <a:rPr spc="55" dirty="0"/>
              <a:t> </a:t>
            </a:r>
            <a:r>
              <a:rPr dirty="0"/>
              <a:t>–</a:t>
            </a:r>
            <a:r>
              <a:rPr spc="80" dirty="0"/>
              <a:t> </a:t>
            </a:r>
            <a:r>
              <a:rPr spc="-5" dirty="0"/>
              <a:t>завершающий: </a:t>
            </a:r>
            <a:r>
              <a:rPr dirty="0"/>
              <a:t> с</a:t>
            </a:r>
            <a:r>
              <a:rPr spc="-40" dirty="0"/>
              <a:t> </a:t>
            </a:r>
            <a:r>
              <a:rPr spc="-5" dirty="0" smtClean="0"/>
              <a:t>23.</a:t>
            </a:r>
            <a:r>
              <a:rPr lang="ru-RU" spc="-5" dirty="0" smtClean="0"/>
              <a:t>11</a:t>
            </a:r>
            <a:r>
              <a:rPr spc="-5" dirty="0" smtClean="0"/>
              <a:t>.20</a:t>
            </a:r>
            <a:r>
              <a:rPr lang="ru-RU" spc="-5" dirty="0" smtClean="0"/>
              <a:t>21</a:t>
            </a:r>
            <a:r>
              <a:rPr spc="-15" dirty="0" smtClean="0"/>
              <a:t> </a:t>
            </a:r>
            <a:r>
              <a:rPr spc="-5" dirty="0" err="1"/>
              <a:t>по</a:t>
            </a:r>
            <a:r>
              <a:rPr spc="-15" dirty="0"/>
              <a:t> </a:t>
            </a:r>
            <a:r>
              <a:rPr spc="-5" dirty="0" smtClean="0"/>
              <a:t>3</a:t>
            </a:r>
            <a:r>
              <a:rPr lang="ru-RU" spc="-5" dirty="0" smtClean="0"/>
              <a:t>0</a:t>
            </a:r>
            <a:r>
              <a:rPr spc="-5" dirty="0" smtClean="0"/>
              <a:t>.</a:t>
            </a:r>
            <a:r>
              <a:rPr lang="ru-RU" spc="-5" dirty="0" smtClean="0"/>
              <a:t>11</a:t>
            </a:r>
            <a:r>
              <a:rPr spc="-5" dirty="0" smtClean="0"/>
              <a:t>.20</a:t>
            </a:r>
            <a:r>
              <a:rPr lang="ru-RU" spc="-5" dirty="0" smtClean="0"/>
              <a:t>21</a:t>
            </a:r>
            <a:endParaRPr spc="-5" dirty="0"/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xfrm>
            <a:off x="173989" y="1667382"/>
            <a:ext cx="8796020" cy="381835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717550" marR="679450" indent="-34290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716915" algn="l"/>
                <a:tab pos="717550" algn="l"/>
              </a:tabLst>
            </a:pPr>
            <a:r>
              <a:rPr spc="-15" dirty="0"/>
              <a:t>Подведение </a:t>
            </a:r>
            <a:r>
              <a:rPr spc="-5" dirty="0"/>
              <a:t>итогов</a:t>
            </a:r>
            <a:r>
              <a:rPr dirty="0"/>
              <a:t> </a:t>
            </a:r>
            <a:r>
              <a:rPr spc="-10" dirty="0"/>
              <a:t>действия</a:t>
            </a:r>
            <a:r>
              <a:rPr spc="5" dirty="0"/>
              <a:t> </a:t>
            </a:r>
            <a:r>
              <a:rPr spc="-5" dirty="0"/>
              <a:t>краткосрочного </a:t>
            </a:r>
            <a:r>
              <a:rPr spc="-605" dirty="0"/>
              <a:t> </a:t>
            </a:r>
            <a:r>
              <a:rPr spc="-10" dirty="0"/>
              <a:t>нравственно-патриотического</a:t>
            </a:r>
            <a:r>
              <a:rPr spc="30" dirty="0"/>
              <a:t> </a:t>
            </a:r>
            <a:r>
              <a:rPr spc="-5" dirty="0"/>
              <a:t>проекта</a:t>
            </a:r>
          </a:p>
          <a:p>
            <a:pPr marL="1851660">
              <a:lnSpc>
                <a:spcPct val="100000"/>
              </a:lnSpc>
              <a:spcBef>
                <a:spcPts val="675"/>
              </a:spcBef>
            </a:pPr>
            <a:r>
              <a:rPr spc="-45" dirty="0"/>
              <a:t>«Город,</a:t>
            </a:r>
            <a:r>
              <a:rPr spc="-5" dirty="0"/>
              <a:t> в</a:t>
            </a:r>
            <a:r>
              <a:rPr spc="-15" dirty="0"/>
              <a:t> котором</a:t>
            </a:r>
            <a:r>
              <a:rPr dirty="0"/>
              <a:t> </a:t>
            </a:r>
            <a:r>
              <a:rPr spc="-5" dirty="0"/>
              <a:t>мы</a:t>
            </a:r>
            <a:r>
              <a:rPr spc="-15" dirty="0"/>
              <a:t> </a:t>
            </a:r>
            <a:r>
              <a:rPr spc="-5" dirty="0"/>
              <a:t>живем»</a:t>
            </a:r>
          </a:p>
          <a:p>
            <a:pPr marL="374650">
              <a:lnSpc>
                <a:spcPct val="100000"/>
              </a:lnSpc>
              <a:spcBef>
                <a:spcPts val="670"/>
              </a:spcBef>
            </a:pPr>
            <a:r>
              <a:rPr spc="-5" dirty="0"/>
              <a:t>с</a:t>
            </a:r>
            <a:r>
              <a:rPr spc="-15" dirty="0"/>
              <a:t> </a:t>
            </a:r>
            <a:r>
              <a:rPr spc="-5" dirty="0"/>
              <a:t>использованием</a:t>
            </a:r>
            <a:r>
              <a:rPr spc="25" dirty="0"/>
              <a:t> </a:t>
            </a:r>
            <a:r>
              <a:rPr spc="-5" dirty="0"/>
              <a:t>презентации</a:t>
            </a:r>
            <a:r>
              <a:rPr spc="15" dirty="0"/>
              <a:t> </a:t>
            </a:r>
            <a:r>
              <a:rPr spc="-10" dirty="0"/>
              <a:t>всех </a:t>
            </a:r>
            <a:r>
              <a:rPr spc="-15" dirty="0"/>
              <a:t>этапов</a:t>
            </a:r>
            <a:r>
              <a:rPr dirty="0"/>
              <a:t> </a:t>
            </a:r>
            <a:r>
              <a:rPr spc="-5" dirty="0"/>
              <a:t>проекта</a:t>
            </a:r>
          </a:p>
          <a:p>
            <a:pPr marL="71755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716915" algn="l"/>
                <a:tab pos="717550" algn="l"/>
                <a:tab pos="2988945" algn="l"/>
              </a:tabLst>
            </a:pPr>
            <a:r>
              <a:rPr spc="-10" dirty="0"/>
              <a:t>Организация	</a:t>
            </a:r>
            <a:r>
              <a:rPr spc="-5" dirty="0"/>
              <a:t>выставки</a:t>
            </a:r>
            <a:r>
              <a:rPr spc="-15" dirty="0"/>
              <a:t> </a:t>
            </a:r>
            <a:r>
              <a:rPr spc="-10" dirty="0"/>
              <a:t>рисунков</a:t>
            </a:r>
          </a:p>
          <a:p>
            <a:pPr marL="717550">
              <a:lnSpc>
                <a:spcPct val="100000"/>
              </a:lnSpc>
              <a:tabLst>
                <a:tab pos="3712210" algn="l"/>
              </a:tabLst>
            </a:pPr>
            <a:r>
              <a:rPr spc="-10" dirty="0" smtClean="0"/>
              <a:t>«</a:t>
            </a:r>
            <a:r>
              <a:rPr lang="ru-RU" spc="-10" dirty="0" smtClean="0"/>
              <a:t>Дмитров </a:t>
            </a:r>
            <a:r>
              <a:rPr spc="-10" dirty="0" smtClean="0"/>
              <a:t>-</a:t>
            </a:r>
            <a:r>
              <a:rPr lang="ru-RU" spc="-10" dirty="0" smtClean="0"/>
              <a:t> </a:t>
            </a:r>
            <a:r>
              <a:rPr spc="-5" dirty="0" err="1" smtClean="0"/>
              <a:t>вчера</a:t>
            </a:r>
            <a:r>
              <a:rPr spc="-5" dirty="0"/>
              <a:t>,</a:t>
            </a:r>
            <a:r>
              <a:rPr spc="-30" dirty="0"/>
              <a:t> </a:t>
            </a:r>
            <a:r>
              <a:rPr spc="-15" dirty="0"/>
              <a:t>сегодня,</a:t>
            </a:r>
            <a:r>
              <a:rPr spc="-10" dirty="0"/>
              <a:t> </a:t>
            </a:r>
            <a:r>
              <a:rPr spc="-5" dirty="0"/>
              <a:t>завтра»</a:t>
            </a:r>
          </a:p>
          <a:p>
            <a:pPr marL="717550" marR="38227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716915" algn="l"/>
                <a:tab pos="717550" algn="l"/>
              </a:tabLst>
            </a:pPr>
            <a:r>
              <a:rPr spc="-15" dirty="0"/>
              <a:t>Размещение </a:t>
            </a:r>
            <a:r>
              <a:rPr spc="-5" dirty="0"/>
              <a:t>материалов</a:t>
            </a:r>
            <a:r>
              <a:rPr spc="5" dirty="0"/>
              <a:t> </a:t>
            </a:r>
            <a:r>
              <a:rPr spc="-5" dirty="0"/>
              <a:t>о </a:t>
            </a:r>
            <a:r>
              <a:rPr spc="-15" dirty="0"/>
              <a:t>городе</a:t>
            </a:r>
            <a:r>
              <a:rPr spc="-5" dirty="0"/>
              <a:t> в мини-музее </a:t>
            </a:r>
            <a:r>
              <a:rPr spc="-600" dirty="0"/>
              <a:t> </a:t>
            </a:r>
            <a:r>
              <a:rPr spc="-10" dirty="0"/>
              <a:t>детского </a:t>
            </a:r>
            <a:r>
              <a:rPr spc="-5" dirty="0"/>
              <a:t>сада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56894" y="92455"/>
            <a:ext cx="7511415" cy="868044"/>
          </a:xfrm>
          <a:prstGeom prst="rect">
            <a:avLst/>
          </a:prstGeom>
        </p:spPr>
        <p:txBody>
          <a:bodyPr vert="horz" wrap="square" lIns="0" tIns="34290" rIns="0" bIns="0" rtlCol="0">
            <a:spAutoFit/>
          </a:bodyPr>
          <a:lstStyle/>
          <a:p>
            <a:pPr marL="3007360" marR="5080" indent="-2995295">
              <a:lnSpc>
                <a:spcPts val="3279"/>
              </a:lnSpc>
              <a:spcBef>
                <a:spcPts val="270"/>
              </a:spcBef>
            </a:pPr>
            <a:r>
              <a:rPr sz="2800" spc="-10" dirty="0"/>
              <a:t>Литература</a:t>
            </a:r>
            <a:r>
              <a:rPr sz="2800" spc="10" dirty="0"/>
              <a:t> </a:t>
            </a:r>
            <a:r>
              <a:rPr sz="2800" spc="-10" dirty="0"/>
              <a:t>используемая</a:t>
            </a:r>
            <a:r>
              <a:rPr sz="2800" spc="-20" dirty="0"/>
              <a:t> </a:t>
            </a:r>
            <a:r>
              <a:rPr sz="2800" spc="-10" dirty="0"/>
              <a:t>при</a:t>
            </a:r>
            <a:r>
              <a:rPr sz="2800" spc="-5" dirty="0"/>
              <a:t> </a:t>
            </a:r>
            <a:r>
              <a:rPr sz="2800" spc="-10" dirty="0"/>
              <a:t>составлении </a:t>
            </a:r>
            <a:r>
              <a:rPr sz="2800" spc="-605" dirty="0"/>
              <a:t> </a:t>
            </a:r>
            <a:r>
              <a:rPr sz="2800" spc="-10" dirty="0"/>
              <a:t>проекта:</a:t>
            </a:r>
            <a:endParaRPr sz="2800"/>
          </a:p>
        </p:txBody>
      </p:sp>
      <p:sp>
        <p:nvSpPr>
          <p:cNvPr id="3" name="object 3"/>
          <p:cNvSpPr txBox="1"/>
          <p:nvPr/>
        </p:nvSpPr>
        <p:spPr>
          <a:xfrm>
            <a:off x="507288" y="1115314"/>
            <a:ext cx="8067675" cy="4964430"/>
          </a:xfrm>
          <a:prstGeom prst="rect">
            <a:avLst/>
          </a:prstGeom>
        </p:spPr>
        <p:txBody>
          <a:bodyPr vert="horz" wrap="square" lIns="0" tIns="67310" rIns="0" bIns="0" rtlCol="0">
            <a:spAutoFit/>
          </a:bodyPr>
          <a:lstStyle/>
          <a:p>
            <a:pPr marL="355600" marR="96520" indent="-343535" algn="just">
              <a:lnSpc>
                <a:spcPct val="80000"/>
              </a:lnSpc>
              <a:spcBef>
                <a:spcPts val="530"/>
              </a:spcBef>
              <a:buFont typeface="Arial"/>
              <a:buChar char="•"/>
              <a:tabLst>
                <a:tab pos="356235" algn="l"/>
              </a:tabLst>
            </a:pPr>
            <a:r>
              <a:rPr sz="1800" spc="15" dirty="0">
                <a:latin typeface="Cambria"/>
                <a:cs typeface="Cambria"/>
              </a:rPr>
              <a:t>А</a:t>
            </a:r>
            <a:r>
              <a:rPr sz="1800" spc="-5" dirty="0">
                <a:latin typeface="Cambria"/>
                <a:cs typeface="Cambria"/>
              </a:rPr>
              <a:t>ле</a:t>
            </a:r>
            <a:r>
              <a:rPr sz="1800" spc="-15" dirty="0">
                <a:latin typeface="Cambria"/>
                <a:cs typeface="Cambria"/>
              </a:rPr>
              <a:t>к</a:t>
            </a:r>
            <a:r>
              <a:rPr sz="1800" dirty="0">
                <a:latin typeface="Cambria"/>
                <a:cs typeface="Cambria"/>
              </a:rPr>
              <a:t>са</a:t>
            </a:r>
            <a:r>
              <a:rPr sz="1800" spc="-10" dirty="0">
                <a:latin typeface="Cambria"/>
                <a:cs typeface="Cambria"/>
              </a:rPr>
              <a:t>н</a:t>
            </a:r>
            <a:r>
              <a:rPr sz="1800" spc="-5" dirty="0">
                <a:latin typeface="Cambria"/>
                <a:cs typeface="Cambria"/>
              </a:rPr>
              <a:t>дров</a:t>
            </a:r>
            <a:r>
              <a:rPr sz="1800" dirty="0">
                <a:latin typeface="Cambria"/>
                <a:cs typeface="Cambria"/>
              </a:rPr>
              <a:t>а</a:t>
            </a:r>
            <a:r>
              <a:rPr sz="1800" spc="-2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Е</a:t>
            </a:r>
            <a:r>
              <a:rPr sz="1800" dirty="0">
                <a:latin typeface="Cambria"/>
                <a:cs typeface="Cambria"/>
              </a:rPr>
              <a:t>.</a:t>
            </a:r>
            <a:r>
              <a:rPr sz="1800" spc="10" dirty="0">
                <a:latin typeface="Cambria"/>
                <a:cs typeface="Cambria"/>
              </a:rPr>
              <a:t> </a:t>
            </a:r>
            <a:r>
              <a:rPr sz="1800" spc="-50" dirty="0">
                <a:latin typeface="Cambria"/>
                <a:cs typeface="Cambria"/>
              </a:rPr>
              <a:t>Ю</a:t>
            </a:r>
            <a:r>
              <a:rPr sz="1800" spc="-5" dirty="0">
                <a:latin typeface="Cambria"/>
                <a:cs typeface="Cambria"/>
              </a:rPr>
              <a:t>.</a:t>
            </a:r>
            <a:r>
              <a:rPr sz="1800" dirty="0">
                <a:latin typeface="Cambria"/>
                <a:cs typeface="Cambria"/>
              </a:rPr>
              <a:t>,</a:t>
            </a:r>
            <a:r>
              <a:rPr sz="1800" spc="20" dirty="0">
                <a:latin typeface="Cambria"/>
                <a:cs typeface="Cambria"/>
              </a:rPr>
              <a:t> </a:t>
            </a:r>
            <a:r>
              <a:rPr sz="1800" spc="-150" dirty="0">
                <a:latin typeface="Cambria"/>
                <a:cs typeface="Cambria"/>
              </a:rPr>
              <a:t>Г</a:t>
            </a:r>
            <a:r>
              <a:rPr sz="1800" dirty="0">
                <a:latin typeface="Cambria"/>
                <a:cs typeface="Cambria"/>
              </a:rPr>
              <a:t>о</a:t>
            </a:r>
            <a:r>
              <a:rPr sz="1800" spc="-50" dirty="0">
                <a:latin typeface="Cambria"/>
                <a:cs typeface="Cambria"/>
              </a:rPr>
              <a:t>р</a:t>
            </a:r>
            <a:r>
              <a:rPr sz="1800" spc="-5" dirty="0">
                <a:latin typeface="Cambria"/>
                <a:cs typeface="Cambria"/>
              </a:rPr>
              <a:t>дее</a:t>
            </a:r>
            <a:r>
              <a:rPr sz="1800" spc="-10" dirty="0">
                <a:latin typeface="Cambria"/>
                <a:cs typeface="Cambria"/>
              </a:rPr>
              <a:t>в</a:t>
            </a:r>
            <a:r>
              <a:rPr sz="1800" dirty="0">
                <a:latin typeface="Cambria"/>
                <a:cs typeface="Cambria"/>
              </a:rPr>
              <a:t>а</a:t>
            </a:r>
            <a:r>
              <a:rPr sz="1800" spc="-5" dirty="0">
                <a:latin typeface="Cambria"/>
                <a:cs typeface="Cambria"/>
              </a:rPr>
              <a:t> Е</a:t>
            </a:r>
            <a:r>
              <a:rPr sz="1800" dirty="0">
                <a:latin typeface="Cambria"/>
                <a:cs typeface="Cambria"/>
              </a:rPr>
              <a:t>.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Д., </a:t>
            </a:r>
            <a:r>
              <a:rPr sz="1800" spc="-5" dirty="0">
                <a:latin typeface="Cambria"/>
                <a:cs typeface="Cambria"/>
              </a:rPr>
              <a:t>Пос</a:t>
            </a:r>
            <a:r>
              <a:rPr sz="1800" dirty="0">
                <a:latin typeface="Cambria"/>
                <a:cs typeface="Cambria"/>
              </a:rPr>
              <a:t>тни</a:t>
            </a:r>
            <a:r>
              <a:rPr sz="1800" spc="-20" dirty="0">
                <a:latin typeface="Cambria"/>
                <a:cs typeface="Cambria"/>
              </a:rPr>
              <a:t>к</a:t>
            </a:r>
            <a:r>
              <a:rPr sz="1800" dirty="0">
                <a:latin typeface="Cambria"/>
                <a:cs typeface="Cambria"/>
              </a:rPr>
              <a:t>ова </a:t>
            </a:r>
            <a:r>
              <a:rPr sz="1800" spc="-5" dirty="0">
                <a:latin typeface="Cambria"/>
                <a:cs typeface="Cambria"/>
              </a:rPr>
              <a:t>М</a:t>
            </a:r>
            <a:r>
              <a:rPr sz="1800" dirty="0">
                <a:latin typeface="Cambria"/>
                <a:cs typeface="Cambria"/>
              </a:rPr>
              <a:t>.</a:t>
            </a:r>
            <a:r>
              <a:rPr sz="1800" spc="-5" dirty="0">
                <a:latin typeface="Cambria"/>
                <a:cs typeface="Cambria"/>
              </a:rPr>
              <a:t> П.</a:t>
            </a:r>
            <a:r>
              <a:rPr sz="1800" dirty="0">
                <a:latin typeface="Cambria"/>
                <a:cs typeface="Cambria"/>
              </a:rPr>
              <a:t>,</a:t>
            </a:r>
            <a:r>
              <a:rPr sz="1800" spc="1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По</a:t>
            </a:r>
            <a:r>
              <a:rPr sz="1800" dirty="0">
                <a:latin typeface="Cambria"/>
                <a:cs typeface="Cambria"/>
              </a:rPr>
              <a:t>пова</a:t>
            </a:r>
            <a:r>
              <a:rPr sz="1800" spc="-20" dirty="0">
                <a:latin typeface="Cambria"/>
                <a:cs typeface="Cambria"/>
              </a:rPr>
              <a:t> </a:t>
            </a:r>
            <a:r>
              <a:rPr sz="1800" spc="-220" dirty="0">
                <a:latin typeface="Cambria"/>
                <a:cs typeface="Cambria"/>
              </a:rPr>
              <a:t>Г</a:t>
            </a:r>
            <a:r>
              <a:rPr sz="1800" dirty="0">
                <a:latin typeface="Cambria"/>
                <a:cs typeface="Cambria"/>
              </a:rPr>
              <a:t>.</a:t>
            </a:r>
            <a:r>
              <a:rPr sz="1800" spc="1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П</a:t>
            </a:r>
            <a:r>
              <a:rPr sz="1800" dirty="0">
                <a:latin typeface="Cambria"/>
                <a:cs typeface="Cambria"/>
              </a:rPr>
              <a:t>.</a:t>
            </a:r>
            <a:r>
              <a:rPr sz="1800" spc="1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С</a:t>
            </a:r>
            <a:r>
              <a:rPr sz="1800" dirty="0">
                <a:latin typeface="Cambria"/>
                <a:cs typeface="Cambria"/>
              </a:rPr>
              <a:t>и</a:t>
            </a:r>
            <a:r>
              <a:rPr sz="1800" spc="-10" dirty="0">
                <a:latin typeface="Cambria"/>
                <a:cs typeface="Cambria"/>
              </a:rPr>
              <a:t>с</a:t>
            </a:r>
            <a:r>
              <a:rPr sz="1800" spc="-5" dirty="0">
                <a:latin typeface="Cambria"/>
                <a:cs typeface="Cambria"/>
              </a:rPr>
              <a:t>тема  патриотического воспитания </a:t>
            </a:r>
            <a:r>
              <a:rPr sz="1800" dirty="0">
                <a:latin typeface="Cambria"/>
                <a:cs typeface="Cambria"/>
              </a:rPr>
              <a:t>в </a:t>
            </a:r>
            <a:r>
              <a:rPr sz="1800" spc="-15" dirty="0">
                <a:latin typeface="Cambria"/>
                <a:cs typeface="Cambria"/>
              </a:rPr>
              <a:t>ДОУ/ </a:t>
            </a:r>
            <a:r>
              <a:rPr sz="1800" spc="-5" dirty="0">
                <a:latin typeface="Cambria"/>
                <a:cs typeface="Cambria"/>
              </a:rPr>
              <a:t>Е. </a:t>
            </a:r>
            <a:r>
              <a:rPr sz="1800" spc="-25" dirty="0">
                <a:latin typeface="Cambria"/>
                <a:cs typeface="Cambria"/>
              </a:rPr>
              <a:t>Ю. </a:t>
            </a:r>
            <a:r>
              <a:rPr sz="1800" spc="-5" dirty="0">
                <a:latin typeface="Cambria"/>
                <a:cs typeface="Cambria"/>
              </a:rPr>
              <a:t>Александрова Е. </a:t>
            </a:r>
            <a:r>
              <a:rPr sz="1800" dirty="0">
                <a:latin typeface="Cambria"/>
                <a:cs typeface="Cambria"/>
              </a:rPr>
              <a:t>Д. </a:t>
            </a:r>
            <a:r>
              <a:rPr sz="1800" spc="-30" dirty="0">
                <a:latin typeface="Cambria"/>
                <a:cs typeface="Cambria"/>
              </a:rPr>
              <a:t>Гордеева </a:t>
            </a:r>
            <a:r>
              <a:rPr sz="1800" spc="-5" dirty="0">
                <a:latin typeface="Cambria"/>
                <a:cs typeface="Cambria"/>
              </a:rPr>
              <a:t>М. </a:t>
            </a:r>
            <a:r>
              <a:rPr sz="1800" spc="-38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П.</a:t>
            </a:r>
            <a:r>
              <a:rPr sz="1800" dirty="0">
                <a:latin typeface="Cambria"/>
                <a:cs typeface="Cambria"/>
              </a:rPr>
              <a:t>, </a:t>
            </a:r>
            <a:r>
              <a:rPr sz="1800" spc="-5" dirty="0">
                <a:latin typeface="Cambria"/>
                <a:cs typeface="Cambria"/>
              </a:rPr>
              <a:t>Пос</a:t>
            </a:r>
            <a:r>
              <a:rPr sz="1800" dirty="0">
                <a:latin typeface="Cambria"/>
                <a:cs typeface="Cambria"/>
              </a:rPr>
              <a:t>тни</a:t>
            </a:r>
            <a:r>
              <a:rPr sz="1800" spc="-20" dirty="0">
                <a:latin typeface="Cambria"/>
                <a:cs typeface="Cambria"/>
              </a:rPr>
              <a:t>к</a:t>
            </a:r>
            <a:r>
              <a:rPr sz="1800" dirty="0">
                <a:latin typeface="Cambria"/>
                <a:cs typeface="Cambria"/>
              </a:rPr>
              <a:t>ова</a:t>
            </a:r>
            <a:r>
              <a:rPr sz="1800" spc="-20" dirty="0">
                <a:latin typeface="Cambria"/>
                <a:cs typeface="Cambria"/>
              </a:rPr>
              <a:t> </a:t>
            </a:r>
            <a:r>
              <a:rPr sz="1800" spc="-220" dirty="0">
                <a:latin typeface="Cambria"/>
                <a:cs typeface="Cambria"/>
              </a:rPr>
              <a:t>Г</a:t>
            </a:r>
            <a:r>
              <a:rPr sz="1800" dirty="0">
                <a:latin typeface="Cambria"/>
                <a:cs typeface="Cambria"/>
              </a:rPr>
              <a:t>.</a:t>
            </a:r>
            <a:r>
              <a:rPr sz="1800" spc="1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П</a:t>
            </a:r>
            <a:r>
              <a:rPr sz="1800" dirty="0">
                <a:latin typeface="Cambria"/>
                <a:cs typeface="Cambria"/>
              </a:rPr>
              <a:t>.</a:t>
            </a:r>
            <a:r>
              <a:rPr sz="1800" spc="1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По</a:t>
            </a:r>
            <a:r>
              <a:rPr sz="1800" dirty="0">
                <a:latin typeface="Cambria"/>
                <a:cs typeface="Cambria"/>
              </a:rPr>
              <a:t>пова.</a:t>
            </a:r>
            <a:r>
              <a:rPr sz="1800" spc="-1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–</a:t>
            </a:r>
            <a:r>
              <a:rPr sz="1800" spc="10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Волгоград:</a:t>
            </a:r>
            <a:r>
              <a:rPr sz="1800" spc="-3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«Учитель»,</a:t>
            </a:r>
            <a:r>
              <a:rPr sz="1800" spc="10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2007.</a:t>
            </a:r>
            <a:r>
              <a:rPr sz="1800" spc="-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–</a:t>
            </a:r>
            <a:r>
              <a:rPr sz="1800" spc="10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203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с.</a:t>
            </a:r>
            <a:endParaRPr sz="1800">
              <a:latin typeface="Cambria"/>
              <a:cs typeface="Cambria"/>
            </a:endParaRPr>
          </a:p>
          <a:p>
            <a:pPr marL="355600" marR="418465" indent="-343535" algn="just">
              <a:lnSpc>
                <a:spcPct val="80000"/>
              </a:lnSpc>
              <a:spcBef>
                <a:spcPts val="434"/>
              </a:spcBef>
              <a:buFont typeface="Arial"/>
              <a:buChar char="•"/>
              <a:tabLst>
                <a:tab pos="356235" algn="l"/>
              </a:tabLst>
            </a:pPr>
            <a:r>
              <a:rPr sz="1800" spc="-5" dirty="0">
                <a:latin typeface="Cambria"/>
                <a:cs typeface="Cambria"/>
              </a:rPr>
              <a:t>Антонов, </a:t>
            </a:r>
            <a:r>
              <a:rPr sz="1800" spc="-25" dirty="0">
                <a:latin typeface="Cambria"/>
                <a:cs typeface="Cambria"/>
              </a:rPr>
              <a:t>Ю. </a:t>
            </a:r>
            <a:r>
              <a:rPr sz="1800" spc="-5" dirty="0">
                <a:latin typeface="Cambria"/>
                <a:cs typeface="Cambria"/>
              </a:rPr>
              <a:t>Е., Левина, </a:t>
            </a:r>
            <a:r>
              <a:rPr sz="1800" dirty="0">
                <a:latin typeface="Cambria"/>
                <a:cs typeface="Cambria"/>
              </a:rPr>
              <a:t>Л. </a:t>
            </a:r>
            <a:r>
              <a:rPr sz="1800" spc="-15" dirty="0">
                <a:latin typeface="Cambria"/>
                <a:cs typeface="Cambria"/>
              </a:rPr>
              <a:t>В., </a:t>
            </a:r>
            <a:r>
              <a:rPr sz="1800" spc="-5" dirty="0">
                <a:latin typeface="Cambria"/>
                <a:cs typeface="Cambria"/>
              </a:rPr>
              <a:t>Розова, </a:t>
            </a:r>
            <a:r>
              <a:rPr sz="1800" spc="-25" dirty="0">
                <a:latin typeface="Cambria"/>
                <a:cs typeface="Cambria"/>
              </a:rPr>
              <a:t>О. </a:t>
            </a:r>
            <a:r>
              <a:rPr sz="1800" spc="-15" dirty="0">
                <a:latin typeface="Cambria"/>
                <a:cs typeface="Cambria"/>
              </a:rPr>
              <a:t>В., </a:t>
            </a:r>
            <a:r>
              <a:rPr sz="1800" spc="-5" dirty="0">
                <a:latin typeface="Cambria"/>
                <a:cs typeface="Cambria"/>
              </a:rPr>
              <a:t>Щербакова, </a:t>
            </a:r>
            <a:r>
              <a:rPr sz="1800" spc="5" dirty="0">
                <a:latin typeface="Cambria"/>
                <a:cs typeface="Cambria"/>
              </a:rPr>
              <a:t>И.А. </a:t>
            </a:r>
            <a:r>
              <a:rPr sz="1800" spc="-5" dirty="0">
                <a:latin typeface="Cambria"/>
                <a:cs typeface="Cambria"/>
              </a:rPr>
              <a:t>Как научить </a:t>
            </a:r>
            <a:r>
              <a:rPr sz="1800" spc="-38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детей</a:t>
            </a:r>
            <a:r>
              <a:rPr sz="1800" spc="-2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любить</a:t>
            </a:r>
            <a:r>
              <a:rPr sz="1800" spc="20" dirty="0">
                <a:latin typeface="Cambria"/>
                <a:cs typeface="Cambria"/>
              </a:rPr>
              <a:t> </a:t>
            </a:r>
            <a:r>
              <a:rPr sz="1800" spc="-35" dirty="0">
                <a:latin typeface="Cambria"/>
                <a:cs typeface="Cambria"/>
              </a:rPr>
              <a:t>Родину.</a:t>
            </a:r>
            <a:r>
              <a:rPr sz="1800" spc="-5" dirty="0">
                <a:latin typeface="Cambria"/>
                <a:cs typeface="Cambria"/>
              </a:rPr>
              <a:t> </a:t>
            </a:r>
            <a:r>
              <a:rPr sz="1800" spc="-10" dirty="0">
                <a:latin typeface="Cambria"/>
                <a:cs typeface="Cambria"/>
              </a:rPr>
              <a:t>Руководство</a:t>
            </a:r>
            <a:r>
              <a:rPr sz="1800" spc="-20" dirty="0">
                <a:latin typeface="Cambria"/>
                <a:cs typeface="Cambria"/>
              </a:rPr>
              <a:t> </a:t>
            </a:r>
            <a:r>
              <a:rPr sz="1800" spc="10" dirty="0">
                <a:latin typeface="Cambria"/>
                <a:cs typeface="Cambria"/>
              </a:rPr>
              <a:t>для</a:t>
            </a:r>
            <a:r>
              <a:rPr sz="180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воспитателей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и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учителей</a:t>
            </a:r>
            <a:endParaRPr sz="1800">
              <a:latin typeface="Cambria"/>
              <a:cs typeface="Cambria"/>
            </a:endParaRPr>
          </a:p>
          <a:p>
            <a:pPr marL="355600" algn="just">
              <a:lnSpc>
                <a:spcPts val="1515"/>
              </a:lnSpc>
            </a:pPr>
            <a:r>
              <a:rPr sz="1800" spc="-5" dirty="0">
                <a:latin typeface="Cambria"/>
                <a:cs typeface="Cambria"/>
              </a:rPr>
              <a:t>(программы,</a:t>
            </a:r>
            <a:r>
              <a:rPr sz="1800" spc="1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конспекты</a:t>
            </a:r>
            <a:r>
              <a:rPr sz="1800" spc="2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занятий,</a:t>
            </a:r>
            <a:r>
              <a:rPr sz="1800" spc="25" dirty="0">
                <a:latin typeface="Cambria"/>
                <a:cs typeface="Cambria"/>
              </a:rPr>
              <a:t> </a:t>
            </a:r>
            <a:r>
              <a:rPr sz="1800" spc="-10" dirty="0">
                <a:latin typeface="Cambria"/>
                <a:cs typeface="Cambria"/>
              </a:rPr>
              <a:t>методические</a:t>
            </a:r>
            <a:r>
              <a:rPr sz="1800" spc="1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рекомендации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по</a:t>
            </a:r>
            <a:endParaRPr sz="1800">
              <a:latin typeface="Cambria"/>
              <a:cs typeface="Cambria"/>
            </a:endParaRPr>
          </a:p>
          <a:p>
            <a:pPr marL="355600" marR="328930" algn="just">
              <a:lnSpc>
                <a:spcPct val="80000"/>
              </a:lnSpc>
              <a:spcBef>
                <a:spcPts val="215"/>
              </a:spcBef>
            </a:pPr>
            <a:r>
              <a:rPr sz="1800" dirty="0">
                <a:latin typeface="Cambria"/>
                <a:cs typeface="Cambria"/>
              </a:rPr>
              <a:t>предмету </a:t>
            </a:r>
            <a:r>
              <a:rPr sz="1800" spc="-10" dirty="0">
                <a:latin typeface="Cambria"/>
                <a:cs typeface="Cambria"/>
              </a:rPr>
              <a:t>«Народная </a:t>
            </a:r>
            <a:r>
              <a:rPr sz="1800" spc="-15" dirty="0">
                <a:latin typeface="Cambria"/>
                <a:cs typeface="Cambria"/>
              </a:rPr>
              <a:t>культура») </a:t>
            </a:r>
            <a:r>
              <a:rPr sz="1800" dirty="0">
                <a:latin typeface="Cambria"/>
                <a:cs typeface="Cambria"/>
              </a:rPr>
              <a:t>/ </a:t>
            </a:r>
            <a:r>
              <a:rPr sz="1800" spc="-10" dirty="0">
                <a:latin typeface="Cambria"/>
                <a:cs typeface="Cambria"/>
              </a:rPr>
              <a:t>Ю.Е.Антонов, </a:t>
            </a:r>
            <a:r>
              <a:rPr sz="1800" dirty="0">
                <a:latin typeface="Cambria"/>
                <a:cs typeface="Cambria"/>
              </a:rPr>
              <a:t>Л.В.Левина, </a:t>
            </a:r>
            <a:r>
              <a:rPr sz="1800" spc="-15" dirty="0">
                <a:latin typeface="Cambria"/>
                <a:cs typeface="Cambria"/>
              </a:rPr>
              <a:t>О.В.Розова, </a:t>
            </a:r>
            <a:r>
              <a:rPr sz="1800" spc="-38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И.А.Щербакова</a:t>
            </a:r>
            <a:r>
              <a:rPr sz="1800" spc="-1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–</a:t>
            </a:r>
            <a:r>
              <a:rPr sz="1800" spc="-5" dirty="0">
                <a:latin typeface="Cambria"/>
                <a:cs typeface="Cambria"/>
              </a:rPr>
              <a:t> М.:</a:t>
            </a:r>
            <a:r>
              <a:rPr sz="180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АРКТИ,</a:t>
            </a:r>
            <a:r>
              <a:rPr sz="1800" spc="3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2003.</a:t>
            </a:r>
            <a:r>
              <a:rPr sz="1800" spc="1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–</a:t>
            </a:r>
            <a:r>
              <a:rPr sz="1800" spc="-5" dirty="0">
                <a:latin typeface="Cambria"/>
                <a:cs typeface="Cambria"/>
              </a:rPr>
              <a:t> 168с.</a:t>
            </a:r>
            <a:endParaRPr sz="1800">
              <a:latin typeface="Cambria"/>
              <a:cs typeface="Cambria"/>
            </a:endParaRPr>
          </a:p>
          <a:p>
            <a:pPr marL="355600" indent="-343535" algn="just">
              <a:lnSpc>
                <a:spcPts val="1945"/>
              </a:lnSpc>
              <a:buFont typeface="Arial"/>
              <a:buChar char="•"/>
              <a:tabLst>
                <a:tab pos="356235" algn="l"/>
              </a:tabLst>
            </a:pPr>
            <a:r>
              <a:rPr sz="1800" spc="-5" dirty="0">
                <a:latin typeface="Cambria"/>
                <a:cs typeface="Cambria"/>
              </a:rPr>
              <a:t>Ветохина</a:t>
            </a:r>
            <a:r>
              <a:rPr sz="1800" spc="-35" dirty="0">
                <a:latin typeface="Cambria"/>
                <a:cs typeface="Cambria"/>
              </a:rPr>
              <a:t> </a:t>
            </a:r>
            <a:r>
              <a:rPr sz="1800" spc="15" dirty="0">
                <a:latin typeface="Cambria"/>
                <a:cs typeface="Cambria"/>
              </a:rPr>
              <a:t>А.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Я.,</a:t>
            </a:r>
            <a:r>
              <a:rPr sz="1800" spc="1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Дмитриенко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З.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С.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Нравственно-патриотическое</a:t>
            </a:r>
            <a:endParaRPr sz="1800">
              <a:latin typeface="Cambria"/>
              <a:cs typeface="Cambria"/>
            </a:endParaRPr>
          </a:p>
          <a:p>
            <a:pPr marL="355600" marR="204470" algn="just">
              <a:lnSpc>
                <a:spcPct val="80000"/>
              </a:lnSpc>
              <a:spcBef>
                <a:spcPts val="215"/>
              </a:spcBef>
            </a:pPr>
            <a:r>
              <a:rPr sz="1800" spc="-5" dirty="0">
                <a:latin typeface="Cambria"/>
                <a:cs typeface="Cambria"/>
              </a:rPr>
              <a:t>воспитание</a:t>
            </a:r>
            <a:r>
              <a:rPr sz="180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детей дошкольного возраста. </a:t>
            </a:r>
            <a:r>
              <a:rPr sz="1800" dirty="0">
                <a:latin typeface="Cambria"/>
                <a:cs typeface="Cambria"/>
              </a:rPr>
              <a:t>– </a:t>
            </a:r>
            <a:r>
              <a:rPr sz="1800" spc="-5" dirty="0">
                <a:latin typeface="Cambria"/>
                <a:cs typeface="Cambria"/>
              </a:rPr>
              <a:t>СПб.: ООО изд-во «Детство </a:t>
            </a:r>
            <a:r>
              <a:rPr sz="1800" dirty="0">
                <a:latin typeface="Cambria"/>
                <a:cs typeface="Cambria"/>
              </a:rPr>
              <a:t>– </a:t>
            </a:r>
            <a:r>
              <a:rPr sz="1800" spc="-385" dirty="0">
                <a:latin typeface="Cambria"/>
                <a:cs typeface="Cambria"/>
              </a:rPr>
              <a:t> </a:t>
            </a:r>
            <a:r>
              <a:rPr sz="1800" spc="-10" dirty="0">
                <a:latin typeface="Cambria"/>
                <a:cs typeface="Cambria"/>
              </a:rPr>
              <a:t>ПРЕСС»,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2011.</a:t>
            </a:r>
            <a:r>
              <a:rPr sz="1800" spc="1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–</a:t>
            </a:r>
            <a:r>
              <a:rPr sz="1800" spc="10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192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с.</a:t>
            </a:r>
            <a:endParaRPr sz="1800">
              <a:latin typeface="Cambria"/>
              <a:cs typeface="Cambria"/>
            </a:endParaRPr>
          </a:p>
          <a:p>
            <a:pPr marL="355600" marR="5080" indent="-343535">
              <a:lnSpc>
                <a:spcPct val="80000"/>
              </a:lnSpc>
              <a:spcBef>
                <a:spcPts val="430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1800" spc="-5" dirty="0">
                <a:latin typeface="Cambria"/>
                <a:cs typeface="Cambria"/>
              </a:rPr>
              <a:t>Данилина,</a:t>
            </a:r>
            <a:r>
              <a:rPr sz="1800" spc="20" dirty="0">
                <a:latin typeface="Cambria"/>
                <a:cs typeface="Cambria"/>
              </a:rPr>
              <a:t> </a:t>
            </a:r>
            <a:r>
              <a:rPr sz="1800" spc="-60" dirty="0">
                <a:latin typeface="Cambria"/>
                <a:cs typeface="Cambria"/>
              </a:rPr>
              <a:t>Г.Н.</a:t>
            </a:r>
            <a:r>
              <a:rPr sz="1800" spc="1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Дошкольнику</a:t>
            </a:r>
            <a:r>
              <a:rPr sz="1800" spc="-10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–</a:t>
            </a:r>
            <a:r>
              <a:rPr sz="1800" spc="10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об</a:t>
            </a:r>
            <a:r>
              <a:rPr sz="1800" spc="-1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истории</a:t>
            </a:r>
            <a:r>
              <a:rPr sz="1800" spc="20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и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spc="-20" dirty="0">
                <a:latin typeface="Cambria"/>
                <a:cs typeface="Cambria"/>
              </a:rPr>
              <a:t>культуре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spc="-10" dirty="0">
                <a:latin typeface="Cambria"/>
                <a:cs typeface="Cambria"/>
              </a:rPr>
              <a:t>России:</a:t>
            </a:r>
            <a:r>
              <a:rPr sz="1800" dirty="0">
                <a:latin typeface="Cambria"/>
                <a:cs typeface="Cambria"/>
              </a:rPr>
              <a:t> пособие</a:t>
            </a:r>
            <a:r>
              <a:rPr sz="1800" spc="-15" dirty="0">
                <a:latin typeface="Cambria"/>
                <a:cs typeface="Cambria"/>
              </a:rPr>
              <a:t> </a:t>
            </a:r>
            <a:r>
              <a:rPr sz="1800" spc="5" dirty="0">
                <a:latin typeface="Cambria"/>
                <a:cs typeface="Cambria"/>
              </a:rPr>
              <a:t>для </a:t>
            </a:r>
            <a:r>
              <a:rPr sz="1800" spc="-38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р</a:t>
            </a:r>
            <a:r>
              <a:rPr sz="1800" spc="-10" dirty="0">
                <a:latin typeface="Cambria"/>
                <a:cs typeface="Cambria"/>
              </a:rPr>
              <a:t>е</a:t>
            </a:r>
            <a:r>
              <a:rPr sz="1800" spc="-5" dirty="0">
                <a:latin typeface="Cambria"/>
                <a:cs typeface="Cambria"/>
              </a:rPr>
              <a:t>ализа</a:t>
            </a:r>
            <a:r>
              <a:rPr sz="1800" spc="-10" dirty="0">
                <a:latin typeface="Cambria"/>
                <a:cs typeface="Cambria"/>
              </a:rPr>
              <a:t>ц</a:t>
            </a:r>
            <a:r>
              <a:rPr sz="1800" dirty="0">
                <a:latin typeface="Cambria"/>
                <a:cs typeface="Cambria"/>
              </a:rPr>
              <a:t>ии</a:t>
            </a:r>
            <a:r>
              <a:rPr sz="1800" spc="10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прогр</a:t>
            </a:r>
            <a:r>
              <a:rPr sz="1800" spc="-10" dirty="0">
                <a:latin typeface="Cambria"/>
                <a:cs typeface="Cambria"/>
              </a:rPr>
              <a:t>а</a:t>
            </a:r>
            <a:r>
              <a:rPr sz="1800" dirty="0">
                <a:latin typeface="Cambria"/>
                <a:cs typeface="Cambria"/>
              </a:rPr>
              <a:t>ммы</a:t>
            </a:r>
            <a:r>
              <a:rPr sz="1800" spc="10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«Патр</a:t>
            </a:r>
            <a:r>
              <a:rPr sz="1800" spc="-10" dirty="0">
                <a:latin typeface="Cambria"/>
                <a:cs typeface="Cambria"/>
              </a:rPr>
              <a:t>и</a:t>
            </a:r>
            <a:r>
              <a:rPr sz="1800" spc="-20" dirty="0">
                <a:latin typeface="Cambria"/>
                <a:cs typeface="Cambria"/>
              </a:rPr>
              <a:t>о</a:t>
            </a:r>
            <a:r>
              <a:rPr sz="1800" spc="-5" dirty="0">
                <a:latin typeface="Cambria"/>
                <a:cs typeface="Cambria"/>
              </a:rPr>
              <a:t>тичес</a:t>
            </a:r>
            <a:r>
              <a:rPr sz="1800" spc="-15" dirty="0">
                <a:latin typeface="Cambria"/>
                <a:cs typeface="Cambria"/>
              </a:rPr>
              <a:t>к</a:t>
            </a:r>
            <a:r>
              <a:rPr sz="1800" dirty="0">
                <a:latin typeface="Cambria"/>
                <a:cs typeface="Cambria"/>
              </a:rPr>
              <a:t>ое</a:t>
            </a:r>
            <a:r>
              <a:rPr sz="1800" spc="-25" dirty="0">
                <a:latin typeface="Cambria"/>
                <a:cs typeface="Cambria"/>
              </a:rPr>
              <a:t> </a:t>
            </a:r>
            <a:r>
              <a:rPr sz="1800" spc="-10" dirty="0">
                <a:latin typeface="Cambria"/>
                <a:cs typeface="Cambria"/>
              </a:rPr>
              <a:t>в</a:t>
            </a:r>
            <a:r>
              <a:rPr sz="1800" dirty="0">
                <a:latin typeface="Cambria"/>
                <a:cs typeface="Cambria"/>
              </a:rPr>
              <a:t>оспитание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г</a:t>
            </a:r>
            <a:r>
              <a:rPr sz="1800" spc="-5" dirty="0">
                <a:latin typeface="Cambria"/>
                <a:cs typeface="Cambria"/>
              </a:rPr>
              <a:t>ра</a:t>
            </a:r>
            <a:r>
              <a:rPr sz="1800" spc="20" dirty="0">
                <a:latin typeface="Cambria"/>
                <a:cs typeface="Cambria"/>
              </a:rPr>
              <a:t>ж</a:t>
            </a:r>
            <a:r>
              <a:rPr sz="1800" spc="-5" dirty="0">
                <a:latin typeface="Cambria"/>
                <a:cs typeface="Cambria"/>
              </a:rPr>
              <a:t>да</a:t>
            </a:r>
            <a:r>
              <a:rPr sz="1800" dirty="0">
                <a:latin typeface="Cambria"/>
                <a:cs typeface="Cambria"/>
              </a:rPr>
              <a:t>н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spc="20" dirty="0">
                <a:latin typeface="Cambria"/>
                <a:cs typeface="Cambria"/>
              </a:rPr>
              <a:t>Р</a:t>
            </a:r>
            <a:r>
              <a:rPr sz="1800" dirty="0">
                <a:latin typeface="Cambria"/>
                <a:cs typeface="Cambria"/>
              </a:rPr>
              <a:t>Ф»/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spc="-220" dirty="0">
                <a:latin typeface="Cambria"/>
                <a:cs typeface="Cambria"/>
              </a:rPr>
              <a:t>Г</a:t>
            </a:r>
            <a:r>
              <a:rPr sz="1800" dirty="0">
                <a:latin typeface="Cambria"/>
                <a:cs typeface="Cambria"/>
              </a:rPr>
              <a:t>.</a:t>
            </a:r>
            <a:r>
              <a:rPr sz="1800" spc="10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Н.  </a:t>
            </a:r>
            <a:r>
              <a:rPr sz="1800" spc="-5" dirty="0">
                <a:latin typeface="Cambria"/>
                <a:cs typeface="Cambria"/>
              </a:rPr>
              <a:t>Данилина.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- </a:t>
            </a:r>
            <a:r>
              <a:rPr sz="1800" spc="-5" dirty="0">
                <a:latin typeface="Cambria"/>
                <a:cs typeface="Cambria"/>
              </a:rPr>
              <a:t>М.:</a:t>
            </a:r>
            <a:r>
              <a:rPr sz="180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АРКТИ,</a:t>
            </a:r>
            <a:r>
              <a:rPr sz="1800" spc="3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2003.</a:t>
            </a:r>
            <a:r>
              <a:rPr sz="1800" spc="1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–</a:t>
            </a:r>
            <a:r>
              <a:rPr sz="1800" spc="-5" dirty="0">
                <a:latin typeface="Cambria"/>
                <a:cs typeface="Cambria"/>
              </a:rPr>
              <a:t> 184с.</a:t>
            </a:r>
            <a:endParaRPr sz="1800">
              <a:latin typeface="Cambria"/>
              <a:cs typeface="Cambria"/>
            </a:endParaRPr>
          </a:p>
          <a:p>
            <a:pPr marL="355600" indent="-343535">
              <a:lnSpc>
                <a:spcPts val="1945"/>
              </a:lnSpc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1800" spc="-10" dirty="0">
                <a:latin typeface="Cambria"/>
                <a:cs typeface="Cambria"/>
              </a:rPr>
              <a:t>Комратова</a:t>
            </a:r>
            <a:r>
              <a:rPr sz="1800" spc="-20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Н.</a:t>
            </a:r>
            <a:r>
              <a:rPr sz="1800" spc="25" dirty="0">
                <a:latin typeface="Cambria"/>
                <a:cs typeface="Cambria"/>
              </a:rPr>
              <a:t> </a:t>
            </a:r>
            <a:r>
              <a:rPr sz="1800" spc="-75" dirty="0">
                <a:latin typeface="Cambria"/>
                <a:cs typeface="Cambria"/>
              </a:rPr>
              <a:t>Г.,</a:t>
            </a:r>
            <a:r>
              <a:rPr sz="1800" spc="15" dirty="0">
                <a:latin typeface="Cambria"/>
                <a:cs typeface="Cambria"/>
              </a:rPr>
              <a:t> </a:t>
            </a:r>
            <a:r>
              <a:rPr sz="1800" spc="-10" dirty="0">
                <a:latin typeface="Cambria"/>
                <a:cs typeface="Cambria"/>
              </a:rPr>
              <a:t>Грибова,</a:t>
            </a:r>
            <a:r>
              <a:rPr sz="1800" spc="1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Л.</a:t>
            </a:r>
            <a:r>
              <a:rPr sz="1800" spc="15" dirty="0">
                <a:latin typeface="Cambria"/>
                <a:cs typeface="Cambria"/>
              </a:rPr>
              <a:t> </a:t>
            </a:r>
            <a:r>
              <a:rPr sz="1800" spc="-85" dirty="0">
                <a:latin typeface="Cambria"/>
                <a:cs typeface="Cambria"/>
              </a:rPr>
              <a:t>Ф.</a:t>
            </a:r>
            <a:r>
              <a:rPr sz="1800" dirty="0">
                <a:latin typeface="Cambria"/>
                <a:cs typeface="Cambria"/>
              </a:rPr>
              <a:t> </a:t>
            </a:r>
            <a:r>
              <a:rPr sz="1800" spc="-10" dirty="0">
                <a:latin typeface="Cambria"/>
                <a:cs typeface="Cambria"/>
              </a:rPr>
              <a:t>Патриотическое</a:t>
            </a:r>
            <a:r>
              <a:rPr sz="1800" spc="-2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воспитание</a:t>
            </a:r>
            <a:r>
              <a:rPr sz="1800" spc="2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детей 4-6</a:t>
            </a:r>
            <a:r>
              <a:rPr sz="1800" spc="1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лет:</a:t>
            </a:r>
            <a:endParaRPr sz="1800">
              <a:latin typeface="Cambria"/>
              <a:cs typeface="Cambria"/>
            </a:endParaRPr>
          </a:p>
          <a:p>
            <a:pPr marL="355600" marR="300355">
              <a:lnSpc>
                <a:spcPct val="80000"/>
              </a:lnSpc>
              <a:spcBef>
                <a:spcPts val="219"/>
              </a:spcBef>
            </a:pPr>
            <a:r>
              <a:rPr sz="1800" spc="-5" dirty="0">
                <a:latin typeface="Cambria"/>
                <a:cs typeface="Cambria"/>
              </a:rPr>
              <a:t>Мет</a:t>
            </a:r>
            <a:r>
              <a:rPr sz="1800" spc="-45" dirty="0">
                <a:latin typeface="Cambria"/>
                <a:cs typeface="Cambria"/>
              </a:rPr>
              <a:t>о</a:t>
            </a:r>
            <a:r>
              <a:rPr sz="1800" spc="-5" dirty="0">
                <a:latin typeface="Cambria"/>
                <a:cs typeface="Cambria"/>
              </a:rPr>
              <a:t>дичес</a:t>
            </a:r>
            <a:r>
              <a:rPr sz="1800" spc="-15" dirty="0">
                <a:latin typeface="Cambria"/>
                <a:cs typeface="Cambria"/>
              </a:rPr>
              <a:t>к</a:t>
            </a:r>
            <a:r>
              <a:rPr sz="1800" dirty="0">
                <a:latin typeface="Cambria"/>
                <a:cs typeface="Cambria"/>
              </a:rPr>
              <a:t>ое</a:t>
            </a:r>
            <a:r>
              <a:rPr sz="1800" spc="-3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пособие/</a:t>
            </a:r>
            <a:r>
              <a:rPr sz="1800" spc="-1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Н.</a:t>
            </a:r>
            <a:r>
              <a:rPr sz="1800" spc="15" dirty="0">
                <a:latin typeface="Cambria"/>
                <a:cs typeface="Cambria"/>
              </a:rPr>
              <a:t> </a:t>
            </a:r>
            <a:r>
              <a:rPr sz="1800" spc="-220" dirty="0">
                <a:latin typeface="Cambria"/>
                <a:cs typeface="Cambria"/>
              </a:rPr>
              <a:t>Г</a:t>
            </a:r>
            <a:r>
              <a:rPr sz="1800" dirty="0">
                <a:latin typeface="Cambria"/>
                <a:cs typeface="Cambria"/>
              </a:rPr>
              <a:t>.</a:t>
            </a:r>
            <a:r>
              <a:rPr sz="1800" spc="10" dirty="0">
                <a:latin typeface="Cambria"/>
                <a:cs typeface="Cambria"/>
              </a:rPr>
              <a:t> </a:t>
            </a:r>
            <a:r>
              <a:rPr sz="1800" spc="-55" dirty="0">
                <a:latin typeface="Cambria"/>
                <a:cs typeface="Cambria"/>
              </a:rPr>
              <a:t>К</a:t>
            </a:r>
            <a:r>
              <a:rPr sz="1800" dirty="0">
                <a:latin typeface="Cambria"/>
                <a:cs typeface="Cambria"/>
              </a:rPr>
              <a:t>о</a:t>
            </a:r>
            <a:r>
              <a:rPr sz="1800" spc="5" dirty="0">
                <a:latin typeface="Cambria"/>
                <a:cs typeface="Cambria"/>
              </a:rPr>
              <a:t>м</a:t>
            </a:r>
            <a:r>
              <a:rPr sz="1800" spc="-5" dirty="0">
                <a:latin typeface="Cambria"/>
                <a:cs typeface="Cambria"/>
              </a:rPr>
              <a:t>р</a:t>
            </a:r>
            <a:r>
              <a:rPr sz="1800" spc="-10" dirty="0">
                <a:latin typeface="Cambria"/>
                <a:cs typeface="Cambria"/>
              </a:rPr>
              <a:t>а</a:t>
            </a:r>
            <a:r>
              <a:rPr sz="1800" spc="-5" dirty="0">
                <a:latin typeface="Cambria"/>
                <a:cs typeface="Cambria"/>
              </a:rPr>
              <a:t>т</a:t>
            </a:r>
            <a:r>
              <a:rPr sz="1800" spc="5" dirty="0">
                <a:latin typeface="Cambria"/>
                <a:cs typeface="Cambria"/>
              </a:rPr>
              <a:t>о</a:t>
            </a:r>
            <a:r>
              <a:rPr sz="1800" spc="-10" dirty="0">
                <a:latin typeface="Cambria"/>
                <a:cs typeface="Cambria"/>
              </a:rPr>
              <a:t>в</a:t>
            </a:r>
            <a:r>
              <a:rPr sz="1800" spc="-5" dirty="0">
                <a:latin typeface="Cambria"/>
                <a:cs typeface="Cambria"/>
              </a:rPr>
              <a:t>а</a:t>
            </a:r>
            <a:r>
              <a:rPr sz="1800" dirty="0">
                <a:latin typeface="Cambria"/>
                <a:cs typeface="Cambria"/>
              </a:rPr>
              <a:t>,</a:t>
            </a:r>
            <a:r>
              <a:rPr sz="1800" spc="-5" dirty="0">
                <a:latin typeface="Cambria"/>
                <a:cs typeface="Cambria"/>
              </a:rPr>
              <a:t> </a:t>
            </a:r>
            <a:r>
              <a:rPr sz="1800" spc="5" dirty="0">
                <a:latin typeface="Cambria"/>
                <a:cs typeface="Cambria"/>
              </a:rPr>
              <a:t>Л</a:t>
            </a:r>
            <a:r>
              <a:rPr sz="1800" dirty="0">
                <a:latin typeface="Cambria"/>
                <a:cs typeface="Cambria"/>
              </a:rPr>
              <a:t>.</a:t>
            </a:r>
            <a:r>
              <a:rPr sz="1800" spc="-5" dirty="0">
                <a:latin typeface="Cambria"/>
                <a:cs typeface="Cambria"/>
              </a:rPr>
              <a:t> </a:t>
            </a:r>
            <a:r>
              <a:rPr sz="1800" spc="-160" dirty="0">
                <a:latin typeface="Cambria"/>
                <a:cs typeface="Cambria"/>
              </a:rPr>
              <a:t>Ф</a:t>
            </a:r>
            <a:r>
              <a:rPr sz="1800" dirty="0">
                <a:latin typeface="Cambria"/>
                <a:cs typeface="Cambria"/>
              </a:rPr>
              <a:t>.</a:t>
            </a:r>
            <a:r>
              <a:rPr sz="1800" spc="10" dirty="0">
                <a:latin typeface="Cambria"/>
                <a:cs typeface="Cambria"/>
              </a:rPr>
              <a:t> </a:t>
            </a:r>
            <a:r>
              <a:rPr sz="1800" spc="-30" dirty="0">
                <a:latin typeface="Cambria"/>
                <a:cs typeface="Cambria"/>
              </a:rPr>
              <a:t>Г</a:t>
            </a:r>
            <a:r>
              <a:rPr sz="1800" spc="-5" dirty="0">
                <a:latin typeface="Cambria"/>
                <a:cs typeface="Cambria"/>
              </a:rPr>
              <a:t>р</a:t>
            </a:r>
            <a:r>
              <a:rPr sz="1800" spc="-10" dirty="0">
                <a:latin typeface="Cambria"/>
                <a:cs typeface="Cambria"/>
              </a:rPr>
              <a:t>и</a:t>
            </a:r>
            <a:r>
              <a:rPr sz="1800" dirty="0">
                <a:latin typeface="Cambria"/>
                <a:cs typeface="Cambria"/>
              </a:rPr>
              <a:t>бов</a:t>
            </a:r>
            <a:r>
              <a:rPr sz="1800" spc="-10" dirty="0">
                <a:latin typeface="Cambria"/>
                <a:cs typeface="Cambria"/>
              </a:rPr>
              <a:t>а</a:t>
            </a:r>
            <a:r>
              <a:rPr sz="1800" dirty="0">
                <a:latin typeface="Cambria"/>
                <a:cs typeface="Cambria"/>
              </a:rPr>
              <a:t>.</a:t>
            </a:r>
            <a:r>
              <a:rPr sz="1800" spc="10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–</a:t>
            </a:r>
            <a:r>
              <a:rPr sz="1800" spc="-5" dirty="0">
                <a:latin typeface="Cambria"/>
                <a:cs typeface="Cambria"/>
              </a:rPr>
              <a:t> М.</a:t>
            </a:r>
            <a:r>
              <a:rPr sz="1800" dirty="0">
                <a:latin typeface="Cambria"/>
                <a:cs typeface="Cambria"/>
              </a:rPr>
              <a:t>: </a:t>
            </a:r>
            <a:r>
              <a:rPr sz="1800" spc="-25" dirty="0">
                <a:latin typeface="Cambria"/>
                <a:cs typeface="Cambria"/>
              </a:rPr>
              <a:t>Т</a:t>
            </a:r>
            <a:r>
              <a:rPr sz="1800" spc="-10" dirty="0">
                <a:latin typeface="Cambria"/>
                <a:cs typeface="Cambria"/>
              </a:rPr>
              <a:t>в</a:t>
            </a:r>
            <a:r>
              <a:rPr sz="1800" dirty="0">
                <a:latin typeface="Cambria"/>
                <a:cs typeface="Cambria"/>
              </a:rPr>
              <a:t>орческий  </a:t>
            </a:r>
            <a:r>
              <a:rPr sz="1800" spc="-5" dirty="0">
                <a:latin typeface="Cambria"/>
                <a:cs typeface="Cambria"/>
              </a:rPr>
              <a:t>центр</a:t>
            </a:r>
            <a:r>
              <a:rPr sz="180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«Сфера»,</a:t>
            </a:r>
            <a:r>
              <a:rPr sz="1800" spc="10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2007.</a:t>
            </a:r>
            <a:r>
              <a:rPr sz="1800" spc="1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–</a:t>
            </a:r>
            <a:r>
              <a:rPr sz="1800" spc="-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224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с.</a:t>
            </a:r>
            <a:endParaRPr sz="1800">
              <a:latin typeface="Cambria"/>
              <a:cs typeface="Cambria"/>
            </a:endParaRPr>
          </a:p>
          <a:p>
            <a:pPr marL="355600" marR="941705" indent="-343535">
              <a:lnSpc>
                <a:spcPct val="80000"/>
              </a:lnSpc>
              <a:spcBef>
                <a:spcPts val="430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1800" spc="-5" dirty="0">
                <a:latin typeface="Cambria"/>
                <a:cs typeface="Cambria"/>
              </a:rPr>
              <a:t>Моя</a:t>
            </a:r>
            <a:r>
              <a:rPr sz="1800" spc="-1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страна.</a:t>
            </a:r>
            <a:r>
              <a:rPr sz="1800" spc="2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Возрождение</a:t>
            </a:r>
            <a:r>
              <a:rPr sz="1800" spc="-1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национальной</a:t>
            </a:r>
            <a:r>
              <a:rPr sz="1800" spc="30" dirty="0">
                <a:latin typeface="Cambria"/>
                <a:cs typeface="Cambria"/>
              </a:rPr>
              <a:t> </a:t>
            </a:r>
            <a:r>
              <a:rPr sz="1800" spc="-20" dirty="0">
                <a:latin typeface="Cambria"/>
                <a:cs typeface="Cambria"/>
              </a:rPr>
              <a:t>культуры</a:t>
            </a:r>
            <a:r>
              <a:rPr sz="1800" spc="30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и</a:t>
            </a:r>
            <a:r>
              <a:rPr sz="1800" spc="2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воспитание </a:t>
            </a:r>
            <a:r>
              <a:rPr sz="1800" spc="-38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нравственно-патриотичеких чувств. Практическое </a:t>
            </a:r>
            <a:r>
              <a:rPr sz="1800" dirty="0">
                <a:latin typeface="Cambria"/>
                <a:cs typeface="Cambria"/>
              </a:rPr>
              <a:t>пособие </a:t>
            </a:r>
            <a:r>
              <a:rPr sz="1800" spc="5" dirty="0">
                <a:latin typeface="Cambria"/>
                <a:cs typeface="Cambria"/>
              </a:rPr>
              <a:t>для </a:t>
            </a:r>
            <a:r>
              <a:rPr sz="1800" spc="1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воспитателей</a:t>
            </a:r>
            <a:r>
              <a:rPr sz="1800" spc="-10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и</a:t>
            </a:r>
            <a:r>
              <a:rPr sz="1800" spc="10" dirty="0">
                <a:latin typeface="Cambria"/>
                <a:cs typeface="Cambria"/>
              </a:rPr>
              <a:t> </a:t>
            </a:r>
            <a:r>
              <a:rPr sz="1800" spc="-10" dirty="0">
                <a:latin typeface="Cambria"/>
                <a:cs typeface="Cambria"/>
              </a:rPr>
              <a:t>методистов.</a:t>
            </a:r>
            <a:r>
              <a:rPr sz="1800" dirty="0">
                <a:latin typeface="Cambria"/>
                <a:cs typeface="Cambria"/>
              </a:rPr>
              <a:t> </a:t>
            </a:r>
            <a:r>
              <a:rPr sz="1800" spc="-15" dirty="0">
                <a:latin typeface="Cambria"/>
                <a:cs typeface="Cambria"/>
              </a:rPr>
              <a:t>ДОУ</a:t>
            </a:r>
            <a:r>
              <a:rPr sz="1800" spc="-10" dirty="0">
                <a:latin typeface="Cambria"/>
                <a:cs typeface="Cambria"/>
              </a:rPr>
              <a:t> </a:t>
            </a:r>
            <a:r>
              <a:rPr sz="1800" spc="-25" dirty="0">
                <a:latin typeface="Cambria"/>
                <a:cs typeface="Cambria"/>
              </a:rPr>
              <a:t>//Авт.-</a:t>
            </a:r>
            <a:r>
              <a:rPr sz="1800" spc="30" dirty="0">
                <a:latin typeface="Cambria"/>
                <a:cs typeface="Cambria"/>
              </a:rPr>
              <a:t> </a:t>
            </a:r>
            <a:r>
              <a:rPr sz="1800" spc="-45" dirty="0">
                <a:latin typeface="Cambria"/>
                <a:cs typeface="Cambria"/>
              </a:rPr>
              <a:t>сот.</a:t>
            </a:r>
            <a:r>
              <a:rPr sz="1800" spc="-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Натарова</a:t>
            </a:r>
            <a:r>
              <a:rPr sz="1800" spc="-10" dirty="0">
                <a:latin typeface="Cambria"/>
                <a:cs typeface="Cambria"/>
              </a:rPr>
              <a:t> </a:t>
            </a:r>
            <a:r>
              <a:rPr sz="1800" spc="-15" dirty="0">
                <a:latin typeface="Cambria"/>
                <a:cs typeface="Cambria"/>
              </a:rPr>
              <a:t>В.И.</a:t>
            </a:r>
            <a:r>
              <a:rPr sz="1800" spc="1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и</a:t>
            </a:r>
            <a:r>
              <a:rPr sz="1800" spc="1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др.</a:t>
            </a:r>
            <a:r>
              <a:rPr sz="1800" spc="-10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– </a:t>
            </a:r>
            <a:r>
              <a:rPr sz="1800" spc="-380" dirty="0">
                <a:latin typeface="Cambria"/>
                <a:cs typeface="Cambria"/>
              </a:rPr>
              <a:t> </a:t>
            </a:r>
            <a:r>
              <a:rPr sz="1800" spc="5" dirty="0">
                <a:latin typeface="Cambria"/>
                <a:cs typeface="Cambria"/>
              </a:rPr>
              <a:t>Воронеж:</a:t>
            </a:r>
            <a:r>
              <a:rPr sz="1800" spc="-2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ТЦ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«Учитель»,</a:t>
            </a:r>
            <a:r>
              <a:rPr sz="1800" spc="10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2005</a:t>
            </a:r>
            <a:r>
              <a:rPr sz="1800" spc="-20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–</a:t>
            </a:r>
            <a:r>
              <a:rPr sz="1800" spc="1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205с.</a:t>
            </a:r>
            <a:endParaRPr sz="18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25117" y="63500"/>
            <a:ext cx="629475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Сроки</a:t>
            </a:r>
            <a:r>
              <a:rPr sz="3600" spc="-50" dirty="0"/>
              <a:t> </a:t>
            </a:r>
            <a:r>
              <a:rPr sz="3600" dirty="0"/>
              <a:t>выполнения</a:t>
            </a:r>
            <a:r>
              <a:rPr sz="3600" spc="-50" dirty="0"/>
              <a:t> </a:t>
            </a:r>
            <a:r>
              <a:rPr sz="3600" spc="-10" dirty="0"/>
              <a:t>проекта</a:t>
            </a:r>
            <a:r>
              <a:rPr sz="3600" b="0" spc="-10" dirty="0">
                <a:latin typeface="Cambria"/>
                <a:cs typeface="Cambria"/>
              </a:rPr>
              <a:t>:</a:t>
            </a:r>
            <a:endParaRPr sz="3600">
              <a:latin typeface="Cambria"/>
              <a:cs typeface="Cambri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78916" y="738377"/>
            <a:ext cx="8023859" cy="4927631"/>
          </a:xfrm>
          <a:prstGeom prst="rect">
            <a:avLst/>
          </a:prstGeom>
        </p:spPr>
        <p:txBody>
          <a:bodyPr vert="horz" wrap="square" lIns="0" tIns="488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lang="ru-RU" sz="2400" b="1" spc="-5" dirty="0" smtClean="0">
                <a:solidFill>
                  <a:srgbClr val="974707"/>
                </a:solidFill>
                <a:latin typeface="Cambria"/>
                <a:cs typeface="Cambria"/>
              </a:rPr>
              <a:t>Октябрь</a:t>
            </a:r>
            <a:r>
              <a:rPr sz="2400" b="1" spc="-5" dirty="0" smtClean="0">
                <a:solidFill>
                  <a:srgbClr val="974707"/>
                </a:solidFill>
                <a:latin typeface="Cambria"/>
                <a:cs typeface="Cambria"/>
              </a:rPr>
              <a:t>:</a:t>
            </a:r>
            <a:endParaRPr sz="2400" dirty="0">
              <a:latin typeface="Cambria"/>
              <a:cs typeface="Cambria"/>
            </a:endParaRPr>
          </a:p>
          <a:p>
            <a:pPr marL="355600" indent="-342900">
              <a:lnSpc>
                <a:spcPts val="2735"/>
              </a:lnSpc>
              <a:spcBef>
                <a:spcPts val="29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spc="-5" dirty="0">
                <a:latin typeface="Cambria"/>
                <a:cs typeface="Cambria"/>
              </a:rPr>
              <a:t>Анкетирование</a:t>
            </a:r>
            <a:r>
              <a:rPr sz="2400" spc="-25" dirty="0">
                <a:latin typeface="Cambria"/>
                <a:cs typeface="Cambria"/>
              </a:rPr>
              <a:t> </a:t>
            </a:r>
            <a:r>
              <a:rPr sz="2400" spc="-15" dirty="0">
                <a:latin typeface="Cambria"/>
                <a:cs typeface="Cambria"/>
              </a:rPr>
              <a:t>родителей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«Нравственно-</a:t>
            </a:r>
          </a:p>
          <a:p>
            <a:pPr marR="5080" algn="r">
              <a:lnSpc>
                <a:spcPts val="2735"/>
              </a:lnSpc>
            </a:pPr>
            <a:r>
              <a:rPr sz="2400" spc="-10" dirty="0">
                <a:latin typeface="Cambria"/>
                <a:cs typeface="Cambria"/>
              </a:rPr>
              <a:t>патриотическое</a:t>
            </a:r>
            <a:r>
              <a:rPr sz="2400" dirty="0">
                <a:latin typeface="Cambria"/>
                <a:cs typeface="Cambria"/>
              </a:rPr>
              <a:t> воспитание,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что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spc="-15" dirty="0">
                <a:latin typeface="Cambria"/>
                <a:cs typeface="Cambria"/>
              </a:rPr>
              <a:t>это </a:t>
            </a:r>
            <a:r>
              <a:rPr sz="2400" spc="-5" dirty="0">
                <a:latin typeface="Cambria"/>
                <a:cs typeface="Cambria"/>
              </a:rPr>
              <a:t>такое». </a:t>
            </a:r>
            <a:r>
              <a:rPr sz="2400" dirty="0" smtClean="0">
                <a:latin typeface="Cambria"/>
                <a:cs typeface="Cambria"/>
              </a:rPr>
              <a:t>12.</a:t>
            </a:r>
            <a:r>
              <a:rPr lang="ru-RU" sz="2400" dirty="0" smtClean="0">
                <a:latin typeface="Cambria"/>
                <a:cs typeface="Cambria"/>
              </a:rPr>
              <a:t>10.</a:t>
            </a:r>
            <a:r>
              <a:rPr sz="2400" dirty="0" smtClean="0">
                <a:latin typeface="Cambria"/>
                <a:cs typeface="Cambria"/>
              </a:rPr>
              <a:t>20</a:t>
            </a:r>
            <a:r>
              <a:rPr lang="ru-RU" sz="2400" dirty="0" smtClean="0">
                <a:latin typeface="Cambria"/>
                <a:cs typeface="Cambria"/>
              </a:rPr>
              <a:t>21</a:t>
            </a:r>
            <a:endParaRPr sz="2400" dirty="0">
              <a:latin typeface="Cambria"/>
              <a:cs typeface="Cambria"/>
            </a:endParaRPr>
          </a:p>
          <a:p>
            <a:pPr marL="342265" marR="33655" indent="-342265" algn="r">
              <a:lnSpc>
                <a:spcPts val="2735"/>
              </a:lnSpc>
              <a:spcBef>
                <a:spcPts val="290"/>
              </a:spcBef>
              <a:buFont typeface="Arial"/>
              <a:buChar char="•"/>
              <a:tabLst>
                <a:tab pos="342265" algn="l"/>
                <a:tab pos="355600" algn="l"/>
                <a:tab pos="2733040" algn="l"/>
              </a:tabLst>
            </a:pPr>
            <a:r>
              <a:rPr sz="2400" spc="-10" dirty="0">
                <a:latin typeface="Cambria"/>
                <a:cs typeface="Cambria"/>
              </a:rPr>
              <a:t>Рассматривание	фотоальбомов, </a:t>
            </a:r>
            <a:r>
              <a:rPr sz="2400" spc="-5" dirty="0">
                <a:latin typeface="Cambria"/>
                <a:cs typeface="Cambria"/>
              </a:rPr>
              <a:t>книг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и</a:t>
            </a:r>
            <a:r>
              <a:rPr sz="2400" spc="-20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иллюстраций</a:t>
            </a:r>
            <a:r>
              <a:rPr sz="2400" spc="-1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о</a:t>
            </a:r>
          </a:p>
          <a:p>
            <a:pPr marL="355600">
              <a:lnSpc>
                <a:spcPts val="2735"/>
              </a:lnSpc>
            </a:pPr>
            <a:r>
              <a:rPr sz="2400" spc="-15" dirty="0">
                <a:latin typeface="Cambria"/>
                <a:cs typeface="Cambria"/>
              </a:rPr>
              <a:t>городе</a:t>
            </a:r>
            <a:r>
              <a:rPr sz="2400" spc="5" dirty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Нижневартовск. </a:t>
            </a:r>
            <a:r>
              <a:rPr sz="2400" dirty="0" smtClean="0">
                <a:latin typeface="Cambria"/>
                <a:cs typeface="Cambria"/>
              </a:rPr>
              <a:t>11.</a:t>
            </a:r>
            <a:r>
              <a:rPr lang="ru-RU" sz="2400" dirty="0" smtClean="0">
                <a:latin typeface="Cambria"/>
                <a:cs typeface="Cambria"/>
              </a:rPr>
              <a:t>10.2021</a:t>
            </a:r>
            <a:r>
              <a:rPr sz="2400" dirty="0" smtClean="0">
                <a:latin typeface="Cambria"/>
                <a:cs typeface="Cambria"/>
              </a:rPr>
              <a:t>-</a:t>
            </a:r>
            <a:r>
              <a:rPr sz="2400" spc="-45" dirty="0" smtClean="0">
                <a:latin typeface="Cambria"/>
                <a:cs typeface="Cambria"/>
              </a:rPr>
              <a:t> </a:t>
            </a:r>
            <a:r>
              <a:rPr sz="2400" spc="-5" dirty="0" smtClean="0">
                <a:latin typeface="Cambria"/>
                <a:cs typeface="Cambria"/>
              </a:rPr>
              <a:t>29.</a:t>
            </a:r>
            <a:r>
              <a:rPr lang="ru-RU" sz="2400" spc="-5" dirty="0" smtClean="0">
                <a:latin typeface="Cambria"/>
                <a:cs typeface="Cambria"/>
              </a:rPr>
              <a:t>10.2021</a:t>
            </a:r>
            <a:endParaRPr sz="2400" dirty="0">
              <a:latin typeface="Cambria"/>
              <a:cs typeface="Cambria"/>
            </a:endParaRPr>
          </a:p>
          <a:p>
            <a:pPr marL="355600" marR="967740" indent="-342900">
              <a:lnSpc>
                <a:spcPts val="2590"/>
              </a:lnSpc>
              <a:spcBef>
                <a:spcPts val="6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spc="-5" dirty="0">
                <a:latin typeface="Cambria"/>
                <a:cs typeface="Cambria"/>
              </a:rPr>
              <a:t>Ознакомление детей </a:t>
            </a:r>
            <a:r>
              <a:rPr sz="2400" dirty="0">
                <a:latin typeface="Cambria"/>
                <a:cs typeface="Cambria"/>
              </a:rPr>
              <a:t>с </a:t>
            </a:r>
            <a:r>
              <a:rPr sz="2400" spc="-5" dirty="0">
                <a:latin typeface="Cambria"/>
                <a:cs typeface="Cambria"/>
              </a:rPr>
              <a:t>историей </a:t>
            </a:r>
            <a:r>
              <a:rPr sz="2400" dirty="0">
                <a:latin typeface="Cambria"/>
                <a:cs typeface="Cambria"/>
              </a:rPr>
              <a:t>возникновения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-15" dirty="0">
                <a:latin typeface="Cambria"/>
                <a:cs typeface="Cambria"/>
              </a:rPr>
              <a:t>города.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dirty="0" smtClean="0">
                <a:latin typeface="Cambria"/>
                <a:cs typeface="Cambria"/>
              </a:rPr>
              <a:t>15.</a:t>
            </a:r>
            <a:r>
              <a:rPr lang="ru-RU" sz="2400" dirty="0" smtClean="0">
                <a:latin typeface="Cambria"/>
                <a:cs typeface="Cambria"/>
              </a:rPr>
              <a:t>10</a:t>
            </a:r>
            <a:r>
              <a:rPr sz="2400" dirty="0" smtClean="0">
                <a:latin typeface="Cambria"/>
                <a:cs typeface="Cambria"/>
              </a:rPr>
              <a:t>.20</a:t>
            </a:r>
            <a:r>
              <a:rPr lang="ru-RU" sz="2400" dirty="0" smtClean="0">
                <a:latin typeface="Cambria"/>
                <a:cs typeface="Cambria"/>
              </a:rPr>
              <a:t>21</a:t>
            </a:r>
            <a:endParaRPr sz="2400" dirty="0">
              <a:latin typeface="Cambria"/>
              <a:cs typeface="Cambria"/>
            </a:endParaRPr>
          </a:p>
          <a:p>
            <a:pPr marL="355600" indent="-342900">
              <a:lnSpc>
                <a:spcPct val="100000"/>
              </a:lnSpc>
              <a:spcBef>
                <a:spcPts val="254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spc="-40" dirty="0">
                <a:latin typeface="Cambria"/>
                <a:cs typeface="Cambria"/>
              </a:rPr>
              <a:t>НОД</a:t>
            </a:r>
            <a:r>
              <a:rPr sz="2400" spc="-25" dirty="0">
                <a:latin typeface="Cambria"/>
                <a:cs typeface="Cambria"/>
              </a:rPr>
              <a:t> </a:t>
            </a:r>
            <a:r>
              <a:rPr sz="2400" dirty="0">
                <a:latin typeface="Cambria"/>
                <a:cs typeface="Cambria"/>
              </a:rPr>
              <a:t>«Мой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sz="2400" spc="-15" dirty="0" err="1">
                <a:latin typeface="Cambria"/>
                <a:cs typeface="Cambria"/>
              </a:rPr>
              <a:t>город</a:t>
            </a:r>
            <a:r>
              <a:rPr sz="2400" spc="-15" dirty="0">
                <a:latin typeface="Cambria"/>
                <a:cs typeface="Cambria"/>
              </a:rPr>
              <a:t>-</a:t>
            </a:r>
            <a:r>
              <a:rPr sz="2400" spc="10" dirty="0">
                <a:latin typeface="Cambria"/>
                <a:cs typeface="Cambria"/>
              </a:rPr>
              <a:t> </a:t>
            </a:r>
            <a:r>
              <a:rPr lang="ru-RU" sz="2400" spc="-5" dirty="0" smtClean="0">
                <a:latin typeface="Cambria"/>
                <a:cs typeface="Cambria"/>
              </a:rPr>
              <a:t>Дмитров</a:t>
            </a:r>
            <a:r>
              <a:rPr sz="2400" spc="-5" dirty="0" smtClean="0">
                <a:latin typeface="Cambria"/>
                <a:cs typeface="Cambria"/>
              </a:rPr>
              <a:t>»</a:t>
            </a:r>
            <a:r>
              <a:rPr sz="2400" spc="-25" dirty="0" smtClean="0">
                <a:latin typeface="Cambria"/>
                <a:cs typeface="Cambria"/>
              </a:rPr>
              <a:t> </a:t>
            </a:r>
            <a:r>
              <a:rPr sz="2400" spc="-5" dirty="0" smtClean="0">
                <a:latin typeface="Cambria"/>
                <a:cs typeface="Cambria"/>
              </a:rPr>
              <a:t>18.</a:t>
            </a:r>
            <a:r>
              <a:rPr lang="ru-RU" sz="2400" spc="-5" dirty="0" smtClean="0">
                <a:latin typeface="Cambria"/>
                <a:cs typeface="Cambria"/>
              </a:rPr>
              <a:t>10</a:t>
            </a:r>
            <a:r>
              <a:rPr sz="2400" spc="-5" dirty="0" smtClean="0">
                <a:latin typeface="Cambria"/>
                <a:cs typeface="Cambria"/>
              </a:rPr>
              <a:t>.20</a:t>
            </a:r>
            <a:r>
              <a:rPr lang="ru-RU" sz="2400" spc="-5" dirty="0" smtClean="0">
                <a:latin typeface="Cambria"/>
                <a:cs typeface="Cambria"/>
              </a:rPr>
              <a:t>21</a:t>
            </a:r>
            <a:endParaRPr sz="2400" dirty="0">
              <a:latin typeface="Cambria"/>
              <a:cs typeface="Cambria"/>
            </a:endParaRPr>
          </a:p>
          <a:p>
            <a:pPr marL="355600" marR="573405" indent="-342900">
              <a:lnSpc>
                <a:spcPts val="2590"/>
              </a:lnSpc>
              <a:spcBef>
                <a:spcPts val="6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dirty="0">
                <a:latin typeface="Cambria"/>
                <a:cs typeface="Cambria"/>
              </a:rPr>
              <a:t>Слушание </a:t>
            </a:r>
            <a:r>
              <a:rPr sz="2400" spc="-5" dirty="0">
                <a:latin typeface="Cambria"/>
                <a:cs typeface="Cambria"/>
              </a:rPr>
              <a:t>рассказов </a:t>
            </a:r>
            <a:r>
              <a:rPr sz="2400" dirty="0">
                <a:latin typeface="Cambria"/>
                <a:cs typeface="Cambria"/>
              </a:rPr>
              <a:t>о </a:t>
            </a:r>
            <a:r>
              <a:rPr sz="2400" spc="-5" dirty="0">
                <a:latin typeface="Cambria"/>
                <a:cs typeface="Cambria"/>
              </a:rPr>
              <a:t>профессиях, </a:t>
            </a:r>
            <a:r>
              <a:rPr sz="2400" dirty="0">
                <a:latin typeface="Cambria"/>
                <a:cs typeface="Cambria"/>
              </a:rPr>
              <a:t>о </a:t>
            </a:r>
            <a:r>
              <a:rPr sz="2400" spc="-5" dirty="0">
                <a:latin typeface="Cambria"/>
                <a:cs typeface="Cambria"/>
              </a:rPr>
              <a:t>предприятиях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-15" dirty="0" err="1">
                <a:latin typeface="Cambria"/>
                <a:cs typeface="Cambria"/>
              </a:rPr>
              <a:t>города</a:t>
            </a:r>
            <a:r>
              <a:rPr sz="2400" dirty="0">
                <a:latin typeface="Cambria"/>
                <a:cs typeface="Cambria"/>
              </a:rPr>
              <a:t> </a:t>
            </a:r>
            <a:r>
              <a:rPr sz="2400" spc="-5" dirty="0" smtClean="0">
                <a:latin typeface="Cambria"/>
                <a:cs typeface="Cambria"/>
              </a:rPr>
              <a:t>12.</a:t>
            </a:r>
            <a:r>
              <a:rPr lang="ru-RU" sz="2400" spc="-5" dirty="0" smtClean="0">
                <a:latin typeface="Cambria"/>
                <a:cs typeface="Cambria"/>
              </a:rPr>
              <a:t>10</a:t>
            </a:r>
            <a:r>
              <a:rPr sz="2400" spc="-5" dirty="0" smtClean="0">
                <a:latin typeface="Cambria"/>
                <a:cs typeface="Cambria"/>
              </a:rPr>
              <a:t>.</a:t>
            </a:r>
            <a:r>
              <a:rPr lang="ru-RU" sz="2400" spc="-5" dirty="0" smtClean="0">
                <a:latin typeface="Cambria"/>
                <a:cs typeface="Cambria"/>
              </a:rPr>
              <a:t>21</a:t>
            </a:r>
            <a:r>
              <a:rPr sz="2400" spc="-5" dirty="0" smtClean="0">
                <a:latin typeface="Cambria"/>
                <a:cs typeface="Cambria"/>
              </a:rPr>
              <a:t>-19.</a:t>
            </a:r>
            <a:r>
              <a:rPr lang="ru-RU" sz="2400" spc="-5" dirty="0" smtClean="0">
                <a:latin typeface="Cambria"/>
                <a:cs typeface="Cambria"/>
              </a:rPr>
              <a:t>10</a:t>
            </a:r>
            <a:r>
              <a:rPr sz="2400" spc="-5" dirty="0" smtClean="0">
                <a:latin typeface="Cambria"/>
                <a:cs typeface="Cambria"/>
              </a:rPr>
              <a:t>.20</a:t>
            </a:r>
            <a:r>
              <a:rPr lang="ru-RU" sz="2400" spc="-5" dirty="0" smtClean="0">
                <a:latin typeface="Cambria"/>
                <a:cs typeface="Cambria"/>
              </a:rPr>
              <a:t>21</a:t>
            </a:r>
            <a:endParaRPr sz="2400" dirty="0">
              <a:latin typeface="Cambria"/>
              <a:cs typeface="Cambria"/>
            </a:endParaRPr>
          </a:p>
          <a:p>
            <a:pPr marL="355600" marR="405130" indent="-342900">
              <a:lnSpc>
                <a:spcPts val="2590"/>
              </a:lnSpc>
              <a:spcBef>
                <a:spcPts val="6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spc="-10" dirty="0" err="1" smtClean="0">
                <a:latin typeface="Cambria"/>
                <a:cs typeface="Cambria"/>
              </a:rPr>
              <a:t>Просмотр</a:t>
            </a:r>
            <a:r>
              <a:rPr sz="2400" spc="-10" dirty="0" smtClean="0">
                <a:latin typeface="Cambria"/>
                <a:cs typeface="Cambria"/>
              </a:rPr>
              <a:t> </a:t>
            </a:r>
            <a:r>
              <a:rPr sz="2400" spc="-5" dirty="0">
                <a:latin typeface="Cambria"/>
                <a:cs typeface="Cambria"/>
              </a:rPr>
              <a:t>презентаций, документальных фильмов </a:t>
            </a:r>
            <a:r>
              <a:rPr sz="2400" dirty="0">
                <a:latin typeface="Cambria"/>
                <a:cs typeface="Cambria"/>
              </a:rPr>
              <a:t>о </a:t>
            </a:r>
            <a:r>
              <a:rPr sz="2400" spc="-515" dirty="0">
                <a:latin typeface="Cambria"/>
                <a:cs typeface="Cambria"/>
              </a:rPr>
              <a:t> </a:t>
            </a:r>
            <a:r>
              <a:rPr sz="2400" spc="-15" dirty="0" err="1">
                <a:latin typeface="Cambria"/>
                <a:cs typeface="Cambria"/>
              </a:rPr>
              <a:t>городе</a:t>
            </a:r>
            <a:r>
              <a:rPr sz="2400" spc="-10" dirty="0">
                <a:latin typeface="Cambria"/>
                <a:cs typeface="Cambria"/>
              </a:rPr>
              <a:t> </a:t>
            </a:r>
            <a:r>
              <a:rPr lang="ru-RU" sz="2400" spc="-5" dirty="0" smtClean="0">
                <a:latin typeface="Cambria"/>
                <a:cs typeface="Cambria"/>
              </a:rPr>
              <a:t>Дмитров</a:t>
            </a:r>
            <a:r>
              <a:rPr sz="2400" dirty="0" smtClean="0">
                <a:latin typeface="Cambria"/>
                <a:cs typeface="Cambria"/>
              </a:rPr>
              <a:t> 25.</a:t>
            </a:r>
            <a:r>
              <a:rPr lang="ru-RU" sz="2400" dirty="0" smtClean="0">
                <a:latin typeface="Cambria"/>
                <a:cs typeface="Cambria"/>
              </a:rPr>
              <a:t>10</a:t>
            </a:r>
            <a:r>
              <a:rPr sz="2400" dirty="0" smtClean="0">
                <a:latin typeface="Cambria"/>
                <a:cs typeface="Cambria"/>
              </a:rPr>
              <a:t>.20</a:t>
            </a:r>
            <a:r>
              <a:rPr lang="ru-RU" sz="2400" dirty="0" smtClean="0">
                <a:latin typeface="Cambria"/>
                <a:cs typeface="Cambria"/>
              </a:rPr>
              <a:t>21</a:t>
            </a:r>
            <a:endParaRPr sz="2400" dirty="0">
              <a:latin typeface="Cambria"/>
              <a:cs typeface="Cambria"/>
            </a:endParaRPr>
          </a:p>
          <a:p>
            <a:pPr marL="355600" indent="-342900">
              <a:lnSpc>
                <a:spcPct val="100000"/>
              </a:lnSpc>
              <a:spcBef>
                <a:spcPts val="254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spc="-5" dirty="0" err="1">
                <a:latin typeface="Cambria"/>
                <a:cs typeface="Cambria"/>
              </a:rPr>
              <a:t>Разучивание</a:t>
            </a:r>
            <a:r>
              <a:rPr sz="2400" spc="-65" dirty="0">
                <a:latin typeface="Cambria"/>
                <a:cs typeface="Cambria"/>
              </a:rPr>
              <a:t> </a:t>
            </a:r>
            <a:r>
              <a:rPr sz="2400" spc="-5" dirty="0" smtClean="0">
                <a:latin typeface="Cambria"/>
                <a:cs typeface="Cambria"/>
              </a:rPr>
              <a:t>стихов27.</a:t>
            </a:r>
            <a:r>
              <a:rPr lang="ru-RU" sz="2400" spc="-5" dirty="0" smtClean="0">
                <a:latin typeface="Cambria"/>
                <a:cs typeface="Cambria"/>
              </a:rPr>
              <a:t>10</a:t>
            </a:r>
            <a:r>
              <a:rPr sz="2400" spc="-5" dirty="0" smtClean="0">
                <a:latin typeface="Cambria"/>
                <a:cs typeface="Cambria"/>
              </a:rPr>
              <a:t>.20</a:t>
            </a:r>
            <a:r>
              <a:rPr lang="ru-RU" sz="2400" spc="-5" dirty="0" smtClean="0">
                <a:latin typeface="Cambria"/>
                <a:cs typeface="Cambria"/>
              </a:rPr>
              <a:t>21</a:t>
            </a:r>
            <a:endParaRPr sz="2400" dirty="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67992" y="14096"/>
            <a:ext cx="629475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Сроки</a:t>
            </a:r>
            <a:r>
              <a:rPr sz="3600" spc="-50" dirty="0"/>
              <a:t> </a:t>
            </a:r>
            <a:r>
              <a:rPr sz="3600" dirty="0"/>
              <a:t>выполнения</a:t>
            </a:r>
            <a:r>
              <a:rPr sz="3600" spc="-50" dirty="0"/>
              <a:t> </a:t>
            </a:r>
            <a:r>
              <a:rPr sz="3600" spc="-10" dirty="0"/>
              <a:t>проекта</a:t>
            </a:r>
            <a:r>
              <a:rPr sz="3600" b="0" spc="-10" dirty="0">
                <a:latin typeface="Cambria"/>
                <a:cs typeface="Cambria"/>
              </a:rPr>
              <a:t>:</a:t>
            </a:r>
            <a:endParaRPr sz="3600">
              <a:latin typeface="Cambria"/>
              <a:cs typeface="Cambri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78916" y="601472"/>
            <a:ext cx="8002905" cy="579940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2200" b="1" spc="-10" dirty="0" smtClean="0">
                <a:solidFill>
                  <a:srgbClr val="974707"/>
                </a:solidFill>
                <a:latin typeface="Cambria"/>
                <a:cs typeface="Cambria"/>
              </a:rPr>
              <a:t>Ноябрь</a:t>
            </a:r>
            <a:r>
              <a:rPr sz="2200" b="1" spc="-10" dirty="0" smtClean="0">
                <a:solidFill>
                  <a:srgbClr val="974707"/>
                </a:solidFill>
                <a:latin typeface="Cambria"/>
                <a:cs typeface="Cambria"/>
              </a:rPr>
              <a:t>:</a:t>
            </a:r>
            <a:endParaRPr sz="2200" dirty="0">
              <a:latin typeface="Cambria"/>
              <a:cs typeface="Cambria"/>
            </a:endParaRPr>
          </a:p>
          <a:p>
            <a:pPr marL="355600" marR="508000" indent="-342900">
              <a:lnSpc>
                <a:spcPct val="80000"/>
              </a:lnSpc>
              <a:spcBef>
                <a:spcPts val="5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200" spc="-5" dirty="0">
                <a:latin typeface="Cambria"/>
                <a:cs typeface="Cambria"/>
              </a:rPr>
              <a:t>Создание</a:t>
            </a:r>
            <a:r>
              <a:rPr sz="2200" spc="10" dirty="0">
                <a:latin typeface="Cambria"/>
                <a:cs typeface="Cambria"/>
              </a:rPr>
              <a:t> </a:t>
            </a:r>
            <a:r>
              <a:rPr sz="2200" spc="-20" dirty="0">
                <a:latin typeface="Cambria"/>
                <a:cs typeface="Cambria"/>
              </a:rPr>
              <a:t>фото</a:t>
            </a:r>
            <a:r>
              <a:rPr sz="2200" spc="1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- выставки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35" dirty="0">
                <a:latin typeface="Cambria"/>
                <a:cs typeface="Cambria"/>
              </a:rPr>
              <a:t>«Город,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в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15" dirty="0">
                <a:latin typeface="Cambria"/>
                <a:cs typeface="Cambria"/>
              </a:rPr>
              <a:t>котором</a:t>
            </a:r>
            <a:r>
              <a:rPr sz="2200" spc="-1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мы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живем» </a:t>
            </a:r>
            <a:r>
              <a:rPr sz="2200" spc="-470" dirty="0">
                <a:latin typeface="Cambria"/>
                <a:cs typeface="Cambria"/>
              </a:rPr>
              <a:t> </a:t>
            </a:r>
            <a:r>
              <a:rPr sz="2200" spc="-10" dirty="0" smtClean="0">
                <a:latin typeface="Cambria"/>
                <a:cs typeface="Cambria"/>
              </a:rPr>
              <a:t>06.</a:t>
            </a:r>
            <a:r>
              <a:rPr lang="ru-RU" sz="2200" spc="-10" dirty="0" smtClean="0">
                <a:latin typeface="Cambria"/>
                <a:cs typeface="Cambria"/>
              </a:rPr>
              <a:t>11</a:t>
            </a:r>
            <a:r>
              <a:rPr sz="2200" spc="-10" dirty="0" smtClean="0">
                <a:latin typeface="Cambria"/>
                <a:cs typeface="Cambria"/>
              </a:rPr>
              <a:t>.20</a:t>
            </a:r>
            <a:r>
              <a:rPr lang="ru-RU" sz="2200" spc="-10" dirty="0" smtClean="0">
                <a:latin typeface="Cambria"/>
                <a:cs typeface="Cambria"/>
              </a:rPr>
              <a:t>21</a:t>
            </a:r>
            <a:endParaRPr sz="2200" dirty="0">
              <a:latin typeface="Cambria"/>
              <a:cs typeface="Cambria"/>
            </a:endParaRPr>
          </a:p>
          <a:p>
            <a:pPr marL="355600" marR="377190" indent="-342900">
              <a:lnSpc>
                <a:spcPts val="2110"/>
              </a:lnSpc>
              <a:spcBef>
                <a:spcPts val="5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200" spc="-10" dirty="0">
                <a:latin typeface="Cambria"/>
                <a:cs typeface="Cambria"/>
              </a:rPr>
              <a:t>Рекомендации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5" dirty="0">
                <a:latin typeface="Cambria"/>
                <a:cs typeface="Cambria"/>
              </a:rPr>
              <a:t>для </a:t>
            </a:r>
            <a:r>
              <a:rPr sz="2200" spc="-15" dirty="0">
                <a:latin typeface="Cambria"/>
                <a:cs typeface="Cambria"/>
              </a:rPr>
              <a:t>родителей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20" dirty="0">
                <a:latin typeface="Cambria"/>
                <a:cs typeface="Cambria"/>
              </a:rPr>
              <a:t>«Прогулки</a:t>
            </a:r>
            <a:r>
              <a:rPr sz="2200" spc="3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по</a:t>
            </a:r>
            <a:r>
              <a:rPr sz="2200" spc="1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знаменитым </a:t>
            </a:r>
            <a:r>
              <a:rPr sz="2200" spc="-470" dirty="0">
                <a:latin typeface="Cambria"/>
                <a:cs typeface="Cambria"/>
              </a:rPr>
              <a:t> </a:t>
            </a:r>
            <a:r>
              <a:rPr sz="2200" spc="-5" dirty="0" err="1">
                <a:latin typeface="Cambria"/>
                <a:cs typeface="Cambria"/>
              </a:rPr>
              <a:t>местам</a:t>
            </a:r>
            <a:r>
              <a:rPr sz="2200" spc="-5" dirty="0">
                <a:latin typeface="Cambria"/>
                <a:cs typeface="Cambria"/>
              </a:rPr>
              <a:t> </a:t>
            </a:r>
            <a:r>
              <a:rPr sz="2200" spc="-10" dirty="0" smtClean="0">
                <a:latin typeface="Cambria"/>
                <a:cs typeface="Cambria"/>
              </a:rPr>
              <a:t>города»10.</a:t>
            </a:r>
            <a:r>
              <a:rPr lang="ru-RU" sz="2200" spc="-10" dirty="0" smtClean="0">
                <a:latin typeface="Cambria"/>
                <a:cs typeface="Cambria"/>
              </a:rPr>
              <a:t>11</a:t>
            </a:r>
            <a:r>
              <a:rPr sz="2200" spc="-10" dirty="0" smtClean="0">
                <a:latin typeface="Cambria"/>
                <a:cs typeface="Cambria"/>
              </a:rPr>
              <a:t>.20</a:t>
            </a:r>
            <a:r>
              <a:rPr lang="ru-RU" sz="2200" spc="-10" dirty="0" smtClean="0">
                <a:latin typeface="Cambria"/>
                <a:cs typeface="Cambria"/>
              </a:rPr>
              <a:t>21</a:t>
            </a:r>
            <a:endParaRPr sz="2200" dirty="0">
              <a:latin typeface="Cambria"/>
              <a:cs typeface="Cambria"/>
            </a:endParaRPr>
          </a:p>
          <a:p>
            <a:pPr marL="355600" indent="-342900">
              <a:lnSpc>
                <a:spcPct val="100000"/>
              </a:lnSpc>
              <a:spcBef>
                <a:spcPts val="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200" spc="-10" dirty="0">
                <a:latin typeface="Cambria"/>
                <a:cs typeface="Cambria"/>
              </a:rPr>
              <a:t>Посещение</a:t>
            </a:r>
            <a:r>
              <a:rPr sz="2200" spc="30" dirty="0">
                <a:latin typeface="Cambria"/>
                <a:cs typeface="Cambria"/>
              </a:rPr>
              <a:t> </a:t>
            </a:r>
            <a:r>
              <a:rPr sz="2200" spc="-10" dirty="0" err="1">
                <a:latin typeface="Cambria"/>
                <a:cs typeface="Cambria"/>
              </a:rPr>
              <a:t>городского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10" dirty="0" smtClean="0">
                <a:latin typeface="Cambria"/>
                <a:cs typeface="Cambria"/>
              </a:rPr>
              <a:t>музея.20.</a:t>
            </a:r>
            <a:r>
              <a:rPr lang="ru-RU" sz="2200" spc="-10" dirty="0" smtClean="0">
                <a:latin typeface="Cambria"/>
                <a:cs typeface="Cambria"/>
              </a:rPr>
              <a:t>11.</a:t>
            </a:r>
            <a:r>
              <a:rPr sz="2200" spc="-10" dirty="0" smtClean="0">
                <a:latin typeface="Cambria"/>
                <a:cs typeface="Cambria"/>
              </a:rPr>
              <a:t>20</a:t>
            </a:r>
            <a:r>
              <a:rPr lang="ru-RU" sz="2200" spc="-10" dirty="0" smtClean="0">
                <a:latin typeface="Cambria"/>
                <a:cs typeface="Cambria"/>
              </a:rPr>
              <a:t>21</a:t>
            </a:r>
            <a:endParaRPr sz="2200" dirty="0">
              <a:latin typeface="Cambria"/>
              <a:cs typeface="Cambria"/>
            </a:endParaRPr>
          </a:p>
          <a:p>
            <a:pPr marL="355600" marR="711835" indent="-342900">
              <a:lnSpc>
                <a:spcPct val="80000"/>
              </a:lnSpc>
              <a:spcBef>
                <a:spcPts val="53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200" spc="-5" dirty="0">
                <a:latin typeface="Cambria"/>
                <a:cs typeface="Cambria"/>
              </a:rPr>
              <a:t>Создание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выставки</a:t>
            </a:r>
            <a:r>
              <a:rPr sz="2200" spc="25" dirty="0">
                <a:latin typeface="Cambria"/>
                <a:cs typeface="Cambria"/>
              </a:rPr>
              <a:t> </a:t>
            </a:r>
            <a:r>
              <a:rPr sz="2200" spc="-10" dirty="0" err="1">
                <a:latin typeface="Cambria"/>
                <a:cs typeface="Cambria"/>
              </a:rPr>
              <a:t>рисунков</a:t>
            </a:r>
            <a:r>
              <a:rPr sz="2200" spc="25" dirty="0">
                <a:latin typeface="Cambria"/>
                <a:cs typeface="Cambria"/>
              </a:rPr>
              <a:t> </a:t>
            </a:r>
            <a:r>
              <a:rPr sz="2200" spc="-10" dirty="0" smtClean="0">
                <a:latin typeface="Cambria"/>
                <a:cs typeface="Cambria"/>
              </a:rPr>
              <a:t>«</a:t>
            </a:r>
            <a:r>
              <a:rPr lang="ru-RU" sz="2200" spc="-10" dirty="0" smtClean="0">
                <a:latin typeface="Cambria"/>
                <a:cs typeface="Cambria"/>
              </a:rPr>
              <a:t>Дмитров</a:t>
            </a:r>
            <a:r>
              <a:rPr sz="2200" spc="55" dirty="0" smtClean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-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вчера, </a:t>
            </a:r>
            <a:r>
              <a:rPr sz="2200" spc="-47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сегодня, </a:t>
            </a:r>
            <a:r>
              <a:rPr sz="2200" spc="-5" dirty="0">
                <a:latin typeface="Cambria"/>
                <a:cs typeface="Cambria"/>
              </a:rPr>
              <a:t>завтра»</a:t>
            </a:r>
            <a:endParaRPr sz="2200" dirty="0">
              <a:latin typeface="Cambria"/>
              <a:cs typeface="Cambria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200" spc="-10" dirty="0">
                <a:latin typeface="Cambria"/>
                <a:cs typeface="Cambria"/>
              </a:rPr>
              <a:t>Акция</a:t>
            </a:r>
            <a:r>
              <a:rPr sz="2200" spc="-5" dirty="0">
                <a:latin typeface="Cambria"/>
                <a:cs typeface="Cambria"/>
              </a:rPr>
              <a:t> «Озеленим</a:t>
            </a:r>
            <a:r>
              <a:rPr sz="2200" spc="3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наш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детский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сад»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10" dirty="0" smtClean="0">
                <a:latin typeface="Cambria"/>
                <a:cs typeface="Cambria"/>
              </a:rPr>
              <a:t>26.</a:t>
            </a:r>
            <a:r>
              <a:rPr lang="ru-RU" sz="2200" spc="-10" dirty="0" smtClean="0">
                <a:latin typeface="Cambria"/>
                <a:cs typeface="Cambria"/>
              </a:rPr>
              <a:t>11</a:t>
            </a:r>
            <a:r>
              <a:rPr sz="2200" spc="-10" dirty="0" smtClean="0">
                <a:latin typeface="Cambria"/>
                <a:cs typeface="Cambria"/>
              </a:rPr>
              <a:t>.20</a:t>
            </a:r>
            <a:r>
              <a:rPr lang="ru-RU" sz="2200" spc="-10" dirty="0" smtClean="0">
                <a:latin typeface="Cambria"/>
                <a:cs typeface="Cambria"/>
              </a:rPr>
              <a:t>21</a:t>
            </a:r>
            <a:endParaRPr sz="2200" dirty="0">
              <a:latin typeface="Cambria"/>
              <a:cs typeface="Cambria"/>
            </a:endParaRPr>
          </a:p>
          <a:p>
            <a:pPr marL="355600" marR="569595" indent="-342900">
              <a:lnSpc>
                <a:spcPct val="80000"/>
              </a:lnSpc>
              <a:spcBef>
                <a:spcPts val="53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200" spc="-15" dirty="0">
                <a:latin typeface="Cambria"/>
                <a:cs typeface="Cambria"/>
              </a:rPr>
              <a:t>Конкурс</a:t>
            </a:r>
            <a:r>
              <a:rPr sz="2200" spc="-5" dirty="0">
                <a:latin typeface="Cambria"/>
                <a:cs typeface="Cambria"/>
              </a:rPr>
              <a:t> презентаций</a:t>
            </a:r>
            <a:r>
              <a:rPr sz="2200" spc="4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«Я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люблю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тебя,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lang="ru-RU" sz="2200" spc="-5" dirty="0" smtClean="0">
                <a:latin typeface="Cambria"/>
                <a:cs typeface="Cambria"/>
              </a:rPr>
              <a:t>Дмитров</a:t>
            </a:r>
            <a:r>
              <a:rPr sz="2200" spc="-5" dirty="0" smtClean="0">
                <a:latin typeface="Cambria"/>
                <a:cs typeface="Cambria"/>
              </a:rPr>
              <a:t>!» </a:t>
            </a:r>
            <a:r>
              <a:rPr sz="2200" spc="-470" dirty="0" smtClean="0">
                <a:latin typeface="Cambria"/>
                <a:cs typeface="Cambria"/>
              </a:rPr>
              <a:t> </a:t>
            </a:r>
            <a:r>
              <a:rPr sz="2200" spc="-10" dirty="0" smtClean="0">
                <a:latin typeface="Cambria"/>
                <a:cs typeface="Cambria"/>
              </a:rPr>
              <a:t>13.</a:t>
            </a:r>
            <a:r>
              <a:rPr lang="ru-RU" sz="2200" spc="-10" dirty="0" smtClean="0">
                <a:latin typeface="Cambria"/>
                <a:cs typeface="Cambria"/>
              </a:rPr>
              <a:t>11</a:t>
            </a:r>
            <a:r>
              <a:rPr sz="2200" spc="-10" dirty="0" smtClean="0">
                <a:latin typeface="Cambria"/>
                <a:cs typeface="Cambria"/>
              </a:rPr>
              <a:t>.20</a:t>
            </a:r>
            <a:r>
              <a:rPr lang="ru-RU" sz="2200" spc="-10" dirty="0" smtClean="0">
                <a:latin typeface="Cambria"/>
                <a:cs typeface="Cambria"/>
              </a:rPr>
              <a:t>21</a:t>
            </a:r>
            <a:endParaRPr sz="2200" dirty="0">
              <a:latin typeface="Cambria"/>
              <a:cs typeface="Cambria"/>
            </a:endParaRPr>
          </a:p>
          <a:p>
            <a:pPr marL="355600" marR="947419" indent="-342900">
              <a:lnSpc>
                <a:spcPts val="2110"/>
              </a:lnSpc>
              <a:spcBef>
                <a:spcPts val="5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200" spc="-5" dirty="0">
                <a:latin typeface="Cambria"/>
                <a:cs typeface="Cambria"/>
              </a:rPr>
              <a:t>Викторина</a:t>
            </a:r>
            <a:r>
              <a:rPr sz="2200" spc="1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«Что, </a:t>
            </a:r>
            <a:r>
              <a:rPr sz="2200" spc="-35" dirty="0">
                <a:latin typeface="Cambria"/>
                <a:cs typeface="Cambria"/>
              </a:rPr>
              <a:t>где,</a:t>
            </a:r>
            <a:r>
              <a:rPr sz="2200" spc="-5" dirty="0">
                <a:latin typeface="Cambria"/>
                <a:cs typeface="Cambria"/>
              </a:rPr>
              <a:t> </a:t>
            </a:r>
            <a:r>
              <a:rPr sz="2200" spc="-25" dirty="0">
                <a:latin typeface="Cambria"/>
                <a:cs typeface="Cambria"/>
              </a:rPr>
              <a:t>когда?»</a:t>
            </a:r>
            <a:r>
              <a:rPr sz="2200" spc="1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(по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страницам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истории </a:t>
            </a:r>
            <a:r>
              <a:rPr sz="2200" spc="-465" dirty="0">
                <a:latin typeface="Cambria"/>
                <a:cs typeface="Cambria"/>
              </a:rPr>
              <a:t> </a:t>
            </a:r>
            <a:r>
              <a:rPr sz="2200" spc="-5" dirty="0" err="1">
                <a:latin typeface="Cambria"/>
                <a:cs typeface="Cambria"/>
              </a:rPr>
              <a:t>возникновения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lang="ru-RU" sz="2200" spc="-10" dirty="0" smtClean="0">
                <a:latin typeface="Cambria"/>
                <a:cs typeface="Cambria"/>
              </a:rPr>
              <a:t>Дмитрова</a:t>
            </a:r>
            <a:r>
              <a:rPr sz="2200" spc="-10" dirty="0" smtClean="0">
                <a:latin typeface="Cambria"/>
                <a:cs typeface="Cambria"/>
              </a:rPr>
              <a:t>)24.</a:t>
            </a:r>
            <a:r>
              <a:rPr lang="ru-RU" sz="2200" spc="-10" dirty="0" smtClean="0">
                <a:latin typeface="Cambria"/>
                <a:cs typeface="Cambria"/>
              </a:rPr>
              <a:t>11</a:t>
            </a:r>
            <a:r>
              <a:rPr sz="2200" spc="-10" dirty="0" smtClean="0">
                <a:latin typeface="Cambria"/>
                <a:cs typeface="Cambria"/>
              </a:rPr>
              <a:t>.20</a:t>
            </a:r>
            <a:r>
              <a:rPr lang="ru-RU" sz="2200" spc="-10" dirty="0" smtClean="0">
                <a:latin typeface="Cambria"/>
                <a:cs typeface="Cambria"/>
              </a:rPr>
              <a:t>21</a:t>
            </a:r>
            <a:endParaRPr sz="2200" dirty="0">
              <a:latin typeface="Cambria"/>
              <a:cs typeface="Cambria"/>
            </a:endParaRPr>
          </a:p>
          <a:p>
            <a:pPr marL="355600" marR="767080" indent="-342900">
              <a:lnSpc>
                <a:spcPts val="2110"/>
              </a:lnSpc>
              <a:spcBef>
                <a:spcPts val="530"/>
              </a:spcBef>
              <a:buFont typeface="Arial"/>
              <a:buChar char="•"/>
              <a:tabLst>
                <a:tab pos="354965" algn="l"/>
                <a:tab pos="355600" algn="l"/>
                <a:tab pos="6000750" algn="l"/>
              </a:tabLst>
            </a:pPr>
            <a:r>
              <a:rPr sz="2200" spc="-10" dirty="0">
                <a:latin typeface="Cambria"/>
                <a:cs typeface="Cambria"/>
              </a:rPr>
              <a:t>Участие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во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всероссийском</a:t>
            </a:r>
            <a:r>
              <a:rPr sz="2200" spc="2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конкурсе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педагогического 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мастерс</a:t>
            </a:r>
            <a:r>
              <a:rPr sz="2200" spc="-10" dirty="0">
                <a:latin typeface="Cambria"/>
                <a:cs typeface="Cambria"/>
              </a:rPr>
              <a:t>т</a:t>
            </a:r>
            <a:r>
              <a:rPr sz="2200" dirty="0">
                <a:latin typeface="Cambria"/>
                <a:cs typeface="Cambria"/>
              </a:rPr>
              <a:t>в</a:t>
            </a:r>
            <a:r>
              <a:rPr sz="2200" spc="-5" dirty="0">
                <a:latin typeface="Cambria"/>
                <a:cs typeface="Cambria"/>
              </a:rPr>
              <a:t>а с</a:t>
            </a:r>
            <a:r>
              <a:rPr sz="2200" spc="1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нрав</a:t>
            </a:r>
            <a:r>
              <a:rPr sz="2200" dirty="0">
                <a:latin typeface="Cambria"/>
                <a:cs typeface="Cambria"/>
              </a:rPr>
              <a:t>с</a:t>
            </a:r>
            <a:r>
              <a:rPr sz="2200" spc="-10" dirty="0">
                <a:latin typeface="Cambria"/>
                <a:cs typeface="Cambria"/>
              </a:rPr>
              <a:t>т</a:t>
            </a:r>
            <a:r>
              <a:rPr sz="2200" dirty="0">
                <a:latin typeface="Cambria"/>
                <a:cs typeface="Cambria"/>
              </a:rPr>
              <a:t>в</a:t>
            </a:r>
            <a:r>
              <a:rPr sz="2200" spc="-5" dirty="0">
                <a:latin typeface="Cambria"/>
                <a:cs typeface="Cambria"/>
              </a:rPr>
              <a:t>енн</a:t>
            </a:r>
            <a:r>
              <a:rPr sz="2200" spc="10" dirty="0">
                <a:latin typeface="Cambria"/>
                <a:cs typeface="Cambria"/>
              </a:rPr>
              <a:t>о</a:t>
            </a:r>
            <a:r>
              <a:rPr sz="2200" spc="-5" dirty="0">
                <a:latin typeface="Cambria"/>
                <a:cs typeface="Cambria"/>
              </a:rPr>
              <a:t>-пат</a:t>
            </a:r>
            <a:r>
              <a:rPr sz="2200" dirty="0">
                <a:latin typeface="Cambria"/>
                <a:cs typeface="Cambria"/>
              </a:rPr>
              <a:t>р</a:t>
            </a:r>
            <a:r>
              <a:rPr sz="2200" spc="-5" dirty="0">
                <a:latin typeface="Cambria"/>
                <a:cs typeface="Cambria"/>
              </a:rPr>
              <a:t>и</a:t>
            </a:r>
            <a:r>
              <a:rPr sz="2200" spc="-45" dirty="0">
                <a:latin typeface="Cambria"/>
                <a:cs typeface="Cambria"/>
              </a:rPr>
              <a:t>о</a:t>
            </a:r>
            <a:r>
              <a:rPr sz="2200" spc="-10" dirty="0">
                <a:latin typeface="Cambria"/>
                <a:cs typeface="Cambria"/>
              </a:rPr>
              <a:t>тически</a:t>
            </a:r>
            <a:r>
              <a:rPr sz="2200" spc="-5" dirty="0">
                <a:latin typeface="Cambria"/>
                <a:cs typeface="Cambria"/>
              </a:rPr>
              <a:t>м</a:t>
            </a:r>
            <a:r>
              <a:rPr sz="2200" dirty="0">
                <a:latin typeface="Cambria"/>
                <a:cs typeface="Cambria"/>
              </a:rPr>
              <a:t>	</a:t>
            </a:r>
            <a:r>
              <a:rPr sz="2200" spc="-5" dirty="0">
                <a:latin typeface="Cambria"/>
                <a:cs typeface="Cambria"/>
              </a:rPr>
              <a:t>проек</a:t>
            </a:r>
            <a:r>
              <a:rPr sz="2200" dirty="0">
                <a:latin typeface="Cambria"/>
                <a:cs typeface="Cambria"/>
              </a:rPr>
              <a:t>т</a:t>
            </a:r>
            <a:r>
              <a:rPr sz="2200" spc="-5" dirty="0">
                <a:latin typeface="Cambria"/>
                <a:cs typeface="Cambria"/>
              </a:rPr>
              <a:t>ом</a:t>
            </a:r>
            <a:endParaRPr sz="2200" dirty="0">
              <a:latin typeface="Cambria"/>
              <a:cs typeface="Cambria"/>
            </a:endParaRPr>
          </a:p>
          <a:p>
            <a:pPr marL="355600">
              <a:lnSpc>
                <a:spcPts val="2135"/>
              </a:lnSpc>
            </a:pPr>
            <a:r>
              <a:rPr sz="2200" spc="-35" dirty="0">
                <a:latin typeface="Cambria"/>
                <a:cs typeface="Cambria"/>
              </a:rPr>
              <a:t>«Город,</a:t>
            </a:r>
            <a:r>
              <a:rPr sz="2200" spc="-2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в</a:t>
            </a:r>
            <a:r>
              <a:rPr sz="2200" spc="-15" dirty="0">
                <a:latin typeface="Cambria"/>
                <a:cs typeface="Cambria"/>
              </a:rPr>
              <a:t> котором </a:t>
            </a:r>
            <a:r>
              <a:rPr sz="2200" spc="-5" dirty="0">
                <a:latin typeface="Cambria"/>
                <a:cs typeface="Cambria"/>
              </a:rPr>
              <a:t>мы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живем»</a:t>
            </a:r>
            <a:endParaRPr sz="2200" dirty="0">
              <a:latin typeface="Cambria"/>
              <a:cs typeface="Cambria"/>
            </a:endParaRPr>
          </a:p>
          <a:p>
            <a:pPr marL="355600" marR="5080" indent="-342900" algn="just">
              <a:lnSpc>
                <a:spcPct val="80000"/>
              </a:lnSpc>
              <a:spcBef>
                <a:spcPts val="530"/>
              </a:spcBef>
              <a:buFont typeface="Arial"/>
              <a:buChar char="•"/>
              <a:tabLst>
                <a:tab pos="355600" algn="l"/>
              </a:tabLst>
            </a:pPr>
            <a:r>
              <a:rPr sz="2200" spc="-10" dirty="0">
                <a:latin typeface="Cambria"/>
                <a:cs typeface="Cambria"/>
              </a:rPr>
              <a:t>Участие </a:t>
            </a:r>
            <a:r>
              <a:rPr sz="2200" spc="-5" dirty="0">
                <a:latin typeface="Cambria"/>
                <a:cs typeface="Cambria"/>
              </a:rPr>
              <a:t>во всероссийском творческом конкурсе </a:t>
            </a:r>
            <a:r>
              <a:rPr sz="2200" spc="-10" dirty="0">
                <a:latin typeface="Cambria"/>
                <a:cs typeface="Cambria"/>
              </a:rPr>
              <a:t>рисунков, </a:t>
            </a:r>
            <a:r>
              <a:rPr sz="2200" spc="-5" dirty="0">
                <a:latin typeface="Cambria"/>
                <a:cs typeface="Cambria"/>
              </a:rPr>
              <a:t>с </a:t>
            </a:r>
            <a:r>
              <a:rPr sz="2200" spc="-47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рисунками </a:t>
            </a:r>
            <a:r>
              <a:rPr sz="2200" spc="-10" dirty="0">
                <a:latin typeface="Cambria"/>
                <a:cs typeface="Cambria"/>
              </a:rPr>
              <a:t>детей </a:t>
            </a:r>
            <a:r>
              <a:rPr sz="2200" spc="-5" dirty="0">
                <a:latin typeface="Cambria"/>
                <a:cs typeface="Cambria"/>
              </a:rPr>
              <a:t>о </a:t>
            </a:r>
            <a:r>
              <a:rPr sz="2200" spc="-15" dirty="0">
                <a:latin typeface="Cambria"/>
                <a:cs typeface="Cambria"/>
              </a:rPr>
              <a:t>родном городе: </a:t>
            </a:r>
            <a:r>
              <a:rPr sz="2200" spc="-10" dirty="0">
                <a:latin typeface="Cambria"/>
                <a:cs typeface="Cambria"/>
              </a:rPr>
              <a:t>Моисеев </a:t>
            </a:r>
            <a:r>
              <a:rPr sz="2200" spc="-5" dirty="0">
                <a:latin typeface="Cambria"/>
                <a:cs typeface="Cambria"/>
              </a:rPr>
              <a:t>Антон,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Барнева </a:t>
            </a:r>
            <a:r>
              <a:rPr sz="2200" spc="-47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Кира,</a:t>
            </a:r>
            <a:r>
              <a:rPr sz="2200" spc="-10" dirty="0">
                <a:latin typeface="Cambria"/>
                <a:cs typeface="Cambria"/>
              </a:rPr>
              <a:t> Юденков</a:t>
            </a:r>
            <a:r>
              <a:rPr sz="2200" spc="1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Арсений</a:t>
            </a:r>
            <a:endParaRPr sz="2200" dirty="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37336" y="562813"/>
            <a:ext cx="6946265" cy="1120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Перспектива</a:t>
            </a:r>
            <a:r>
              <a:rPr sz="3600" spc="-20" dirty="0"/>
              <a:t> </a:t>
            </a:r>
            <a:r>
              <a:rPr sz="3600" spc="-5" dirty="0" err="1"/>
              <a:t>на</a:t>
            </a:r>
            <a:r>
              <a:rPr sz="3600" spc="-35" dirty="0"/>
              <a:t> </a:t>
            </a:r>
            <a:r>
              <a:rPr sz="3600" dirty="0" smtClean="0"/>
              <a:t>20</a:t>
            </a:r>
            <a:r>
              <a:rPr lang="ru-RU" sz="3600" dirty="0" smtClean="0"/>
              <a:t>21</a:t>
            </a:r>
            <a:r>
              <a:rPr sz="3600" dirty="0" smtClean="0"/>
              <a:t>-</a:t>
            </a:r>
            <a:r>
              <a:rPr lang="ru-RU" sz="3600" dirty="0" smtClean="0"/>
              <a:t>2022</a:t>
            </a:r>
            <a:r>
              <a:rPr sz="3600" dirty="0" smtClean="0"/>
              <a:t> </a:t>
            </a:r>
            <a:r>
              <a:rPr sz="3600" spc="-5" dirty="0"/>
              <a:t>уч.</a:t>
            </a:r>
            <a:r>
              <a:rPr sz="3600" spc="-15" dirty="0"/>
              <a:t> </a:t>
            </a:r>
            <a:r>
              <a:rPr sz="3600" spc="-75" dirty="0"/>
              <a:t>год</a:t>
            </a:r>
            <a:endParaRPr sz="3600" dirty="0"/>
          </a:p>
        </p:txBody>
      </p:sp>
      <p:sp>
        <p:nvSpPr>
          <p:cNvPr id="3" name="object 3"/>
          <p:cNvSpPr txBox="1"/>
          <p:nvPr/>
        </p:nvSpPr>
        <p:spPr>
          <a:xfrm>
            <a:off x="402437" y="1794129"/>
            <a:ext cx="7864475" cy="207518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marR="671830" indent="-34290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200" spc="-10" dirty="0">
                <a:latin typeface="Cambria"/>
                <a:cs typeface="Cambria"/>
              </a:rPr>
              <a:t>Расширение</a:t>
            </a:r>
            <a:r>
              <a:rPr sz="3200" spc="-50" dirty="0">
                <a:latin typeface="Cambria"/>
                <a:cs typeface="Cambria"/>
              </a:rPr>
              <a:t> </a:t>
            </a:r>
            <a:r>
              <a:rPr sz="3200" dirty="0">
                <a:latin typeface="Cambria"/>
                <a:cs typeface="Cambria"/>
              </a:rPr>
              <a:t>представлений</a:t>
            </a:r>
            <a:r>
              <a:rPr sz="3200" spc="-45" dirty="0">
                <a:latin typeface="Cambria"/>
                <a:cs typeface="Cambria"/>
              </a:rPr>
              <a:t> </a:t>
            </a:r>
            <a:r>
              <a:rPr sz="3200" dirty="0">
                <a:latin typeface="Cambria"/>
                <a:cs typeface="Cambria"/>
              </a:rPr>
              <a:t>о</a:t>
            </a:r>
            <a:r>
              <a:rPr sz="3200" spc="-10" dirty="0">
                <a:latin typeface="Cambria"/>
                <a:cs typeface="Cambria"/>
              </a:rPr>
              <a:t> </a:t>
            </a:r>
            <a:r>
              <a:rPr sz="3200" spc="-15" dirty="0" err="1">
                <a:latin typeface="Cambria"/>
                <a:cs typeface="Cambria"/>
              </a:rPr>
              <a:t>городе</a:t>
            </a:r>
            <a:r>
              <a:rPr sz="3200" spc="-15" dirty="0">
                <a:latin typeface="Cambria"/>
                <a:cs typeface="Cambria"/>
              </a:rPr>
              <a:t> </a:t>
            </a:r>
            <a:r>
              <a:rPr sz="3200" spc="-690" dirty="0">
                <a:latin typeface="Cambria"/>
                <a:cs typeface="Cambria"/>
              </a:rPr>
              <a:t> </a:t>
            </a:r>
            <a:r>
              <a:rPr lang="ru-RU" sz="3200" spc="-5" dirty="0" smtClean="0">
                <a:latin typeface="Cambria"/>
                <a:cs typeface="Cambria"/>
              </a:rPr>
              <a:t>Дмитрове</a:t>
            </a:r>
            <a:r>
              <a:rPr sz="3200" spc="-5" dirty="0" smtClean="0">
                <a:latin typeface="Cambria"/>
                <a:cs typeface="Cambria"/>
              </a:rPr>
              <a:t>.</a:t>
            </a:r>
            <a:endParaRPr sz="3200" dirty="0">
              <a:latin typeface="Cambria"/>
              <a:cs typeface="Cambria"/>
            </a:endParaRPr>
          </a:p>
          <a:p>
            <a:pPr marL="355600" marR="5080" indent="-342900">
              <a:lnSpc>
                <a:spcPct val="100000"/>
              </a:lnSpc>
              <a:spcBef>
                <a:spcPts val="7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Cambria"/>
                <a:cs typeface="Cambria"/>
              </a:rPr>
              <a:t>Формирование</a:t>
            </a:r>
            <a:r>
              <a:rPr sz="3200" spc="-70" dirty="0">
                <a:latin typeface="Cambria"/>
                <a:cs typeface="Cambria"/>
              </a:rPr>
              <a:t> </a:t>
            </a:r>
            <a:r>
              <a:rPr sz="3200" dirty="0">
                <a:latin typeface="Cambria"/>
                <a:cs typeface="Cambria"/>
              </a:rPr>
              <a:t>представлений</a:t>
            </a:r>
            <a:r>
              <a:rPr sz="3200" spc="-50" dirty="0">
                <a:latin typeface="Cambria"/>
                <a:cs typeface="Cambria"/>
              </a:rPr>
              <a:t> </a:t>
            </a:r>
            <a:r>
              <a:rPr sz="3200" dirty="0">
                <a:latin typeface="Cambria"/>
                <a:cs typeface="Cambria"/>
              </a:rPr>
              <a:t>о</a:t>
            </a:r>
            <a:r>
              <a:rPr sz="3200" spc="-15" dirty="0">
                <a:latin typeface="Cambria"/>
                <a:cs typeface="Cambria"/>
              </a:rPr>
              <a:t> родном </a:t>
            </a:r>
            <a:r>
              <a:rPr sz="3200" spc="-690" dirty="0">
                <a:latin typeface="Cambria"/>
                <a:cs typeface="Cambria"/>
              </a:rPr>
              <a:t> </a:t>
            </a:r>
            <a:r>
              <a:rPr sz="3200" spc="-5" dirty="0">
                <a:latin typeface="Cambria"/>
                <a:cs typeface="Cambria"/>
              </a:rPr>
              <a:t>крае.</a:t>
            </a:r>
            <a:endParaRPr sz="3200" dirty="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62000" y="914400"/>
            <a:ext cx="7558811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spc="-5" dirty="0"/>
              <a:t>Спасибо</a:t>
            </a:r>
            <a:r>
              <a:rPr sz="5400" spc="-40" dirty="0"/>
              <a:t> </a:t>
            </a:r>
            <a:r>
              <a:rPr sz="5400" spc="-5" dirty="0"/>
              <a:t>за</a:t>
            </a:r>
            <a:r>
              <a:rPr sz="5400" spc="-45" dirty="0"/>
              <a:t> </a:t>
            </a:r>
            <a:r>
              <a:rPr sz="5400" dirty="0"/>
              <a:t>внимание!</a:t>
            </a:r>
          </a:p>
        </p:txBody>
      </p:sp>
      <p:pic>
        <p:nvPicPr>
          <p:cNvPr id="3" name="Рисунок 2" descr="i.jf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1981200"/>
            <a:ext cx="6299200" cy="4724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79170" y="501218"/>
            <a:ext cx="758952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i="1" spc="-60" dirty="0">
                <a:latin typeface="Cambria"/>
                <a:cs typeface="Cambria"/>
              </a:rPr>
              <a:t>«Город,</a:t>
            </a:r>
            <a:r>
              <a:rPr sz="4000" i="1" spc="5" dirty="0">
                <a:latin typeface="Cambria"/>
                <a:cs typeface="Cambria"/>
              </a:rPr>
              <a:t> </a:t>
            </a:r>
            <a:r>
              <a:rPr sz="4000" i="1" spc="-5" dirty="0">
                <a:latin typeface="Cambria"/>
                <a:cs typeface="Cambria"/>
              </a:rPr>
              <a:t>в </a:t>
            </a:r>
            <a:r>
              <a:rPr sz="4000" i="1" spc="-15" dirty="0">
                <a:latin typeface="Cambria"/>
                <a:cs typeface="Cambria"/>
              </a:rPr>
              <a:t>котором</a:t>
            </a:r>
            <a:r>
              <a:rPr sz="4000" i="1" spc="15" dirty="0">
                <a:latin typeface="Cambria"/>
                <a:cs typeface="Cambria"/>
              </a:rPr>
              <a:t> </a:t>
            </a:r>
            <a:r>
              <a:rPr sz="4000" i="1" spc="-5" dirty="0">
                <a:latin typeface="Cambria"/>
                <a:cs typeface="Cambria"/>
              </a:rPr>
              <a:t>мы</a:t>
            </a:r>
            <a:r>
              <a:rPr sz="4000" i="1" spc="-10" dirty="0">
                <a:latin typeface="Cambria"/>
                <a:cs typeface="Cambria"/>
              </a:rPr>
              <a:t> </a:t>
            </a:r>
            <a:r>
              <a:rPr sz="4000" i="1" spc="-5" dirty="0">
                <a:latin typeface="Cambria"/>
                <a:cs typeface="Cambria"/>
              </a:rPr>
              <a:t>живем»</a:t>
            </a:r>
            <a:endParaRPr sz="4000">
              <a:latin typeface="Cambria"/>
              <a:cs typeface="Cambria"/>
            </a:endParaRPr>
          </a:p>
        </p:txBody>
      </p:sp>
      <p:pic>
        <p:nvPicPr>
          <p:cNvPr id="15" name="Рисунок 14" descr="572658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8200" y="1143000"/>
            <a:ext cx="3848100" cy="2565400"/>
          </a:xfrm>
          <a:prstGeom prst="rect">
            <a:avLst/>
          </a:prstGeom>
        </p:spPr>
      </p:pic>
      <p:pic>
        <p:nvPicPr>
          <p:cNvPr id="16" name="Рисунок 15" descr="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67000" y="3505200"/>
            <a:ext cx="4343400" cy="2895600"/>
          </a:xfrm>
          <a:prstGeom prst="rect">
            <a:avLst/>
          </a:prstGeom>
        </p:spPr>
      </p:pic>
      <p:pic>
        <p:nvPicPr>
          <p:cNvPr id="17" name="Рисунок 16" descr="91e89ce673110d4fd4f13af678a1561b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" y="1219200"/>
            <a:ext cx="3657600" cy="243535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22829" y="196037"/>
            <a:ext cx="350012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Цель</a:t>
            </a:r>
            <a:r>
              <a:rPr sz="4000" spc="-100" dirty="0"/>
              <a:t> </a:t>
            </a:r>
            <a:r>
              <a:rPr sz="4000" spc="-5" dirty="0"/>
              <a:t>проекта: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535940" y="1621282"/>
            <a:ext cx="7920990" cy="2220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5600" algn="l"/>
              </a:tabLst>
            </a:pPr>
            <a:r>
              <a:rPr sz="3600" dirty="0">
                <a:latin typeface="Cambria"/>
                <a:cs typeface="Cambria"/>
              </a:rPr>
              <a:t>Формирование</a:t>
            </a:r>
            <a:r>
              <a:rPr sz="3600" spc="-40" dirty="0">
                <a:latin typeface="Cambria"/>
                <a:cs typeface="Cambria"/>
              </a:rPr>
              <a:t> </a:t>
            </a:r>
            <a:r>
              <a:rPr sz="3600" dirty="0">
                <a:latin typeface="Cambria"/>
                <a:cs typeface="Cambria"/>
              </a:rPr>
              <a:t>у</a:t>
            </a:r>
            <a:r>
              <a:rPr sz="3600" spc="-30" dirty="0">
                <a:latin typeface="Cambria"/>
                <a:cs typeface="Cambria"/>
              </a:rPr>
              <a:t> </a:t>
            </a:r>
            <a:r>
              <a:rPr sz="3600" spc="-10" dirty="0">
                <a:latin typeface="Cambria"/>
                <a:cs typeface="Cambria"/>
              </a:rPr>
              <a:t>детей</a:t>
            </a:r>
            <a:r>
              <a:rPr sz="3600" spc="-35" dirty="0">
                <a:latin typeface="Cambria"/>
                <a:cs typeface="Cambria"/>
              </a:rPr>
              <a:t> </a:t>
            </a:r>
            <a:r>
              <a:rPr sz="3600" dirty="0">
                <a:latin typeface="Cambria"/>
                <a:cs typeface="Cambria"/>
              </a:rPr>
              <a:t>нравственно</a:t>
            </a:r>
            <a:endParaRPr sz="3600">
              <a:latin typeface="Cambria"/>
              <a:cs typeface="Cambria"/>
            </a:endParaRPr>
          </a:p>
          <a:p>
            <a:pPr marL="355600" marR="1062355">
              <a:lnSpc>
                <a:spcPct val="100000"/>
              </a:lnSpc>
            </a:pPr>
            <a:r>
              <a:rPr sz="3600" dirty="0">
                <a:latin typeface="Cambria"/>
                <a:cs typeface="Cambria"/>
              </a:rPr>
              <a:t>– </a:t>
            </a:r>
            <a:r>
              <a:rPr sz="3600" spc="-10" dirty="0">
                <a:latin typeface="Cambria"/>
                <a:cs typeface="Cambria"/>
              </a:rPr>
              <a:t>патриотических </a:t>
            </a:r>
            <a:r>
              <a:rPr sz="3600" dirty="0">
                <a:latin typeface="Cambria"/>
                <a:cs typeface="Cambria"/>
              </a:rPr>
              <a:t>чувств. </a:t>
            </a:r>
            <a:r>
              <a:rPr sz="3600" spc="5" dirty="0">
                <a:latin typeface="Cambria"/>
                <a:cs typeface="Cambria"/>
              </a:rPr>
              <a:t> </a:t>
            </a:r>
            <a:r>
              <a:rPr sz="3600" spc="-5" dirty="0">
                <a:latin typeface="Cambria"/>
                <a:cs typeface="Cambria"/>
              </a:rPr>
              <a:t>Воспитывание</a:t>
            </a:r>
            <a:r>
              <a:rPr sz="3600" spc="-15" dirty="0">
                <a:latin typeface="Cambria"/>
                <a:cs typeface="Cambria"/>
              </a:rPr>
              <a:t> </a:t>
            </a:r>
            <a:r>
              <a:rPr sz="3600" dirty="0">
                <a:latin typeface="Cambria"/>
                <a:cs typeface="Cambria"/>
              </a:rPr>
              <a:t>у</a:t>
            </a:r>
            <a:r>
              <a:rPr sz="3600" spc="-30" dirty="0">
                <a:latin typeface="Cambria"/>
                <a:cs typeface="Cambria"/>
              </a:rPr>
              <a:t> </a:t>
            </a:r>
            <a:r>
              <a:rPr sz="3600" spc="-5" dirty="0">
                <a:latin typeface="Cambria"/>
                <a:cs typeface="Cambria"/>
              </a:rPr>
              <a:t>детей</a:t>
            </a:r>
            <a:r>
              <a:rPr sz="3600" spc="-20" dirty="0">
                <a:latin typeface="Cambria"/>
                <a:cs typeface="Cambria"/>
              </a:rPr>
              <a:t> </a:t>
            </a:r>
            <a:r>
              <a:rPr sz="3600" spc="-5" dirty="0">
                <a:latin typeface="Cambria"/>
                <a:cs typeface="Cambria"/>
              </a:rPr>
              <a:t>любви</a:t>
            </a:r>
            <a:r>
              <a:rPr sz="3600" spc="-20" dirty="0">
                <a:latin typeface="Cambria"/>
                <a:cs typeface="Cambria"/>
              </a:rPr>
              <a:t> </a:t>
            </a:r>
            <a:r>
              <a:rPr sz="3600" dirty="0">
                <a:latin typeface="Cambria"/>
                <a:cs typeface="Cambria"/>
              </a:rPr>
              <a:t>к </a:t>
            </a:r>
            <a:r>
              <a:rPr sz="3600" spc="-780" dirty="0">
                <a:latin typeface="Cambria"/>
                <a:cs typeface="Cambria"/>
              </a:rPr>
              <a:t> </a:t>
            </a:r>
            <a:r>
              <a:rPr sz="3600" dirty="0">
                <a:latin typeface="Cambria"/>
                <a:cs typeface="Cambria"/>
              </a:rPr>
              <a:t>малой</a:t>
            </a:r>
            <a:r>
              <a:rPr sz="3600" spc="-10" dirty="0">
                <a:latin typeface="Cambria"/>
                <a:cs typeface="Cambria"/>
              </a:rPr>
              <a:t> </a:t>
            </a:r>
            <a:r>
              <a:rPr sz="3600" spc="-35" dirty="0">
                <a:latin typeface="Cambria"/>
                <a:cs typeface="Cambria"/>
              </a:rPr>
              <a:t>Родине</a:t>
            </a:r>
            <a:r>
              <a:rPr sz="3600" spc="-5" dirty="0">
                <a:latin typeface="Cambria"/>
                <a:cs typeface="Cambria"/>
              </a:rPr>
              <a:t> </a:t>
            </a:r>
            <a:r>
              <a:rPr sz="3600" dirty="0">
                <a:latin typeface="Cambria"/>
                <a:cs typeface="Cambria"/>
              </a:rPr>
              <a:t>–</a:t>
            </a:r>
            <a:r>
              <a:rPr sz="3600" spc="-10" dirty="0">
                <a:latin typeface="Cambria"/>
                <a:cs typeface="Cambria"/>
              </a:rPr>
              <a:t> </a:t>
            </a:r>
            <a:r>
              <a:rPr sz="3600" spc="-5" dirty="0">
                <a:latin typeface="Cambria"/>
                <a:cs typeface="Cambria"/>
              </a:rPr>
              <a:t>своему </a:t>
            </a:r>
            <a:r>
              <a:rPr sz="3600" spc="-60" dirty="0">
                <a:latin typeface="Cambria"/>
                <a:cs typeface="Cambria"/>
              </a:rPr>
              <a:t>городу.</a:t>
            </a:r>
            <a:endParaRPr sz="36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80513" y="482930"/>
            <a:ext cx="398907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b="0" spc="-15" dirty="0">
                <a:latin typeface="Cambria"/>
                <a:cs typeface="Cambria"/>
              </a:rPr>
              <a:t>Задачи</a:t>
            </a:r>
            <a:r>
              <a:rPr sz="4400" b="0" spc="-50" dirty="0">
                <a:latin typeface="Cambria"/>
                <a:cs typeface="Cambria"/>
              </a:rPr>
              <a:t> </a:t>
            </a:r>
            <a:r>
              <a:rPr sz="4400" b="0" dirty="0">
                <a:latin typeface="Cambria"/>
                <a:cs typeface="Cambria"/>
              </a:rPr>
              <a:t>проекта</a:t>
            </a:r>
            <a:endParaRPr sz="4400">
              <a:latin typeface="Cambria"/>
              <a:cs typeface="Cambri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940" y="1541994"/>
            <a:ext cx="7976870" cy="4224020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Cambria"/>
                <a:cs typeface="Cambria"/>
              </a:rPr>
              <a:t>Воспитывать</a:t>
            </a:r>
            <a:r>
              <a:rPr sz="2700" spc="-50" dirty="0">
                <a:latin typeface="Cambria"/>
                <a:cs typeface="Cambria"/>
              </a:rPr>
              <a:t> </a:t>
            </a:r>
            <a:r>
              <a:rPr sz="2700" spc="-5" dirty="0">
                <a:latin typeface="Cambria"/>
                <a:cs typeface="Cambria"/>
              </a:rPr>
              <a:t>любовь</a:t>
            </a:r>
            <a:r>
              <a:rPr sz="2700" dirty="0">
                <a:latin typeface="Cambria"/>
                <a:cs typeface="Cambria"/>
              </a:rPr>
              <a:t> к</a:t>
            </a:r>
            <a:r>
              <a:rPr sz="2700" spc="-5" dirty="0">
                <a:latin typeface="Cambria"/>
                <a:cs typeface="Cambria"/>
              </a:rPr>
              <a:t> </a:t>
            </a:r>
            <a:r>
              <a:rPr sz="2700" spc="-15" dirty="0">
                <a:latin typeface="Cambria"/>
                <a:cs typeface="Cambria"/>
              </a:rPr>
              <a:t>родному</a:t>
            </a:r>
            <a:r>
              <a:rPr sz="2700" spc="5" dirty="0">
                <a:latin typeface="Cambria"/>
                <a:cs typeface="Cambria"/>
              </a:rPr>
              <a:t> </a:t>
            </a:r>
            <a:r>
              <a:rPr sz="2700" spc="-45" dirty="0">
                <a:latin typeface="Cambria"/>
                <a:cs typeface="Cambria"/>
              </a:rPr>
              <a:t>городу.</a:t>
            </a:r>
            <a:endParaRPr sz="2700">
              <a:latin typeface="Cambria"/>
              <a:cs typeface="Cambria"/>
            </a:endParaRPr>
          </a:p>
          <a:p>
            <a:pPr marL="355600" marR="381000" indent="-342900">
              <a:lnSpc>
                <a:spcPts val="2920"/>
              </a:lnSpc>
              <a:spcBef>
                <a:spcPts val="69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Cambria"/>
                <a:cs typeface="Cambria"/>
              </a:rPr>
              <a:t>Побуждать</a:t>
            </a:r>
            <a:r>
              <a:rPr sz="2700" spc="-30" dirty="0">
                <a:latin typeface="Cambria"/>
                <a:cs typeface="Cambria"/>
              </a:rPr>
              <a:t> </a:t>
            </a:r>
            <a:r>
              <a:rPr sz="2700" spc="-5" dirty="0">
                <a:latin typeface="Cambria"/>
                <a:cs typeface="Cambria"/>
              </a:rPr>
              <a:t>детей</a:t>
            </a:r>
            <a:r>
              <a:rPr sz="2700" spc="-25" dirty="0">
                <a:latin typeface="Cambria"/>
                <a:cs typeface="Cambria"/>
              </a:rPr>
              <a:t> </a:t>
            </a:r>
            <a:r>
              <a:rPr sz="2700" dirty="0">
                <a:latin typeface="Cambria"/>
                <a:cs typeface="Cambria"/>
              </a:rPr>
              <a:t>к</a:t>
            </a:r>
            <a:r>
              <a:rPr sz="2700" spc="-10" dirty="0">
                <a:latin typeface="Cambria"/>
                <a:cs typeface="Cambria"/>
              </a:rPr>
              <a:t> </a:t>
            </a:r>
            <a:r>
              <a:rPr sz="2700" dirty="0">
                <a:latin typeface="Cambria"/>
                <a:cs typeface="Cambria"/>
              </a:rPr>
              <a:t>выполнению</a:t>
            </a:r>
            <a:r>
              <a:rPr sz="2700" spc="-35" dirty="0">
                <a:latin typeface="Cambria"/>
                <a:cs typeface="Cambria"/>
              </a:rPr>
              <a:t> </a:t>
            </a:r>
            <a:r>
              <a:rPr sz="2700" dirty="0">
                <a:latin typeface="Cambria"/>
                <a:cs typeface="Cambria"/>
              </a:rPr>
              <a:t>общественно </a:t>
            </a:r>
            <a:r>
              <a:rPr sz="2700" spc="-580" dirty="0">
                <a:latin typeface="Cambria"/>
                <a:cs typeface="Cambria"/>
              </a:rPr>
              <a:t> </a:t>
            </a:r>
            <a:r>
              <a:rPr sz="2700" spc="-10" dirty="0">
                <a:latin typeface="Cambria"/>
                <a:cs typeface="Cambria"/>
              </a:rPr>
              <a:t>значимых</a:t>
            </a:r>
            <a:r>
              <a:rPr sz="2700" spc="-25" dirty="0">
                <a:latin typeface="Cambria"/>
                <a:cs typeface="Cambria"/>
              </a:rPr>
              <a:t> </a:t>
            </a:r>
            <a:r>
              <a:rPr sz="2700" dirty="0">
                <a:latin typeface="Cambria"/>
                <a:cs typeface="Cambria"/>
              </a:rPr>
              <a:t>заданий</a:t>
            </a:r>
            <a:r>
              <a:rPr sz="2700" spc="-30" dirty="0">
                <a:latin typeface="Cambria"/>
                <a:cs typeface="Cambria"/>
              </a:rPr>
              <a:t> </a:t>
            </a:r>
            <a:r>
              <a:rPr sz="2700" dirty="0">
                <a:latin typeface="Cambria"/>
                <a:cs typeface="Cambria"/>
              </a:rPr>
              <a:t>и </a:t>
            </a:r>
            <a:r>
              <a:rPr sz="2700" spc="-5" dirty="0">
                <a:latin typeface="Cambria"/>
                <a:cs typeface="Cambria"/>
              </a:rPr>
              <a:t>дел </a:t>
            </a:r>
            <a:r>
              <a:rPr sz="2700" spc="15" dirty="0">
                <a:latin typeface="Cambria"/>
                <a:cs typeface="Cambria"/>
              </a:rPr>
              <a:t>для</a:t>
            </a:r>
            <a:r>
              <a:rPr sz="2700" spc="10" dirty="0">
                <a:latin typeface="Cambria"/>
                <a:cs typeface="Cambria"/>
              </a:rPr>
              <a:t> </a:t>
            </a:r>
            <a:r>
              <a:rPr sz="2700" spc="-15" dirty="0">
                <a:latin typeface="Cambria"/>
                <a:cs typeface="Cambria"/>
              </a:rPr>
              <a:t>родного</a:t>
            </a:r>
            <a:r>
              <a:rPr sz="2700" spc="5" dirty="0">
                <a:latin typeface="Cambria"/>
                <a:cs typeface="Cambria"/>
              </a:rPr>
              <a:t> </a:t>
            </a:r>
            <a:r>
              <a:rPr sz="2700" spc="-15" dirty="0">
                <a:latin typeface="Cambria"/>
                <a:cs typeface="Cambria"/>
              </a:rPr>
              <a:t>города.</a:t>
            </a:r>
            <a:endParaRPr sz="2700">
              <a:latin typeface="Cambria"/>
              <a:cs typeface="Cambria"/>
            </a:endParaRPr>
          </a:p>
          <a:p>
            <a:pPr marL="355600" marR="470534" indent="-342900">
              <a:lnSpc>
                <a:spcPts val="2920"/>
              </a:lnSpc>
              <a:spcBef>
                <a:spcPts val="640"/>
              </a:spcBef>
              <a:buFont typeface="Arial"/>
              <a:buChar char="•"/>
              <a:tabLst>
                <a:tab pos="354965" algn="l"/>
                <a:tab pos="355600" algn="l"/>
                <a:tab pos="6995159" algn="l"/>
              </a:tabLst>
            </a:pPr>
            <a:r>
              <a:rPr sz="2700" dirty="0">
                <a:latin typeface="Cambria"/>
                <a:cs typeface="Cambria"/>
              </a:rPr>
              <a:t>Зна</a:t>
            </a:r>
            <a:r>
              <a:rPr sz="2700" spc="-15" dirty="0">
                <a:latin typeface="Cambria"/>
                <a:cs typeface="Cambria"/>
              </a:rPr>
              <a:t>к</a:t>
            </a:r>
            <a:r>
              <a:rPr sz="2700" dirty="0">
                <a:latin typeface="Cambria"/>
                <a:cs typeface="Cambria"/>
              </a:rPr>
              <a:t>о</a:t>
            </a:r>
            <a:r>
              <a:rPr sz="2700" spc="-15" dirty="0">
                <a:latin typeface="Cambria"/>
                <a:cs typeface="Cambria"/>
              </a:rPr>
              <a:t>м</a:t>
            </a:r>
            <a:r>
              <a:rPr sz="2700" dirty="0">
                <a:latin typeface="Cambria"/>
                <a:cs typeface="Cambria"/>
              </a:rPr>
              <a:t>ство</a:t>
            </a:r>
            <a:r>
              <a:rPr sz="2700" spc="-25" dirty="0">
                <a:latin typeface="Cambria"/>
                <a:cs typeface="Cambria"/>
              </a:rPr>
              <a:t> </a:t>
            </a:r>
            <a:r>
              <a:rPr sz="2700" spc="-5" dirty="0">
                <a:latin typeface="Cambria"/>
                <a:cs typeface="Cambria"/>
              </a:rPr>
              <a:t>де</a:t>
            </a:r>
            <a:r>
              <a:rPr sz="2700" spc="5" dirty="0">
                <a:latin typeface="Cambria"/>
                <a:cs typeface="Cambria"/>
              </a:rPr>
              <a:t>т</a:t>
            </a:r>
            <a:r>
              <a:rPr sz="2700" dirty="0">
                <a:latin typeface="Cambria"/>
                <a:cs typeface="Cambria"/>
              </a:rPr>
              <a:t>ей</a:t>
            </a:r>
            <a:r>
              <a:rPr sz="2700" spc="-15" dirty="0">
                <a:latin typeface="Cambria"/>
                <a:cs typeface="Cambria"/>
              </a:rPr>
              <a:t> </a:t>
            </a:r>
            <a:r>
              <a:rPr sz="2700" dirty="0">
                <a:latin typeface="Cambria"/>
                <a:cs typeface="Cambria"/>
              </a:rPr>
              <a:t>с</a:t>
            </a:r>
            <a:r>
              <a:rPr sz="2700" spc="-5" dirty="0">
                <a:latin typeface="Cambria"/>
                <a:cs typeface="Cambria"/>
              </a:rPr>
              <a:t> тра</a:t>
            </a:r>
            <a:r>
              <a:rPr sz="2700" spc="5" dirty="0">
                <a:latin typeface="Cambria"/>
                <a:cs typeface="Cambria"/>
              </a:rPr>
              <a:t>д</a:t>
            </a:r>
            <a:r>
              <a:rPr sz="2700" dirty="0">
                <a:latin typeface="Cambria"/>
                <a:cs typeface="Cambria"/>
              </a:rPr>
              <a:t>ициями</a:t>
            </a:r>
            <a:r>
              <a:rPr sz="2700" spc="-25" dirty="0">
                <a:latin typeface="Cambria"/>
                <a:cs typeface="Cambria"/>
              </a:rPr>
              <a:t> </a:t>
            </a:r>
            <a:r>
              <a:rPr sz="2700" dirty="0">
                <a:latin typeface="Cambria"/>
                <a:cs typeface="Cambria"/>
              </a:rPr>
              <a:t>гор</a:t>
            </a:r>
            <a:r>
              <a:rPr sz="2700" spc="-70" dirty="0">
                <a:latin typeface="Cambria"/>
                <a:cs typeface="Cambria"/>
              </a:rPr>
              <a:t>о</a:t>
            </a:r>
            <a:r>
              <a:rPr sz="2700" spc="-5" dirty="0">
                <a:latin typeface="Cambria"/>
                <a:cs typeface="Cambria"/>
              </a:rPr>
              <a:t>да</a:t>
            </a:r>
            <a:r>
              <a:rPr sz="2700" dirty="0">
                <a:latin typeface="Cambria"/>
                <a:cs typeface="Cambria"/>
              </a:rPr>
              <a:t>,</a:t>
            </a:r>
            <a:r>
              <a:rPr sz="2700" spc="20" dirty="0">
                <a:latin typeface="Cambria"/>
                <a:cs typeface="Cambria"/>
              </a:rPr>
              <a:t> </a:t>
            </a:r>
            <a:r>
              <a:rPr sz="2700" dirty="0">
                <a:latin typeface="Cambria"/>
                <a:cs typeface="Cambria"/>
              </a:rPr>
              <a:t>с	его  </a:t>
            </a:r>
            <a:r>
              <a:rPr sz="2700" spc="-5" dirty="0">
                <a:latin typeface="Cambria"/>
                <a:cs typeface="Cambria"/>
              </a:rPr>
              <a:t>этнографическими</a:t>
            </a:r>
            <a:r>
              <a:rPr sz="2700" spc="-45" dirty="0">
                <a:latin typeface="Cambria"/>
                <a:cs typeface="Cambria"/>
              </a:rPr>
              <a:t> </a:t>
            </a:r>
            <a:r>
              <a:rPr sz="2700" spc="-10" dirty="0">
                <a:latin typeface="Cambria"/>
                <a:cs typeface="Cambria"/>
              </a:rPr>
              <a:t>особенностями.</a:t>
            </a:r>
            <a:endParaRPr sz="2700">
              <a:latin typeface="Cambria"/>
              <a:cs typeface="Cambria"/>
            </a:endParaRPr>
          </a:p>
          <a:p>
            <a:pPr marL="355600" indent="-342900">
              <a:lnSpc>
                <a:spcPct val="100000"/>
              </a:lnSpc>
              <a:spcBef>
                <a:spcPts val="2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dirty="0">
                <a:latin typeface="Cambria"/>
                <a:cs typeface="Cambria"/>
              </a:rPr>
              <a:t>Закреплять</a:t>
            </a:r>
            <a:r>
              <a:rPr sz="2700" spc="-40" dirty="0">
                <a:latin typeface="Cambria"/>
                <a:cs typeface="Cambria"/>
              </a:rPr>
              <a:t> </a:t>
            </a:r>
            <a:r>
              <a:rPr sz="2700" dirty="0">
                <a:latin typeface="Cambria"/>
                <a:cs typeface="Cambria"/>
              </a:rPr>
              <a:t>знания</a:t>
            </a:r>
            <a:r>
              <a:rPr sz="2700" spc="-30" dirty="0">
                <a:latin typeface="Cambria"/>
                <a:cs typeface="Cambria"/>
              </a:rPr>
              <a:t> </a:t>
            </a:r>
            <a:r>
              <a:rPr sz="2700" spc="-5" dirty="0">
                <a:latin typeface="Cambria"/>
                <a:cs typeface="Cambria"/>
              </a:rPr>
              <a:t>детей</a:t>
            </a:r>
            <a:r>
              <a:rPr sz="2700" spc="-25" dirty="0">
                <a:latin typeface="Cambria"/>
                <a:cs typeface="Cambria"/>
              </a:rPr>
              <a:t> </a:t>
            </a:r>
            <a:r>
              <a:rPr sz="2700" dirty="0">
                <a:latin typeface="Cambria"/>
                <a:cs typeface="Cambria"/>
              </a:rPr>
              <a:t>о</a:t>
            </a:r>
            <a:r>
              <a:rPr sz="2700" spc="-5" dirty="0">
                <a:latin typeface="Cambria"/>
                <a:cs typeface="Cambria"/>
              </a:rPr>
              <a:t> </a:t>
            </a:r>
            <a:r>
              <a:rPr sz="2700" spc="-15" dirty="0">
                <a:latin typeface="Cambria"/>
                <a:cs typeface="Cambria"/>
              </a:rPr>
              <a:t>городе.</a:t>
            </a:r>
            <a:endParaRPr sz="2700">
              <a:latin typeface="Cambria"/>
              <a:cs typeface="Cambria"/>
            </a:endParaRPr>
          </a:p>
          <a:p>
            <a:pPr marL="355600" marR="5080" indent="-342900">
              <a:lnSpc>
                <a:spcPts val="2920"/>
              </a:lnSpc>
              <a:spcBef>
                <a:spcPts val="69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Cambria"/>
                <a:cs typeface="Cambria"/>
              </a:rPr>
              <a:t>Способствовать активному</a:t>
            </a:r>
            <a:r>
              <a:rPr sz="2700" spc="-15" dirty="0">
                <a:latin typeface="Cambria"/>
                <a:cs typeface="Cambria"/>
              </a:rPr>
              <a:t> </a:t>
            </a:r>
            <a:r>
              <a:rPr sz="2700" spc="-10" dirty="0">
                <a:latin typeface="Cambria"/>
                <a:cs typeface="Cambria"/>
              </a:rPr>
              <a:t>сотворчеству</a:t>
            </a:r>
            <a:r>
              <a:rPr sz="2700" spc="25" dirty="0">
                <a:latin typeface="Cambria"/>
                <a:cs typeface="Cambria"/>
              </a:rPr>
              <a:t> </a:t>
            </a:r>
            <a:r>
              <a:rPr sz="2700" spc="-5" dirty="0">
                <a:latin typeface="Cambria"/>
                <a:cs typeface="Cambria"/>
              </a:rPr>
              <a:t>детей </a:t>
            </a:r>
            <a:r>
              <a:rPr sz="2700" dirty="0">
                <a:latin typeface="Cambria"/>
                <a:cs typeface="Cambria"/>
              </a:rPr>
              <a:t>с </a:t>
            </a:r>
            <a:r>
              <a:rPr sz="2700" spc="-580" dirty="0">
                <a:latin typeface="Cambria"/>
                <a:cs typeface="Cambria"/>
              </a:rPr>
              <a:t> </a:t>
            </a:r>
            <a:r>
              <a:rPr sz="2700" spc="-10" dirty="0">
                <a:latin typeface="Cambria"/>
                <a:cs typeface="Cambria"/>
              </a:rPr>
              <a:t>родителями</a:t>
            </a:r>
            <a:r>
              <a:rPr sz="2700" spc="-25" dirty="0">
                <a:latin typeface="Cambria"/>
                <a:cs typeface="Cambria"/>
              </a:rPr>
              <a:t> </a:t>
            </a:r>
            <a:r>
              <a:rPr sz="2700" spc="-5" dirty="0">
                <a:latin typeface="Cambria"/>
                <a:cs typeface="Cambria"/>
              </a:rPr>
              <a:t>(законными</a:t>
            </a:r>
            <a:r>
              <a:rPr sz="2700" spc="-20" dirty="0">
                <a:latin typeface="Cambria"/>
                <a:cs typeface="Cambria"/>
              </a:rPr>
              <a:t> </a:t>
            </a:r>
            <a:r>
              <a:rPr sz="2700" spc="-5" dirty="0">
                <a:latin typeface="Cambria"/>
                <a:cs typeface="Cambria"/>
              </a:rPr>
              <a:t>представителями).</a:t>
            </a:r>
            <a:endParaRPr sz="2700">
              <a:latin typeface="Cambria"/>
              <a:cs typeface="Cambria"/>
            </a:endParaRPr>
          </a:p>
          <a:p>
            <a:pPr marL="355600" marR="1564005" indent="-342900">
              <a:lnSpc>
                <a:spcPts val="2920"/>
              </a:lnSpc>
              <a:spcBef>
                <a:spcPts val="6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Cambria"/>
                <a:cs typeface="Cambria"/>
              </a:rPr>
              <a:t>Формировать </a:t>
            </a:r>
            <a:r>
              <a:rPr sz="2700" dirty="0">
                <a:latin typeface="Cambria"/>
                <a:cs typeface="Cambria"/>
              </a:rPr>
              <a:t>у </a:t>
            </a:r>
            <a:r>
              <a:rPr sz="2700" spc="-5" dirty="0">
                <a:latin typeface="Cambria"/>
                <a:cs typeface="Cambria"/>
              </a:rPr>
              <a:t>детей </a:t>
            </a:r>
            <a:r>
              <a:rPr sz="2700" spc="-20" dirty="0">
                <a:latin typeface="Cambria"/>
                <a:cs typeface="Cambria"/>
              </a:rPr>
              <a:t>художественно </a:t>
            </a:r>
            <a:r>
              <a:rPr sz="2700" dirty="0">
                <a:latin typeface="Cambria"/>
                <a:cs typeface="Cambria"/>
              </a:rPr>
              <a:t>– </a:t>
            </a:r>
            <a:r>
              <a:rPr sz="2700" spc="-580" dirty="0">
                <a:latin typeface="Cambria"/>
                <a:cs typeface="Cambria"/>
              </a:rPr>
              <a:t> </a:t>
            </a:r>
            <a:r>
              <a:rPr sz="2700" spc="-5" dirty="0">
                <a:latin typeface="Cambria"/>
                <a:cs typeface="Cambria"/>
              </a:rPr>
              <a:t>эстетическое</a:t>
            </a:r>
            <a:r>
              <a:rPr sz="2700" spc="-40" dirty="0">
                <a:latin typeface="Cambria"/>
                <a:cs typeface="Cambria"/>
              </a:rPr>
              <a:t> </a:t>
            </a:r>
            <a:r>
              <a:rPr sz="2700" spc="-5" dirty="0">
                <a:latin typeface="Cambria"/>
                <a:cs typeface="Cambria"/>
              </a:rPr>
              <a:t>восприятие.</a:t>
            </a:r>
            <a:endParaRPr sz="27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8683" y="0"/>
            <a:ext cx="786384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Сроки</a:t>
            </a:r>
            <a:r>
              <a:rPr sz="3600" spc="-30" dirty="0"/>
              <a:t> </a:t>
            </a:r>
            <a:r>
              <a:rPr sz="3600" dirty="0"/>
              <a:t>и</a:t>
            </a:r>
            <a:r>
              <a:rPr sz="3600" spc="-10" dirty="0"/>
              <a:t> </a:t>
            </a:r>
            <a:r>
              <a:rPr sz="3600" spc="-5" dirty="0"/>
              <a:t>этапы</a:t>
            </a:r>
            <a:r>
              <a:rPr sz="3600" spc="-35" dirty="0"/>
              <a:t> </a:t>
            </a:r>
            <a:r>
              <a:rPr sz="3600" spc="-5" dirty="0"/>
              <a:t>реализации</a:t>
            </a:r>
            <a:r>
              <a:rPr sz="3600" spc="-10" dirty="0"/>
              <a:t> проекта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507288" y="655496"/>
            <a:ext cx="7400290" cy="4907113"/>
          </a:xfrm>
          <a:prstGeom prst="rect">
            <a:avLst/>
          </a:prstGeom>
        </p:spPr>
        <p:txBody>
          <a:bodyPr vert="horz" wrap="square" lIns="0" tIns="94615" rIns="0" bIns="0" rtlCol="0">
            <a:spAutoFit/>
          </a:bodyPr>
          <a:lstStyle/>
          <a:p>
            <a:pPr marL="355600" indent="-343535">
              <a:lnSpc>
                <a:spcPct val="100000"/>
              </a:lnSpc>
              <a:spcBef>
                <a:spcPts val="745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2800" spc="-5" dirty="0" err="1">
                <a:latin typeface="Cambria"/>
                <a:cs typeface="Cambria"/>
              </a:rPr>
              <a:t>Проект</a:t>
            </a:r>
            <a:r>
              <a:rPr sz="2800" spc="-5" dirty="0">
                <a:latin typeface="Cambria"/>
                <a:cs typeface="Cambria"/>
              </a:rPr>
              <a:t> </a:t>
            </a:r>
            <a:r>
              <a:rPr sz="2800" spc="-5" dirty="0" err="1" smtClean="0">
                <a:latin typeface="Cambria"/>
                <a:cs typeface="Cambria"/>
              </a:rPr>
              <a:t>краткосрочный</a:t>
            </a:r>
            <a:r>
              <a:rPr lang="ru-RU" sz="2800" spc="-5" dirty="0" smtClean="0">
                <a:latin typeface="Cambria"/>
                <a:cs typeface="Cambria"/>
              </a:rPr>
              <a:t> </a:t>
            </a:r>
            <a:r>
              <a:rPr lang="ru-RU" sz="2800" spc="30" dirty="0" smtClean="0">
                <a:latin typeface="Cambria"/>
                <a:cs typeface="Cambria"/>
              </a:rPr>
              <a:t>октябрь-ноябрь</a:t>
            </a:r>
            <a:r>
              <a:rPr sz="2800" spc="-5" dirty="0" smtClean="0">
                <a:latin typeface="Cambria"/>
                <a:cs typeface="Cambria"/>
              </a:rPr>
              <a:t> </a:t>
            </a:r>
            <a:r>
              <a:rPr sz="2800" spc="-40" dirty="0" smtClean="0">
                <a:latin typeface="Cambria"/>
                <a:cs typeface="Cambria"/>
              </a:rPr>
              <a:t>20</a:t>
            </a:r>
            <a:r>
              <a:rPr lang="ru-RU" sz="2800" spc="-40" dirty="0" smtClean="0">
                <a:latin typeface="Cambria"/>
                <a:cs typeface="Cambria"/>
              </a:rPr>
              <a:t>21</a:t>
            </a:r>
            <a:r>
              <a:rPr sz="2800" spc="-40" dirty="0" smtClean="0">
                <a:latin typeface="Cambria"/>
                <a:cs typeface="Cambria"/>
              </a:rPr>
              <a:t>г</a:t>
            </a:r>
            <a:r>
              <a:rPr sz="2800" spc="-40" dirty="0">
                <a:latin typeface="Cambria"/>
                <a:cs typeface="Cambria"/>
              </a:rPr>
              <a:t>.</a:t>
            </a:r>
            <a:endParaRPr sz="2800" dirty="0">
              <a:latin typeface="Cambria"/>
              <a:cs typeface="Cambria"/>
            </a:endParaRPr>
          </a:p>
          <a:p>
            <a:pPr marL="989330" marR="1320800">
              <a:lnSpc>
                <a:spcPts val="4610"/>
              </a:lnSpc>
              <a:spcBef>
                <a:spcPts val="270"/>
              </a:spcBef>
            </a:pPr>
            <a:r>
              <a:rPr sz="3200" dirty="0">
                <a:latin typeface="Cambria"/>
                <a:cs typeface="Cambria"/>
              </a:rPr>
              <a:t>1</a:t>
            </a:r>
            <a:r>
              <a:rPr sz="3200" spc="-30" dirty="0">
                <a:latin typeface="Cambria"/>
                <a:cs typeface="Cambria"/>
              </a:rPr>
              <a:t> </a:t>
            </a:r>
            <a:r>
              <a:rPr sz="3200" spc="-15" dirty="0">
                <a:latin typeface="Cambria"/>
                <a:cs typeface="Cambria"/>
              </a:rPr>
              <a:t>этап</a:t>
            </a:r>
            <a:r>
              <a:rPr sz="3200" spc="-55" dirty="0">
                <a:latin typeface="Cambria"/>
                <a:cs typeface="Cambria"/>
              </a:rPr>
              <a:t> </a:t>
            </a:r>
            <a:r>
              <a:rPr sz="3200" dirty="0">
                <a:latin typeface="Cambria"/>
                <a:cs typeface="Cambria"/>
              </a:rPr>
              <a:t>–</a:t>
            </a:r>
            <a:r>
              <a:rPr sz="3200" spc="-30" dirty="0">
                <a:latin typeface="Cambria"/>
                <a:cs typeface="Cambria"/>
              </a:rPr>
              <a:t> </a:t>
            </a:r>
            <a:r>
              <a:rPr sz="3200" spc="-5" dirty="0">
                <a:latin typeface="Cambria"/>
                <a:cs typeface="Cambria"/>
              </a:rPr>
              <a:t>подготовительный </a:t>
            </a:r>
            <a:r>
              <a:rPr sz="3200" spc="-690" dirty="0">
                <a:latin typeface="Cambria"/>
                <a:cs typeface="Cambria"/>
              </a:rPr>
              <a:t> </a:t>
            </a:r>
            <a:r>
              <a:rPr sz="3200" dirty="0">
                <a:latin typeface="Cambria"/>
                <a:cs typeface="Cambria"/>
              </a:rPr>
              <a:t>2</a:t>
            </a:r>
            <a:r>
              <a:rPr sz="3200" spc="-5" dirty="0">
                <a:latin typeface="Cambria"/>
                <a:cs typeface="Cambria"/>
              </a:rPr>
              <a:t> </a:t>
            </a:r>
            <a:r>
              <a:rPr sz="3200" spc="-15" dirty="0">
                <a:latin typeface="Cambria"/>
                <a:cs typeface="Cambria"/>
              </a:rPr>
              <a:t>этап</a:t>
            </a:r>
            <a:r>
              <a:rPr sz="3200" spc="-30" dirty="0">
                <a:latin typeface="Cambria"/>
                <a:cs typeface="Cambria"/>
              </a:rPr>
              <a:t> </a:t>
            </a:r>
            <a:r>
              <a:rPr sz="3200" dirty="0">
                <a:latin typeface="Cambria"/>
                <a:cs typeface="Cambria"/>
              </a:rPr>
              <a:t>–</a:t>
            </a:r>
            <a:r>
              <a:rPr sz="3200" spc="-5" dirty="0">
                <a:latin typeface="Cambria"/>
                <a:cs typeface="Cambria"/>
              </a:rPr>
              <a:t> </a:t>
            </a:r>
            <a:r>
              <a:rPr sz="3200" dirty="0">
                <a:latin typeface="Cambria"/>
                <a:cs typeface="Cambria"/>
              </a:rPr>
              <a:t>основной</a:t>
            </a:r>
          </a:p>
          <a:p>
            <a:pPr marL="989330">
              <a:lnSpc>
                <a:spcPct val="100000"/>
              </a:lnSpc>
              <a:spcBef>
                <a:spcPts val="484"/>
              </a:spcBef>
            </a:pPr>
            <a:r>
              <a:rPr sz="3200" dirty="0">
                <a:latin typeface="Cambria"/>
                <a:cs typeface="Cambria"/>
              </a:rPr>
              <a:t>3</a:t>
            </a:r>
            <a:r>
              <a:rPr sz="3200" spc="-10" dirty="0">
                <a:latin typeface="Cambria"/>
                <a:cs typeface="Cambria"/>
              </a:rPr>
              <a:t> </a:t>
            </a:r>
            <a:r>
              <a:rPr sz="3200" spc="-15" dirty="0">
                <a:latin typeface="Cambria"/>
                <a:cs typeface="Cambria"/>
              </a:rPr>
              <a:t>этап</a:t>
            </a:r>
            <a:r>
              <a:rPr sz="3200" spc="-30" dirty="0">
                <a:latin typeface="Cambria"/>
                <a:cs typeface="Cambria"/>
              </a:rPr>
              <a:t> </a:t>
            </a:r>
            <a:r>
              <a:rPr sz="3200" dirty="0">
                <a:latin typeface="Cambria"/>
                <a:cs typeface="Cambria"/>
              </a:rPr>
              <a:t>–</a:t>
            </a:r>
            <a:r>
              <a:rPr sz="3200" spc="-10" dirty="0">
                <a:latin typeface="Cambria"/>
                <a:cs typeface="Cambria"/>
              </a:rPr>
              <a:t> </a:t>
            </a:r>
            <a:r>
              <a:rPr sz="3200" dirty="0">
                <a:latin typeface="Cambria"/>
                <a:cs typeface="Cambria"/>
              </a:rPr>
              <a:t>заключительный</a:t>
            </a:r>
          </a:p>
          <a:p>
            <a:pPr marL="355600" indent="-343535">
              <a:lnSpc>
                <a:spcPct val="100000"/>
              </a:lnSpc>
              <a:spcBef>
                <a:spcPts val="765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2800" b="1" spc="-5" dirty="0">
                <a:solidFill>
                  <a:srgbClr val="974707"/>
                </a:solidFill>
                <a:latin typeface="Cambria"/>
                <a:cs typeface="Cambria"/>
              </a:rPr>
              <a:t>Ожидаемый</a:t>
            </a:r>
            <a:r>
              <a:rPr sz="2800" b="1" spc="-25" dirty="0">
                <a:solidFill>
                  <a:srgbClr val="974707"/>
                </a:solidFill>
                <a:latin typeface="Cambria"/>
                <a:cs typeface="Cambria"/>
              </a:rPr>
              <a:t> </a:t>
            </a:r>
            <a:r>
              <a:rPr sz="2800" b="1" spc="-40" dirty="0">
                <a:solidFill>
                  <a:srgbClr val="974707"/>
                </a:solidFill>
                <a:latin typeface="Cambria"/>
                <a:cs typeface="Cambria"/>
              </a:rPr>
              <a:t>результат</a:t>
            </a:r>
            <a:r>
              <a:rPr sz="3200" spc="-40" dirty="0">
                <a:solidFill>
                  <a:srgbClr val="974707"/>
                </a:solidFill>
                <a:latin typeface="Cambria"/>
                <a:cs typeface="Cambria"/>
              </a:rPr>
              <a:t>:</a:t>
            </a:r>
            <a:endParaRPr sz="3200" dirty="0">
              <a:latin typeface="Cambria"/>
              <a:cs typeface="Cambria"/>
            </a:endParaRPr>
          </a:p>
          <a:p>
            <a:pPr marL="99060">
              <a:lnSpc>
                <a:spcPct val="100000"/>
              </a:lnSpc>
              <a:spcBef>
                <a:spcPts val="770"/>
              </a:spcBef>
            </a:pPr>
            <a:r>
              <a:rPr sz="3200" dirty="0">
                <a:latin typeface="Cambria"/>
                <a:cs typeface="Cambria"/>
              </a:rPr>
              <a:t>Дети </a:t>
            </a:r>
            <a:r>
              <a:rPr sz="3200" spc="-5" dirty="0">
                <a:latin typeface="Cambria"/>
                <a:cs typeface="Cambria"/>
              </a:rPr>
              <a:t>проявляют</a:t>
            </a:r>
            <a:r>
              <a:rPr sz="3200" spc="-50" dirty="0">
                <a:latin typeface="Cambria"/>
                <a:cs typeface="Cambria"/>
              </a:rPr>
              <a:t> </a:t>
            </a:r>
            <a:r>
              <a:rPr sz="3200" dirty="0">
                <a:latin typeface="Cambria"/>
                <a:cs typeface="Cambria"/>
              </a:rPr>
              <a:t>интерес к</a:t>
            </a:r>
            <a:r>
              <a:rPr sz="3200" spc="-15" dirty="0">
                <a:latin typeface="Cambria"/>
                <a:cs typeface="Cambria"/>
              </a:rPr>
              <a:t> </a:t>
            </a:r>
            <a:r>
              <a:rPr sz="3200" dirty="0">
                <a:latin typeface="Cambria"/>
                <a:cs typeface="Cambria"/>
              </a:rPr>
              <a:t>истории</a:t>
            </a:r>
          </a:p>
          <a:p>
            <a:pPr marL="355600" marR="5080">
              <a:lnSpc>
                <a:spcPct val="100000"/>
              </a:lnSpc>
              <a:spcBef>
                <a:spcPts val="5"/>
              </a:spcBef>
            </a:pPr>
            <a:r>
              <a:rPr sz="3200" dirty="0">
                <a:latin typeface="Cambria"/>
                <a:cs typeface="Cambria"/>
              </a:rPr>
              <a:t>создания и </a:t>
            </a:r>
            <a:r>
              <a:rPr sz="3200" spc="-5" dirty="0">
                <a:latin typeface="Cambria"/>
                <a:cs typeface="Cambria"/>
              </a:rPr>
              <a:t>развития </a:t>
            </a:r>
            <a:r>
              <a:rPr sz="3200" spc="-10" dirty="0">
                <a:latin typeface="Cambria"/>
                <a:cs typeface="Cambria"/>
              </a:rPr>
              <a:t>города, гордятся </a:t>
            </a:r>
            <a:r>
              <a:rPr sz="3200" spc="-690" dirty="0">
                <a:latin typeface="Cambria"/>
                <a:cs typeface="Cambria"/>
              </a:rPr>
              <a:t> </a:t>
            </a:r>
            <a:r>
              <a:rPr sz="3200" dirty="0">
                <a:latin typeface="Cambria"/>
                <a:cs typeface="Cambria"/>
              </a:rPr>
              <a:t>своей</a:t>
            </a:r>
            <a:r>
              <a:rPr sz="3200" spc="-35" dirty="0">
                <a:latin typeface="Cambria"/>
                <a:cs typeface="Cambria"/>
              </a:rPr>
              <a:t> </a:t>
            </a:r>
            <a:r>
              <a:rPr sz="3200" dirty="0">
                <a:latin typeface="Cambria"/>
                <a:cs typeface="Cambria"/>
              </a:rPr>
              <a:t>малой</a:t>
            </a:r>
            <a:r>
              <a:rPr sz="3200" spc="-25" dirty="0">
                <a:latin typeface="Cambria"/>
                <a:cs typeface="Cambria"/>
              </a:rPr>
              <a:t> </a:t>
            </a:r>
            <a:r>
              <a:rPr sz="3200" dirty="0">
                <a:latin typeface="Cambria"/>
                <a:cs typeface="Cambria"/>
              </a:rPr>
              <a:t>исторической</a:t>
            </a:r>
            <a:r>
              <a:rPr sz="3200" spc="-40" dirty="0">
                <a:latin typeface="Cambria"/>
                <a:cs typeface="Cambria"/>
              </a:rPr>
              <a:t> </a:t>
            </a:r>
            <a:r>
              <a:rPr sz="3200" spc="-10" dirty="0">
                <a:latin typeface="Cambria"/>
                <a:cs typeface="Cambria"/>
              </a:rPr>
              <a:t>родиной.</a:t>
            </a:r>
            <a:endParaRPr sz="3200" dirty="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03985" y="196037"/>
            <a:ext cx="634238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10" dirty="0"/>
              <a:t>Предварительная</a:t>
            </a:r>
            <a:r>
              <a:rPr sz="4000" spc="-40" dirty="0"/>
              <a:t> </a:t>
            </a:r>
            <a:r>
              <a:rPr sz="4000" spc="-10" dirty="0"/>
              <a:t>работа.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507288" y="1002233"/>
            <a:ext cx="8058150" cy="46746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b="1" dirty="0">
                <a:solidFill>
                  <a:srgbClr val="974707"/>
                </a:solidFill>
                <a:latin typeface="Cambria"/>
                <a:cs typeface="Cambria"/>
              </a:rPr>
              <a:t>С</a:t>
            </a:r>
            <a:r>
              <a:rPr sz="3000" b="1" spc="-45" dirty="0">
                <a:solidFill>
                  <a:srgbClr val="974707"/>
                </a:solidFill>
                <a:latin typeface="Cambria"/>
                <a:cs typeface="Cambria"/>
              </a:rPr>
              <a:t> </a:t>
            </a:r>
            <a:r>
              <a:rPr sz="3000" b="1" dirty="0">
                <a:solidFill>
                  <a:srgbClr val="974707"/>
                </a:solidFill>
                <a:latin typeface="Cambria"/>
                <a:cs typeface="Cambria"/>
              </a:rPr>
              <a:t>детьми:</a:t>
            </a:r>
            <a:endParaRPr sz="3000" dirty="0">
              <a:latin typeface="Cambria"/>
              <a:cs typeface="Cambria"/>
            </a:endParaRPr>
          </a:p>
          <a:p>
            <a:pPr marL="355600" marR="5715" indent="-343535">
              <a:lnSpc>
                <a:spcPct val="80000"/>
              </a:lnSpc>
              <a:spcBef>
                <a:spcPts val="550"/>
              </a:spcBef>
              <a:buFont typeface="Arial"/>
              <a:buChar char="•"/>
              <a:tabLst>
                <a:tab pos="355600" algn="l"/>
                <a:tab pos="356235" algn="l"/>
                <a:tab pos="2781935" algn="l"/>
                <a:tab pos="4856480" algn="l"/>
                <a:tab pos="5640070" algn="l"/>
                <a:tab pos="5981065" algn="l"/>
                <a:tab pos="7895590" algn="l"/>
              </a:tabLst>
            </a:pPr>
            <a:r>
              <a:rPr sz="2200" spc="-50" dirty="0">
                <a:latin typeface="Cambria"/>
                <a:cs typeface="Cambria"/>
              </a:rPr>
              <a:t>Р</a:t>
            </a:r>
            <a:r>
              <a:rPr sz="2200" spc="-10" dirty="0">
                <a:latin typeface="Cambria"/>
                <a:cs typeface="Cambria"/>
              </a:rPr>
              <a:t>а</a:t>
            </a:r>
            <a:r>
              <a:rPr sz="2200" spc="5" dirty="0">
                <a:latin typeface="Cambria"/>
                <a:cs typeface="Cambria"/>
              </a:rPr>
              <a:t>с</a:t>
            </a:r>
            <a:r>
              <a:rPr sz="2200" spc="-5" dirty="0">
                <a:latin typeface="Cambria"/>
                <a:cs typeface="Cambria"/>
              </a:rPr>
              <a:t>сма</a:t>
            </a:r>
            <a:r>
              <a:rPr sz="2200" dirty="0">
                <a:latin typeface="Cambria"/>
                <a:cs typeface="Cambria"/>
              </a:rPr>
              <a:t>т</a:t>
            </a:r>
            <a:r>
              <a:rPr sz="2200" spc="-10" dirty="0">
                <a:latin typeface="Cambria"/>
                <a:cs typeface="Cambria"/>
              </a:rPr>
              <a:t>р</a:t>
            </a:r>
            <a:r>
              <a:rPr sz="2200" dirty="0">
                <a:latin typeface="Cambria"/>
                <a:cs typeface="Cambria"/>
              </a:rPr>
              <a:t>и</a:t>
            </a:r>
            <a:r>
              <a:rPr sz="2200" spc="10" dirty="0">
                <a:latin typeface="Cambria"/>
                <a:cs typeface="Cambria"/>
              </a:rPr>
              <a:t>в</a:t>
            </a:r>
            <a:r>
              <a:rPr sz="2200" spc="-10" dirty="0">
                <a:latin typeface="Cambria"/>
                <a:cs typeface="Cambria"/>
              </a:rPr>
              <a:t>ан</a:t>
            </a:r>
            <a:r>
              <a:rPr sz="2200" spc="5" dirty="0">
                <a:latin typeface="Cambria"/>
                <a:cs typeface="Cambria"/>
              </a:rPr>
              <a:t>и</a:t>
            </a:r>
            <a:r>
              <a:rPr sz="2200" spc="-5" dirty="0">
                <a:latin typeface="Cambria"/>
                <a:cs typeface="Cambria"/>
              </a:rPr>
              <a:t>е</a:t>
            </a:r>
            <a:r>
              <a:rPr sz="2200" dirty="0">
                <a:latin typeface="Cambria"/>
                <a:cs typeface="Cambria"/>
              </a:rPr>
              <a:t>	ф</a:t>
            </a:r>
            <a:r>
              <a:rPr sz="2200" spc="-40" dirty="0">
                <a:latin typeface="Cambria"/>
                <a:cs typeface="Cambria"/>
              </a:rPr>
              <a:t>о</a:t>
            </a:r>
            <a:r>
              <a:rPr sz="2200" spc="10" dirty="0">
                <a:latin typeface="Cambria"/>
                <a:cs typeface="Cambria"/>
              </a:rPr>
              <a:t>т</a:t>
            </a:r>
            <a:r>
              <a:rPr sz="2200" spc="-5" dirty="0">
                <a:latin typeface="Cambria"/>
                <a:cs typeface="Cambria"/>
              </a:rPr>
              <a:t>оальбомо</a:t>
            </a:r>
            <a:r>
              <a:rPr sz="2200" dirty="0">
                <a:latin typeface="Cambria"/>
                <a:cs typeface="Cambria"/>
              </a:rPr>
              <a:t>в</a:t>
            </a:r>
            <a:r>
              <a:rPr sz="2200" spc="-5" dirty="0">
                <a:latin typeface="Cambria"/>
                <a:cs typeface="Cambria"/>
              </a:rPr>
              <a:t>,</a:t>
            </a:r>
            <a:r>
              <a:rPr sz="2200" dirty="0">
                <a:latin typeface="Cambria"/>
                <a:cs typeface="Cambria"/>
              </a:rPr>
              <a:t>	</a:t>
            </a:r>
            <a:r>
              <a:rPr sz="2200" spc="-10" dirty="0">
                <a:latin typeface="Cambria"/>
                <a:cs typeface="Cambria"/>
              </a:rPr>
              <a:t>к</a:t>
            </a:r>
            <a:r>
              <a:rPr sz="2200" dirty="0">
                <a:latin typeface="Cambria"/>
                <a:cs typeface="Cambria"/>
              </a:rPr>
              <a:t>н</a:t>
            </a:r>
            <a:r>
              <a:rPr sz="2200" spc="5" dirty="0">
                <a:latin typeface="Cambria"/>
                <a:cs typeface="Cambria"/>
              </a:rPr>
              <a:t>и</a:t>
            </a:r>
            <a:r>
              <a:rPr sz="2200" spc="-5" dirty="0">
                <a:latin typeface="Cambria"/>
                <a:cs typeface="Cambria"/>
              </a:rPr>
              <a:t>г</a:t>
            </a:r>
            <a:r>
              <a:rPr sz="2200" dirty="0">
                <a:latin typeface="Cambria"/>
                <a:cs typeface="Cambria"/>
              </a:rPr>
              <a:t>	</a:t>
            </a:r>
            <a:r>
              <a:rPr sz="2200" spc="-5" dirty="0">
                <a:latin typeface="Cambria"/>
                <a:cs typeface="Cambria"/>
              </a:rPr>
              <a:t>и</a:t>
            </a:r>
            <a:r>
              <a:rPr sz="2200" dirty="0">
                <a:latin typeface="Cambria"/>
                <a:cs typeface="Cambria"/>
              </a:rPr>
              <a:t>	</a:t>
            </a:r>
            <a:r>
              <a:rPr sz="2200" spc="5" dirty="0">
                <a:latin typeface="Cambria"/>
                <a:cs typeface="Cambria"/>
              </a:rPr>
              <a:t>и</a:t>
            </a:r>
            <a:r>
              <a:rPr sz="2200" spc="-10" dirty="0">
                <a:latin typeface="Cambria"/>
                <a:cs typeface="Cambria"/>
              </a:rPr>
              <a:t>ллюс</a:t>
            </a:r>
            <a:r>
              <a:rPr sz="2200" spc="-5" dirty="0">
                <a:latin typeface="Cambria"/>
                <a:cs typeface="Cambria"/>
              </a:rPr>
              <a:t>т</a:t>
            </a:r>
            <a:r>
              <a:rPr sz="2200" spc="10" dirty="0">
                <a:latin typeface="Cambria"/>
                <a:cs typeface="Cambria"/>
              </a:rPr>
              <a:t>р</a:t>
            </a:r>
            <a:r>
              <a:rPr sz="2200" spc="-10" dirty="0">
                <a:latin typeface="Cambria"/>
                <a:cs typeface="Cambria"/>
              </a:rPr>
              <a:t>ац</a:t>
            </a:r>
            <a:r>
              <a:rPr sz="2200" spc="5" dirty="0">
                <a:latin typeface="Cambria"/>
                <a:cs typeface="Cambria"/>
              </a:rPr>
              <a:t>и</a:t>
            </a:r>
            <a:r>
              <a:rPr sz="2200" spc="-5" dirty="0">
                <a:latin typeface="Cambria"/>
                <a:cs typeface="Cambria"/>
              </a:rPr>
              <a:t>й</a:t>
            </a:r>
            <a:r>
              <a:rPr sz="2200" dirty="0">
                <a:latin typeface="Cambria"/>
                <a:cs typeface="Cambria"/>
              </a:rPr>
              <a:t>	</a:t>
            </a:r>
            <a:r>
              <a:rPr sz="2200" spc="-5" dirty="0">
                <a:latin typeface="Cambria"/>
                <a:cs typeface="Cambria"/>
              </a:rPr>
              <a:t>о  </a:t>
            </a:r>
            <a:r>
              <a:rPr sz="2200" spc="-15" dirty="0" err="1" smtClean="0">
                <a:latin typeface="Cambria"/>
                <a:cs typeface="Cambria"/>
              </a:rPr>
              <a:t>городе</a:t>
            </a:r>
            <a:r>
              <a:rPr lang="ru-RU" sz="2200" spc="-15" dirty="0" smtClean="0">
                <a:latin typeface="Cambria"/>
                <a:cs typeface="Cambria"/>
              </a:rPr>
              <a:t> </a:t>
            </a:r>
            <a:r>
              <a:rPr lang="ru-RU" sz="2200" spc="-20" dirty="0" smtClean="0">
                <a:latin typeface="Cambria"/>
                <a:cs typeface="Cambria"/>
              </a:rPr>
              <a:t>Дмитров</a:t>
            </a:r>
            <a:r>
              <a:rPr sz="2200" spc="-5" dirty="0" smtClean="0">
                <a:latin typeface="Cambria"/>
                <a:cs typeface="Cambria"/>
              </a:rPr>
              <a:t>.</a:t>
            </a:r>
            <a:endParaRPr sz="2200" dirty="0">
              <a:latin typeface="Cambria"/>
              <a:cs typeface="Cambria"/>
            </a:endParaRPr>
          </a:p>
          <a:p>
            <a:pPr marL="355600" indent="-343535">
              <a:lnSpc>
                <a:spcPct val="100000"/>
              </a:lnSpc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2200" spc="-10" dirty="0">
                <a:latin typeface="Cambria"/>
                <a:cs typeface="Cambria"/>
              </a:rPr>
              <a:t>Разучивание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15" dirty="0">
                <a:latin typeface="Cambria"/>
                <a:cs typeface="Cambria"/>
              </a:rPr>
              <a:t>стихов</a:t>
            </a:r>
            <a:endParaRPr sz="2200" dirty="0">
              <a:latin typeface="Cambria"/>
              <a:cs typeface="Cambria"/>
            </a:endParaRPr>
          </a:p>
          <a:p>
            <a:pPr marL="355600" indent="-343535">
              <a:lnSpc>
                <a:spcPct val="100000"/>
              </a:lnSpc>
              <a:spcBef>
                <a:spcPts val="5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2200" spc="-5" dirty="0" err="1" smtClean="0">
                <a:latin typeface="Cambria"/>
                <a:cs typeface="Cambria"/>
              </a:rPr>
              <a:t>Слушание</a:t>
            </a:r>
            <a:r>
              <a:rPr sz="2200" dirty="0" smtClean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рассказов</a:t>
            </a:r>
            <a:r>
              <a:rPr sz="2200" spc="3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о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профессиях,</a:t>
            </a:r>
            <a:r>
              <a:rPr sz="2200" spc="3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о</a:t>
            </a:r>
            <a:r>
              <a:rPr sz="2200" spc="1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предприятиях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15" dirty="0">
                <a:latin typeface="Cambria"/>
                <a:cs typeface="Cambria"/>
              </a:rPr>
              <a:t>города.</a:t>
            </a:r>
            <a:endParaRPr sz="2200" dirty="0">
              <a:latin typeface="Cambria"/>
              <a:cs typeface="Cambria"/>
            </a:endParaRPr>
          </a:p>
          <a:p>
            <a:pPr marL="355600" marR="5080" indent="-343535">
              <a:lnSpc>
                <a:spcPct val="80000"/>
              </a:lnSpc>
              <a:spcBef>
                <a:spcPts val="525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2200" spc="-10" dirty="0">
                <a:latin typeface="Cambria"/>
                <a:cs typeface="Cambria"/>
              </a:rPr>
              <a:t>Просмотр</a:t>
            </a:r>
            <a:r>
              <a:rPr sz="2200" spc="-5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презентаций, </a:t>
            </a:r>
            <a:r>
              <a:rPr sz="2200" spc="-5" dirty="0">
                <a:latin typeface="Cambria"/>
                <a:cs typeface="Cambria"/>
              </a:rPr>
              <a:t>документальных фильмов о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15" dirty="0" err="1">
                <a:latin typeface="Cambria"/>
                <a:cs typeface="Cambria"/>
              </a:rPr>
              <a:t>городе</a:t>
            </a:r>
            <a:r>
              <a:rPr sz="2200" spc="-15" dirty="0">
                <a:latin typeface="Cambria"/>
                <a:cs typeface="Cambria"/>
              </a:rPr>
              <a:t> </a:t>
            </a:r>
            <a:r>
              <a:rPr sz="2200" spc="-470" dirty="0">
                <a:latin typeface="Cambria"/>
                <a:cs typeface="Cambria"/>
              </a:rPr>
              <a:t> </a:t>
            </a:r>
            <a:r>
              <a:rPr lang="ru-RU" sz="2200" spc="-5" dirty="0" smtClean="0">
                <a:latin typeface="Cambria"/>
                <a:cs typeface="Cambria"/>
              </a:rPr>
              <a:t>Дмитров</a:t>
            </a:r>
            <a:endParaRPr sz="2200" dirty="0">
              <a:latin typeface="Cambria"/>
              <a:cs typeface="Cambria"/>
            </a:endParaRPr>
          </a:p>
          <a:p>
            <a:pPr marL="355600" indent="-343535">
              <a:lnSpc>
                <a:spcPct val="100000"/>
              </a:lnSpc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2200" spc="-5" dirty="0">
                <a:latin typeface="Cambria"/>
                <a:cs typeface="Cambria"/>
              </a:rPr>
              <a:t>Ознакомление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детей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с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историей</a:t>
            </a:r>
            <a:r>
              <a:rPr sz="2200" spc="1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возникновения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-15" dirty="0">
                <a:latin typeface="Cambria"/>
                <a:cs typeface="Cambria"/>
              </a:rPr>
              <a:t>города.</a:t>
            </a:r>
            <a:endParaRPr sz="2200" dirty="0">
              <a:latin typeface="Cambria"/>
              <a:cs typeface="Cambria"/>
            </a:endParaRPr>
          </a:p>
          <a:p>
            <a:pPr marL="355600" indent="-343535">
              <a:lnSpc>
                <a:spcPct val="100000"/>
              </a:lnSpc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2200" spc="-5" dirty="0">
                <a:latin typeface="Cambria"/>
                <a:cs typeface="Cambria"/>
              </a:rPr>
              <a:t>Использование дидактических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игр:</a:t>
            </a:r>
            <a:endParaRPr sz="2200" dirty="0">
              <a:latin typeface="Cambria"/>
              <a:cs typeface="Cambria"/>
            </a:endParaRPr>
          </a:p>
          <a:p>
            <a:pPr marL="355600" indent="-343535">
              <a:lnSpc>
                <a:spcPct val="100000"/>
              </a:lnSpc>
              <a:spcBef>
                <a:spcPts val="5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2200" spc="-5" dirty="0">
                <a:latin typeface="Cambria"/>
                <a:cs typeface="Cambria"/>
              </a:rPr>
              <a:t>«По</a:t>
            </a:r>
            <a:r>
              <a:rPr sz="2200" spc="-20" dirty="0">
                <a:latin typeface="Cambria"/>
                <a:cs typeface="Cambria"/>
              </a:rPr>
              <a:t> улицам </a:t>
            </a:r>
            <a:r>
              <a:rPr sz="2200" spc="-5" dirty="0">
                <a:latin typeface="Cambria"/>
                <a:cs typeface="Cambria"/>
              </a:rPr>
              <a:t>моего</a:t>
            </a:r>
            <a:r>
              <a:rPr sz="2200" spc="-1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города»</a:t>
            </a:r>
            <a:endParaRPr sz="2200" dirty="0">
              <a:latin typeface="Cambria"/>
              <a:cs typeface="Cambria"/>
            </a:endParaRPr>
          </a:p>
          <a:p>
            <a:pPr marL="355600" indent="-343535">
              <a:lnSpc>
                <a:spcPct val="100000"/>
              </a:lnSpc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2200" spc="-20" dirty="0">
                <a:latin typeface="Cambria"/>
                <a:cs typeface="Cambria"/>
              </a:rPr>
              <a:t>«Угадай,</a:t>
            </a:r>
            <a:r>
              <a:rPr sz="2200" spc="-5" dirty="0">
                <a:latin typeface="Cambria"/>
                <a:cs typeface="Cambria"/>
              </a:rPr>
              <a:t> что</a:t>
            </a:r>
            <a:r>
              <a:rPr sz="2200" spc="-10" dirty="0">
                <a:latin typeface="Cambria"/>
                <a:cs typeface="Cambria"/>
              </a:rPr>
              <a:t> </a:t>
            </a:r>
            <a:r>
              <a:rPr sz="2200" spc="-15" dirty="0">
                <a:latin typeface="Cambria"/>
                <a:cs typeface="Cambria"/>
              </a:rPr>
              <a:t>это</a:t>
            </a:r>
            <a:r>
              <a:rPr sz="2200" spc="-5" dirty="0">
                <a:latin typeface="Cambria"/>
                <a:cs typeface="Cambria"/>
              </a:rPr>
              <a:t> и </a:t>
            </a:r>
            <a:r>
              <a:rPr sz="2200" spc="-35" dirty="0">
                <a:latin typeface="Cambria"/>
                <a:cs typeface="Cambria"/>
              </a:rPr>
              <a:t>где»</a:t>
            </a:r>
            <a:endParaRPr sz="2200" dirty="0">
              <a:latin typeface="Cambria"/>
              <a:cs typeface="Cambria"/>
            </a:endParaRPr>
          </a:p>
          <a:p>
            <a:pPr marL="355600" indent="-343535">
              <a:lnSpc>
                <a:spcPct val="100000"/>
              </a:lnSpc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2200" spc="-5" dirty="0">
                <a:latin typeface="Cambria"/>
                <a:cs typeface="Cambria"/>
              </a:rPr>
              <a:t>«Экскурсия»</a:t>
            </a:r>
            <a:endParaRPr sz="2200" dirty="0">
              <a:latin typeface="Cambria"/>
              <a:cs typeface="Cambria"/>
            </a:endParaRPr>
          </a:p>
          <a:p>
            <a:pPr marL="355600" marR="6350" indent="-343535">
              <a:lnSpc>
                <a:spcPct val="80000"/>
              </a:lnSpc>
              <a:spcBef>
                <a:spcPts val="530"/>
              </a:spcBef>
              <a:buFont typeface="Arial"/>
              <a:buChar char="•"/>
              <a:tabLst>
                <a:tab pos="355600" algn="l"/>
                <a:tab pos="356235" algn="l"/>
                <a:tab pos="1722755" algn="l"/>
                <a:tab pos="3234690" algn="l"/>
                <a:tab pos="4655185" algn="l"/>
                <a:tab pos="4939030" algn="l"/>
                <a:tab pos="6973570" algn="l"/>
                <a:tab pos="7879080" algn="l"/>
              </a:tabLst>
            </a:pPr>
            <a:r>
              <a:rPr sz="2200" spc="-5" dirty="0">
                <a:latin typeface="Cambria"/>
                <a:cs typeface="Cambria"/>
              </a:rPr>
              <a:t>«Собе</a:t>
            </a:r>
            <a:r>
              <a:rPr sz="2200" spc="10" dirty="0">
                <a:latin typeface="Cambria"/>
                <a:cs typeface="Cambria"/>
              </a:rPr>
              <a:t>р</a:t>
            </a:r>
            <a:r>
              <a:rPr sz="2200" spc="-5" dirty="0">
                <a:latin typeface="Cambria"/>
                <a:cs typeface="Cambria"/>
              </a:rPr>
              <a:t>и</a:t>
            </a:r>
            <a:r>
              <a:rPr sz="2200" dirty="0">
                <a:latin typeface="Cambria"/>
                <a:cs typeface="Cambria"/>
              </a:rPr>
              <a:t>	</a:t>
            </a:r>
            <a:r>
              <a:rPr sz="2200" spc="10" dirty="0">
                <a:latin typeface="Cambria"/>
                <a:cs typeface="Cambria"/>
              </a:rPr>
              <a:t>р</a:t>
            </a:r>
            <a:r>
              <a:rPr sz="2200" spc="-10" dirty="0">
                <a:latin typeface="Cambria"/>
                <a:cs typeface="Cambria"/>
              </a:rPr>
              <a:t>аз</a:t>
            </a:r>
            <a:r>
              <a:rPr sz="2200" spc="5" dirty="0">
                <a:latin typeface="Cambria"/>
                <a:cs typeface="Cambria"/>
              </a:rPr>
              <a:t>р</a:t>
            </a:r>
            <a:r>
              <a:rPr sz="2200" spc="-5" dirty="0">
                <a:latin typeface="Cambria"/>
                <a:cs typeface="Cambria"/>
              </a:rPr>
              <a:t>ез</a:t>
            </a:r>
            <a:r>
              <a:rPr sz="2200" spc="10" dirty="0">
                <a:latin typeface="Cambria"/>
                <a:cs typeface="Cambria"/>
              </a:rPr>
              <a:t>н</a:t>
            </a:r>
            <a:r>
              <a:rPr sz="2200" spc="-10" dirty="0">
                <a:latin typeface="Cambria"/>
                <a:cs typeface="Cambria"/>
              </a:rPr>
              <a:t>ы</a:t>
            </a:r>
            <a:r>
              <a:rPr sz="2200" spc="-5" dirty="0">
                <a:latin typeface="Cambria"/>
                <a:cs typeface="Cambria"/>
              </a:rPr>
              <a:t>е</a:t>
            </a:r>
            <a:r>
              <a:rPr sz="2200" dirty="0">
                <a:latin typeface="Cambria"/>
                <a:cs typeface="Cambria"/>
              </a:rPr>
              <a:t>	</a:t>
            </a:r>
            <a:r>
              <a:rPr sz="2200" spc="-30" dirty="0">
                <a:latin typeface="Cambria"/>
                <a:cs typeface="Cambria"/>
              </a:rPr>
              <a:t>о</a:t>
            </a:r>
            <a:r>
              <a:rPr sz="2200" dirty="0">
                <a:latin typeface="Cambria"/>
                <a:cs typeface="Cambria"/>
              </a:rPr>
              <a:t>т</a:t>
            </a:r>
            <a:r>
              <a:rPr sz="2200" spc="-10" dirty="0">
                <a:latin typeface="Cambria"/>
                <a:cs typeface="Cambria"/>
              </a:rPr>
              <a:t>к</a:t>
            </a:r>
            <a:r>
              <a:rPr sz="2200" dirty="0">
                <a:latin typeface="Cambria"/>
                <a:cs typeface="Cambria"/>
              </a:rPr>
              <a:t>р</a:t>
            </a:r>
            <a:r>
              <a:rPr sz="2200" spc="-10" dirty="0">
                <a:latin typeface="Cambria"/>
                <a:cs typeface="Cambria"/>
              </a:rPr>
              <a:t>ы</a:t>
            </a:r>
            <a:r>
              <a:rPr sz="2200" dirty="0">
                <a:latin typeface="Cambria"/>
                <a:cs typeface="Cambria"/>
              </a:rPr>
              <a:t>т</a:t>
            </a:r>
            <a:r>
              <a:rPr sz="2200" spc="-10" dirty="0">
                <a:latin typeface="Cambria"/>
                <a:cs typeface="Cambria"/>
              </a:rPr>
              <a:t>к</a:t>
            </a:r>
            <a:r>
              <a:rPr sz="2200" spc="-5" dirty="0">
                <a:latin typeface="Cambria"/>
                <a:cs typeface="Cambria"/>
              </a:rPr>
              <a:t>и</a:t>
            </a:r>
            <a:r>
              <a:rPr sz="2200" dirty="0">
                <a:latin typeface="Cambria"/>
                <a:cs typeface="Cambria"/>
              </a:rPr>
              <a:t>	</a:t>
            </a:r>
            <a:r>
              <a:rPr sz="2200" spc="-5" dirty="0">
                <a:latin typeface="Cambria"/>
                <a:cs typeface="Cambria"/>
              </a:rPr>
              <a:t>с</a:t>
            </a:r>
            <a:r>
              <a:rPr sz="2200" dirty="0">
                <a:latin typeface="Cambria"/>
                <a:cs typeface="Cambria"/>
              </a:rPr>
              <a:t>	</a:t>
            </a:r>
            <a:r>
              <a:rPr sz="2200" spc="-5" dirty="0">
                <a:latin typeface="Cambria"/>
                <a:cs typeface="Cambria"/>
              </a:rPr>
              <a:t>изоб</a:t>
            </a:r>
            <a:r>
              <a:rPr sz="2200" spc="10" dirty="0">
                <a:latin typeface="Cambria"/>
                <a:cs typeface="Cambria"/>
              </a:rPr>
              <a:t>р</a:t>
            </a:r>
            <a:r>
              <a:rPr sz="2200" dirty="0">
                <a:latin typeface="Cambria"/>
                <a:cs typeface="Cambria"/>
              </a:rPr>
              <a:t>а</a:t>
            </a:r>
            <a:r>
              <a:rPr sz="2200" spc="-25" dirty="0">
                <a:latin typeface="Cambria"/>
                <a:cs typeface="Cambria"/>
              </a:rPr>
              <a:t>ж</a:t>
            </a:r>
            <a:r>
              <a:rPr sz="2200" dirty="0">
                <a:latin typeface="Cambria"/>
                <a:cs typeface="Cambria"/>
              </a:rPr>
              <a:t>е</a:t>
            </a:r>
            <a:r>
              <a:rPr sz="2200" spc="10" dirty="0">
                <a:latin typeface="Cambria"/>
                <a:cs typeface="Cambria"/>
              </a:rPr>
              <a:t>н</a:t>
            </a:r>
            <a:r>
              <a:rPr sz="2200" spc="-5" dirty="0">
                <a:latin typeface="Cambria"/>
                <a:cs typeface="Cambria"/>
              </a:rPr>
              <a:t>ием</a:t>
            </a:r>
            <a:r>
              <a:rPr sz="2200" dirty="0">
                <a:latin typeface="Cambria"/>
                <a:cs typeface="Cambria"/>
              </a:rPr>
              <a:t>	</a:t>
            </a:r>
            <a:r>
              <a:rPr sz="2200" spc="-10" dirty="0">
                <a:latin typeface="Cambria"/>
                <a:cs typeface="Cambria"/>
              </a:rPr>
              <a:t>фл</a:t>
            </a:r>
            <a:r>
              <a:rPr sz="2200" dirty="0">
                <a:latin typeface="Cambria"/>
                <a:cs typeface="Cambria"/>
              </a:rPr>
              <a:t>а</a:t>
            </a:r>
            <a:r>
              <a:rPr sz="2200" spc="-5" dirty="0">
                <a:latin typeface="Cambria"/>
                <a:cs typeface="Cambria"/>
              </a:rPr>
              <a:t>га</a:t>
            </a:r>
            <a:r>
              <a:rPr sz="2200" dirty="0">
                <a:latin typeface="Cambria"/>
                <a:cs typeface="Cambria"/>
              </a:rPr>
              <a:t>	</a:t>
            </a:r>
            <a:r>
              <a:rPr sz="2200" spc="-5" dirty="0">
                <a:latin typeface="Cambria"/>
                <a:cs typeface="Cambria"/>
              </a:rPr>
              <a:t>и  герба</a:t>
            </a:r>
            <a:r>
              <a:rPr sz="2200" spc="-10" dirty="0">
                <a:latin typeface="Cambria"/>
                <a:cs typeface="Cambria"/>
              </a:rPr>
              <a:t> </a:t>
            </a:r>
            <a:r>
              <a:rPr sz="2200" spc="-15" dirty="0">
                <a:latin typeface="Cambria"/>
                <a:cs typeface="Cambria"/>
              </a:rPr>
              <a:t>города»</a:t>
            </a:r>
            <a:endParaRPr sz="2200" dirty="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58367" y="191515"/>
            <a:ext cx="6970395" cy="696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400" spc="-10" dirty="0"/>
              <a:t>Предварительная</a:t>
            </a:r>
            <a:r>
              <a:rPr sz="4400" spc="-55" dirty="0"/>
              <a:t> </a:t>
            </a:r>
            <a:r>
              <a:rPr sz="4400" spc="-10" dirty="0"/>
              <a:t>работа.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535940" y="958723"/>
            <a:ext cx="8085455" cy="52565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b="1" spc="-5" dirty="0">
                <a:solidFill>
                  <a:srgbClr val="974707"/>
                </a:solidFill>
                <a:latin typeface="Cambria"/>
                <a:cs typeface="Cambria"/>
              </a:rPr>
              <a:t>С</a:t>
            </a:r>
            <a:r>
              <a:rPr sz="2200" b="1" spc="-40" dirty="0">
                <a:solidFill>
                  <a:srgbClr val="974707"/>
                </a:solidFill>
                <a:latin typeface="Cambria"/>
                <a:cs typeface="Cambria"/>
              </a:rPr>
              <a:t> </a:t>
            </a:r>
            <a:r>
              <a:rPr sz="2200" b="1" spc="-20" dirty="0">
                <a:solidFill>
                  <a:srgbClr val="974707"/>
                </a:solidFill>
                <a:latin typeface="Cambria"/>
                <a:cs typeface="Cambria"/>
              </a:rPr>
              <a:t>родителями:</a:t>
            </a:r>
            <a:endParaRPr sz="2200" dirty="0">
              <a:latin typeface="Cambria"/>
              <a:cs typeface="Cambria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200" spc="-10" dirty="0">
                <a:latin typeface="Cambria"/>
                <a:cs typeface="Cambria"/>
              </a:rPr>
              <a:t>Анкетирование</a:t>
            </a:r>
            <a:r>
              <a:rPr sz="2200" spc="10" dirty="0">
                <a:latin typeface="Cambria"/>
                <a:cs typeface="Cambria"/>
              </a:rPr>
              <a:t> </a:t>
            </a:r>
            <a:r>
              <a:rPr sz="2200" spc="-15" dirty="0">
                <a:latin typeface="Cambria"/>
                <a:cs typeface="Cambria"/>
              </a:rPr>
              <a:t>родителей</a:t>
            </a:r>
            <a:endParaRPr sz="2200" dirty="0">
              <a:latin typeface="Cambria"/>
              <a:cs typeface="Cambria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200" spc="-10" dirty="0">
                <a:latin typeface="Cambria"/>
                <a:cs typeface="Cambria"/>
              </a:rPr>
              <a:t>Рекомендации</a:t>
            </a:r>
            <a:r>
              <a:rPr sz="2200" spc="5" dirty="0">
                <a:latin typeface="Cambria"/>
                <a:cs typeface="Cambria"/>
              </a:rPr>
              <a:t> для</a:t>
            </a:r>
            <a:r>
              <a:rPr sz="2200" spc="-5" dirty="0">
                <a:latin typeface="Cambria"/>
                <a:cs typeface="Cambria"/>
              </a:rPr>
              <a:t> </a:t>
            </a:r>
            <a:r>
              <a:rPr sz="2200" spc="-15" dirty="0">
                <a:latin typeface="Cambria"/>
                <a:cs typeface="Cambria"/>
              </a:rPr>
              <a:t>родителей</a:t>
            </a:r>
            <a:r>
              <a:rPr sz="2200" spc="1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«Воспитываем</a:t>
            </a:r>
            <a:r>
              <a:rPr sz="2200" spc="3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Н.П.Ч.»</a:t>
            </a:r>
            <a:endParaRPr sz="2200" dirty="0">
              <a:latin typeface="Cambria"/>
              <a:cs typeface="Cambria"/>
            </a:endParaRPr>
          </a:p>
          <a:p>
            <a:pPr marL="355600" marR="5080" indent="-342900">
              <a:lnSpc>
                <a:spcPct val="80000"/>
              </a:lnSpc>
              <a:spcBef>
                <a:spcPts val="53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200" spc="-10" dirty="0">
                <a:latin typeface="Cambria"/>
                <a:cs typeface="Cambria"/>
              </a:rPr>
              <a:t>Оформление</a:t>
            </a:r>
            <a:r>
              <a:rPr sz="2200" spc="1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материалов</a:t>
            </a:r>
            <a:r>
              <a:rPr sz="2200" spc="3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и</a:t>
            </a:r>
            <a:r>
              <a:rPr sz="2200" spc="1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методических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рекомендаций</a:t>
            </a:r>
            <a:r>
              <a:rPr sz="2200" spc="40" dirty="0">
                <a:latin typeface="Cambria"/>
                <a:cs typeface="Cambria"/>
              </a:rPr>
              <a:t> </a:t>
            </a:r>
            <a:r>
              <a:rPr sz="2200" spc="5" dirty="0">
                <a:latin typeface="Cambria"/>
                <a:cs typeface="Cambria"/>
              </a:rPr>
              <a:t>для </a:t>
            </a:r>
            <a:r>
              <a:rPr sz="2200" spc="-470" dirty="0">
                <a:latin typeface="Cambria"/>
                <a:cs typeface="Cambria"/>
              </a:rPr>
              <a:t> </a:t>
            </a:r>
            <a:r>
              <a:rPr sz="2200" spc="-15" dirty="0">
                <a:latin typeface="Cambria"/>
                <a:cs typeface="Cambria"/>
              </a:rPr>
              <a:t>родителей</a:t>
            </a:r>
            <a:endParaRPr sz="2200" dirty="0">
              <a:latin typeface="Cambria"/>
              <a:cs typeface="Cambria"/>
            </a:endParaRPr>
          </a:p>
          <a:p>
            <a:pPr marL="355600" marR="2038350" indent="-342900">
              <a:lnSpc>
                <a:spcPct val="80000"/>
              </a:lnSpc>
              <a:spcBef>
                <a:spcPts val="5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200" spc="-10" dirty="0">
                <a:latin typeface="Cambria"/>
                <a:cs typeface="Cambria"/>
              </a:rPr>
              <a:t>Посещение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музея</a:t>
            </a:r>
            <a:r>
              <a:rPr sz="2200" spc="10" dirty="0">
                <a:latin typeface="Cambria"/>
                <a:cs typeface="Cambria"/>
              </a:rPr>
              <a:t> </a:t>
            </a:r>
            <a:r>
              <a:rPr sz="2200" spc="-15" dirty="0">
                <a:latin typeface="Cambria"/>
                <a:cs typeface="Cambria"/>
              </a:rPr>
              <a:t>«Русский</a:t>
            </a:r>
            <a:r>
              <a:rPr sz="2200" spc="4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быт»,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10" dirty="0" err="1">
                <a:latin typeface="Cambria"/>
                <a:cs typeface="Cambria"/>
              </a:rPr>
              <a:t>городского</a:t>
            </a:r>
            <a:r>
              <a:rPr sz="2200" spc="-10" dirty="0">
                <a:latin typeface="Cambria"/>
                <a:cs typeface="Cambria"/>
              </a:rPr>
              <a:t> </a:t>
            </a:r>
            <a:r>
              <a:rPr sz="2200" spc="-5" dirty="0" err="1" smtClean="0">
                <a:latin typeface="Cambria"/>
                <a:cs typeface="Cambria"/>
              </a:rPr>
              <a:t>музея</a:t>
            </a:r>
            <a:r>
              <a:rPr sz="2200" spc="-5" dirty="0">
                <a:latin typeface="Cambria"/>
                <a:cs typeface="Cambria"/>
              </a:rPr>
              <a:t>.</a:t>
            </a:r>
            <a:endParaRPr sz="2200" dirty="0">
              <a:latin typeface="Cambria"/>
              <a:cs typeface="Cambria"/>
            </a:endParaRPr>
          </a:p>
          <a:p>
            <a:pPr marL="355600" marR="711200" indent="-342900">
              <a:lnSpc>
                <a:spcPct val="80100"/>
              </a:lnSpc>
              <a:spcBef>
                <a:spcPts val="530"/>
              </a:spcBef>
              <a:buFont typeface="Arial"/>
              <a:buChar char="•"/>
              <a:tabLst>
                <a:tab pos="354965" algn="l"/>
                <a:tab pos="355600" algn="l"/>
                <a:tab pos="5891530" algn="l"/>
              </a:tabLst>
            </a:pPr>
            <a:r>
              <a:rPr sz="2200" spc="-5" dirty="0">
                <a:latin typeface="Cambria"/>
                <a:cs typeface="Cambria"/>
              </a:rPr>
              <a:t>Использование</a:t>
            </a:r>
            <a:r>
              <a:rPr sz="2200" spc="35" dirty="0">
                <a:latin typeface="Cambria"/>
                <a:cs typeface="Cambria"/>
              </a:rPr>
              <a:t> </a:t>
            </a:r>
            <a:r>
              <a:rPr sz="2200" spc="-15" dirty="0">
                <a:latin typeface="Cambria"/>
                <a:cs typeface="Cambria"/>
              </a:rPr>
              <a:t>методической</a:t>
            </a:r>
            <a:r>
              <a:rPr sz="2200" spc="4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литературы	по 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формированию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у детей</a:t>
            </a:r>
            <a:r>
              <a:rPr sz="2200" spc="10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нравственно-</a:t>
            </a:r>
            <a:r>
              <a:rPr sz="2200" spc="2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патриотического </a:t>
            </a:r>
            <a:r>
              <a:rPr sz="2200" spc="-47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воспитания.</a:t>
            </a:r>
            <a:endParaRPr sz="2200" dirty="0">
              <a:latin typeface="Cambria"/>
              <a:cs typeface="Cambria"/>
            </a:endParaRPr>
          </a:p>
          <a:p>
            <a:pPr marL="355600" marR="789940" indent="-342900">
              <a:lnSpc>
                <a:spcPct val="80000"/>
              </a:lnSpc>
              <a:spcBef>
                <a:spcPts val="5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200" spc="-10" dirty="0">
                <a:latin typeface="Cambria"/>
                <a:cs typeface="Cambria"/>
              </a:rPr>
              <a:t>Участие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в</a:t>
            </a:r>
            <a:r>
              <a:rPr sz="2200" spc="1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выставке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10" dirty="0" err="1">
                <a:latin typeface="Cambria"/>
                <a:cs typeface="Cambria"/>
              </a:rPr>
              <a:t>рисунков</a:t>
            </a:r>
            <a:r>
              <a:rPr sz="2200" spc="35" dirty="0">
                <a:latin typeface="Cambria"/>
                <a:cs typeface="Cambria"/>
              </a:rPr>
              <a:t> </a:t>
            </a:r>
            <a:r>
              <a:rPr sz="2200" spc="-5" dirty="0" smtClean="0">
                <a:latin typeface="Cambria"/>
                <a:cs typeface="Cambria"/>
              </a:rPr>
              <a:t>«</a:t>
            </a:r>
            <a:r>
              <a:rPr lang="ru-RU" sz="2200" spc="-5" dirty="0" smtClean="0">
                <a:latin typeface="Cambria"/>
                <a:cs typeface="Cambria"/>
              </a:rPr>
              <a:t>Дмитров</a:t>
            </a:r>
            <a:r>
              <a:rPr sz="2200" spc="-5" dirty="0" smtClean="0">
                <a:latin typeface="Cambria"/>
                <a:cs typeface="Cambria"/>
              </a:rPr>
              <a:t>-</a:t>
            </a:r>
            <a:r>
              <a:rPr sz="2200" spc="45" dirty="0" smtClean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вчера, </a:t>
            </a:r>
            <a:r>
              <a:rPr sz="2200" spc="-47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сегодня, </a:t>
            </a:r>
            <a:r>
              <a:rPr sz="2200" spc="-5" dirty="0">
                <a:latin typeface="Cambria"/>
                <a:cs typeface="Cambria"/>
              </a:rPr>
              <a:t>завтра»</a:t>
            </a:r>
            <a:endParaRPr sz="2200" dirty="0">
              <a:latin typeface="Cambria"/>
              <a:cs typeface="Cambria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200" spc="-10" dirty="0">
                <a:latin typeface="Cambria"/>
                <a:cs typeface="Cambria"/>
              </a:rPr>
              <a:t>Участие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в</a:t>
            </a:r>
            <a:r>
              <a:rPr sz="2200" spc="1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акции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по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озеленению</a:t>
            </a:r>
            <a:r>
              <a:rPr sz="2200" spc="4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территории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детского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сада.</a:t>
            </a:r>
            <a:endParaRPr sz="2200" dirty="0">
              <a:latin typeface="Cambria"/>
              <a:cs typeface="Cambria"/>
            </a:endParaRPr>
          </a:p>
          <a:p>
            <a:pPr marL="355600" indent="-342900">
              <a:lnSpc>
                <a:spcPts val="2375"/>
              </a:lnSpc>
              <a:spcBef>
                <a:spcPts val="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200" spc="-5" dirty="0">
                <a:latin typeface="Cambria"/>
                <a:cs typeface="Cambria"/>
              </a:rPr>
              <a:t>Участие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в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викторине</a:t>
            </a:r>
            <a:r>
              <a:rPr sz="2200" spc="2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«Что,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35" dirty="0">
                <a:latin typeface="Cambria"/>
                <a:cs typeface="Cambria"/>
              </a:rPr>
              <a:t>где,</a:t>
            </a:r>
            <a:r>
              <a:rPr sz="2200" spc="10" dirty="0">
                <a:latin typeface="Cambria"/>
                <a:cs typeface="Cambria"/>
              </a:rPr>
              <a:t> </a:t>
            </a:r>
            <a:r>
              <a:rPr sz="2200" spc="-25" dirty="0">
                <a:latin typeface="Cambria"/>
                <a:cs typeface="Cambria"/>
              </a:rPr>
              <a:t>когда?»</a:t>
            </a:r>
            <a:r>
              <a:rPr sz="2200" spc="1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(по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страницам</a:t>
            </a:r>
            <a:endParaRPr sz="2200" dirty="0">
              <a:latin typeface="Cambria"/>
              <a:cs typeface="Cambria"/>
            </a:endParaRPr>
          </a:p>
          <a:p>
            <a:pPr marL="355600">
              <a:lnSpc>
                <a:spcPts val="2375"/>
              </a:lnSpc>
            </a:pPr>
            <a:r>
              <a:rPr sz="2200" spc="-5" dirty="0">
                <a:latin typeface="Cambria"/>
                <a:cs typeface="Cambria"/>
              </a:rPr>
              <a:t>истории </a:t>
            </a:r>
            <a:r>
              <a:rPr sz="2200" spc="-5" dirty="0" err="1">
                <a:latin typeface="Cambria"/>
                <a:cs typeface="Cambria"/>
              </a:rPr>
              <a:t>возникновения</a:t>
            </a:r>
            <a:r>
              <a:rPr sz="2200" spc="5" dirty="0">
                <a:latin typeface="Cambria"/>
                <a:cs typeface="Cambria"/>
              </a:rPr>
              <a:t> </a:t>
            </a:r>
            <a:r>
              <a:rPr lang="ru-RU" sz="2200" spc="-5" dirty="0" smtClean="0">
                <a:latin typeface="Cambria"/>
                <a:cs typeface="Cambria"/>
              </a:rPr>
              <a:t>Дмитрова</a:t>
            </a:r>
            <a:r>
              <a:rPr sz="2200" spc="-5" dirty="0" smtClean="0">
                <a:latin typeface="Cambria"/>
                <a:cs typeface="Cambria"/>
              </a:rPr>
              <a:t>)</a:t>
            </a:r>
            <a:endParaRPr sz="2200" dirty="0">
              <a:latin typeface="Cambria"/>
              <a:cs typeface="Cambria"/>
            </a:endParaRPr>
          </a:p>
          <a:p>
            <a:pPr marL="355600" marR="1530985" indent="-342900">
              <a:lnSpc>
                <a:spcPts val="2110"/>
              </a:lnSpc>
              <a:spcBef>
                <a:spcPts val="50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200" spc="-10" dirty="0">
                <a:latin typeface="Cambria"/>
                <a:cs typeface="Cambria"/>
              </a:rPr>
              <a:t>Участие</a:t>
            </a:r>
            <a:r>
              <a:rPr sz="2200" spc="10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в</a:t>
            </a:r>
            <a:r>
              <a:rPr sz="2200" spc="1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конкурсе</a:t>
            </a:r>
            <a:r>
              <a:rPr sz="2200" spc="3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презентаций</a:t>
            </a:r>
            <a:r>
              <a:rPr sz="2200" spc="45" dirty="0">
                <a:latin typeface="Cambria"/>
                <a:cs typeface="Cambria"/>
              </a:rPr>
              <a:t> </a:t>
            </a:r>
            <a:r>
              <a:rPr sz="2200" spc="-5" dirty="0">
                <a:latin typeface="Cambria"/>
                <a:cs typeface="Cambria"/>
              </a:rPr>
              <a:t>«Я</a:t>
            </a:r>
            <a:r>
              <a:rPr sz="220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люблю</a:t>
            </a:r>
            <a:r>
              <a:rPr sz="2200" spc="10" dirty="0">
                <a:latin typeface="Cambria"/>
                <a:cs typeface="Cambria"/>
              </a:rPr>
              <a:t> </a:t>
            </a:r>
            <a:r>
              <a:rPr sz="2200" spc="-10" dirty="0">
                <a:latin typeface="Cambria"/>
                <a:cs typeface="Cambria"/>
              </a:rPr>
              <a:t>тебя, </a:t>
            </a:r>
            <a:r>
              <a:rPr sz="2200" spc="-470" dirty="0">
                <a:latin typeface="Cambria"/>
                <a:cs typeface="Cambria"/>
              </a:rPr>
              <a:t> </a:t>
            </a:r>
            <a:r>
              <a:rPr lang="ru-RU" sz="2200" spc="-5" dirty="0" smtClean="0">
                <a:latin typeface="Cambria"/>
                <a:cs typeface="Cambria"/>
              </a:rPr>
              <a:t>Дмитров</a:t>
            </a:r>
            <a:r>
              <a:rPr sz="2200" spc="-5" dirty="0" smtClean="0">
                <a:latin typeface="Cambria"/>
                <a:cs typeface="Cambria"/>
              </a:rPr>
              <a:t>!»</a:t>
            </a:r>
            <a:endParaRPr sz="2200" dirty="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5940" y="245744"/>
            <a:ext cx="7639684" cy="4682051"/>
          </a:xfrm>
          <a:prstGeom prst="rect">
            <a:avLst/>
          </a:prstGeom>
        </p:spPr>
        <p:txBody>
          <a:bodyPr vert="horz" wrap="square" lIns="0" tIns="34290" rIns="0" bIns="0" rtlCol="0">
            <a:spAutoFit/>
          </a:bodyPr>
          <a:lstStyle/>
          <a:p>
            <a:pPr marL="1574165" marR="1335405" indent="22860">
              <a:lnSpc>
                <a:spcPts val="3279"/>
              </a:lnSpc>
              <a:spcBef>
                <a:spcPts val="270"/>
              </a:spcBef>
            </a:pPr>
            <a:r>
              <a:rPr sz="2800" b="1" spc="-5" dirty="0">
                <a:solidFill>
                  <a:srgbClr val="974707"/>
                </a:solidFill>
                <a:latin typeface="Cambria"/>
                <a:cs typeface="Cambria"/>
              </a:rPr>
              <a:t>I </a:t>
            </a:r>
            <a:r>
              <a:rPr sz="2800" b="1" spc="-10" dirty="0">
                <a:solidFill>
                  <a:srgbClr val="974707"/>
                </a:solidFill>
                <a:latin typeface="Cambria"/>
                <a:cs typeface="Cambria"/>
              </a:rPr>
              <a:t>этап </a:t>
            </a:r>
            <a:r>
              <a:rPr sz="2800" b="1" spc="-5" dirty="0">
                <a:solidFill>
                  <a:srgbClr val="974707"/>
                </a:solidFill>
                <a:latin typeface="Cambria"/>
                <a:cs typeface="Cambria"/>
              </a:rPr>
              <a:t>– </a:t>
            </a:r>
            <a:r>
              <a:rPr sz="2800" b="1" spc="-25" dirty="0">
                <a:solidFill>
                  <a:srgbClr val="974707"/>
                </a:solidFill>
                <a:latin typeface="Cambria"/>
                <a:cs typeface="Cambria"/>
              </a:rPr>
              <a:t>подготовительный: </a:t>
            </a:r>
            <a:r>
              <a:rPr sz="2800" b="1" spc="-605" dirty="0">
                <a:solidFill>
                  <a:srgbClr val="974707"/>
                </a:solidFill>
                <a:latin typeface="Cambria"/>
                <a:cs typeface="Cambria"/>
              </a:rPr>
              <a:t> </a:t>
            </a:r>
            <a:r>
              <a:rPr sz="2800" b="1" spc="-5" dirty="0">
                <a:solidFill>
                  <a:srgbClr val="974707"/>
                </a:solidFill>
                <a:latin typeface="Cambria"/>
                <a:cs typeface="Cambria"/>
              </a:rPr>
              <a:t>с</a:t>
            </a:r>
            <a:r>
              <a:rPr sz="2800" b="1" spc="-35" dirty="0">
                <a:solidFill>
                  <a:srgbClr val="974707"/>
                </a:solidFill>
                <a:latin typeface="Cambria"/>
                <a:cs typeface="Cambria"/>
              </a:rPr>
              <a:t> </a:t>
            </a:r>
            <a:r>
              <a:rPr sz="2800" b="1" spc="-10" dirty="0" smtClean="0">
                <a:solidFill>
                  <a:srgbClr val="974707"/>
                </a:solidFill>
                <a:latin typeface="Cambria"/>
                <a:cs typeface="Cambria"/>
              </a:rPr>
              <a:t>04.</a:t>
            </a:r>
            <a:r>
              <a:rPr lang="ru-RU" sz="2800" b="1" spc="-10" dirty="0" smtClean="0">
                <a:solidFill>
                  <a:srgbClr val="974707"/>
                </a:solidFill>
                <a:latin typeface="Cambria"/>
                <a:cs typeface="Cambria"/>
              </a:rPr>
              <a:t>10</a:t>
            </a:r>
            <a:r>
              <a:rPr sz="2800" b="1" spc="-10" dirty="0" smtClean="0">
                <a:solidFill>
                  <a:srgbClr val="974707"/>
                </a:solidFill>
                <a:latin typeface="Cambria"/>
                <a:cs typeface="Cambria"/>
              </a:rPr>
              <a:t>.20</a:t>
            </a:r>
            <a:r>
              <a:rPr lang="ru-RU" sz="2800" b="1" spc="-10" dirty="0" smtClean="0">
                <a:solidFill>
                  <a:srgbClr val="974707"/>
                </a:solidFill>
                <a:latin typeface="Cambria"/>
                <a:cs typeface="Cambria"/>
              </a:rPr>
              <a:t>21</a:t>
            </a:r>
            <a:r>
              <a:rPr sz="2800" b="1" spc="25" dirty="0" smtClean="0">
                <a:solidFill>
                  <a:srgbClr val="974707"/>
                </a:solidFill>
                <a:latin typeface="Cambria"/>
                <a:cs typeface="Cambria"/>
              </a:rPr>
              <a:t> </a:t>
            </a:r>
            <a:r>
              <a:rPr sz="2800" b="1" spc="-5" dirty="0" err="1">
                <a:solidFill>
                  <a:srgbClr val="974707"/>
                </a:solidFill>
                <a:latin typeface="Cambria"/>
                <a:cs typeface="Cambria"/>
              </a:rPr>
              <a:t>по</a:t>
            </a:r>
            <a:r>
              <a:rPr sz="2800" b="1" spc="-10" dirty="0">
                <a:solidFill>
                  <a:srgbClr val="974707"/>
                </a:solidFill>
                <a:latin typeface="Cambria"/>
                <a:cs typeface="Cambria"/>
              </a:rPr>
              <a:t> </a:t>
            </a:r>
            <a:r>
              <a:rPr sz="2800" b="1" spc="-35" dirty="0" smtClean="0">
                <a:solidFill>
                  <a:srgbClr val="974707"/>
                </a:solidFill>
                <a:latin typeface="Cambria"/>
                <a:cs typeface="Cambria"/>
              </a:rPr>
              <a:t>11.</a:t>
            </a:r>
            <a:r>
              <a:rPr lang="ru-RU" sz="2800" b="1" spc="-35" dirty="0" smtClean="0">
                <a:solidFill>
                  <a:srgbClr val="974707"/>
                </a:solidFill>
                <a:latin typeface="Cambria"/>
                <a:cs typeface="Cambria"/>
              </a:rPr>
              <a:t>10</a:t>
            </a:r>
            <a:r>
              <a:rPr sz="2800" b="1" spc="-35" dirty="0" smtClean="0">
                <a:solidFill>
                  <a:srgbClr val="974707"/>
                </a:solidFill>
                <a:latin typeface="Cambria"/>
                <a:cs typeface="Cambria"/>
              </a:rPr>
              <a:t>.20</a:t>
            </a:r>
            <a:r>
              <a:rPr lang="ru-RU" sz="2800" b="1" spc="-35" dirty="0" smtClean="0">
                <a:solidFill>
                  <a:srgbClr val="974707"/>
                </a:solidFill>
                <a:latin typeface="Cambria"/>
                <a:cs typeface="Cambria"/>
              </a:rPr>
              <a:t>21</a:t>
            </a:r>
            <a:r>
              <a:rPr sz="2800" b="1" spc="-35" dirty="0" smtClean="0">
                <a:solidFill>
                  <a:srgbClr val="974707"/>
                </a:solidFill>
                <a:latin typeface="Cambria"/>
                <a:cs typeface="Cambria"/>
              </a:rPr>
              <a:t>г</a:t>
            </a:r>
            <a:r>
              <a:rPr sz="2800" b="1" spc="-35" dirty="0">
                <a:solidFill>
                  <a:srgbClr val="974707"/>
                </a:solidFill>
                <a:latin typeface="Cambria"/>
                <a:cs typeface="Cambria"/>
              </a:rPr>
              <a:t>.</a:t>
            </a:r>
            <a:endParaRPr sz="2800" dirty="0">
              <a:latin typeface="Cambria"/>
              <a:cs typeface="Cambria"/>
            </a:endParaRPr>
          </a:p>
          <a:p>
            <a:pPr>
              <a:lnSpc>
                <a:spcPct val="100000"/>
              </a:lnSpc>
            </a:pPr>
            <a:endParaRPr sz="3500" dirty="0">
              <a:latin typeface="Cambria"/>
              <a:cs typeface="Cambria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Cambria"/>
                <a:cs typeface="Cambria"/>
              </a:rPr>
              <a:t>Определение</a:t>
            </a:r>
            <a:r>
              <a:rPr sz="3200" spc="-25" dirty="0">
                <a:latin typeface="Cambria"/>
                <a:cs typeface="Cambria"/>
              </a:rPr>
              <a:t> </a:t>
            </a:r>
            <a:r>
              <a:rPr sz="3200" dirty="0">
                <a:latin typeface="Cambria"/>
                <a:cs typeface="Cambria"/>
              </a:rPr>
              <a:t>цели</a:t>
            </a:r>
            <a:r>
              <a:rPr sz="3200" spc="-25" dirty="0">
                <a:latin typeface="Cambria"/>
                <a:cs typeface="Cambria"/>
              </a:rPr>
              <a:t> </a:t>
            </a:r>
            <a:r>
              <a:rPr sz="3200" dirty="0">
                <a:latin typeface="Cambria"/>
                <a:cs typeface="Cambria"/>
              </a:rPr>
              <a:t>и</a:t>
            </a:r>
            <a:r>
              <a:rPr sz="3200" spc="-25" dirty="0">
                <a:latin typeface="Cambria"/>
                <a:cs typeface="Cambria"/>
              </a:rPr>
              <a:t> </a:t>
            </a:r>
            <a:r>
              <a:rPr sz="3200" spc="-15" dirty="0">
                <a:latin typeface="Cambria"/>
                <a:cs typeface="Cambria"/>
              </a:rPr>
              <a:t>задач</a:t>
            </a:r>
            <a:r>
              <a:rPr sz="3200" spc="-5" dirty="0">
                <a:latin typeface="Cambria"/>
                <a:cs typeface="Cambria"/>
              </a:rPr>
              <a:t> проекта.</a:t>
            </a:r>
            <a:endParaRPr sz="3200" dirty="0">
              <a:latin typeface="Cambria"/>
              <a:cs typeface="Cambria"/>
            </a:endParaRPr>
          </a:p>
          <a:p>
            <a:pPr marL="355600" marR="628650" indent="-342900">
              <a:lnSpc>
                <a:spcPct val="100000"/>
              </a:lnSpc>
              <a:spcBef>
                <a:spcPts val="7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Cambria"/>
                <a:cs typeface="Cambria"/>
              </a:rPr>
              <a:t>Составление</a:t>
            </a:r>
            <a:r>
              <a:rPr sz="3200" spc="-45" dirty="0">
                <a:latin typeface="Cambria"/>
                <a:cs typeface="Cambria"/>
              </a:rPr>
              <a:t> </a:t>
            </a:r>
            <a:r>
              <a:rPr sz="3200" spc="-5" dirty="0">
                <a:latin typeface="Cambria"/>
                <a:cs typeface="Cambria"/>
              </a:rPr>
              <a:t>плана</a:t>
            </a:r>
            <a:r>
              <a:rPr sz="3200" spc="-25" dirty="0">
                <a:latin typeface="Cambria"/>
                <a:cs typeface="Cambria"/>
              </a:rPr>
              <a:t> </a:t>
            </a:r>
            <a:r>
              <a:rPr sz="3200" dirty="0">
                <a:latin typeface="Cambria"/>
                <a:cs typeface="Cambria"/>
              </a:rPr>
              <a:t>основного</a:t>
            </a:r>
            <a:r>
              <a:rPr sz="3200" spc="-30" dirty="0">
                <a:latin typeface="Cambria"/>
                <a:cs typeface="Cambria"/>
              </a:rPr>
              <a:t> </a:t>
            </a:r>
            <a:r>
              <a:rPr sz="3200" spc="-10" dirty="0">
                <a:latin typeface="Cambria"/>
                <a:cs typeface="Cambria"/>
              </a:rPr>
              <a:t>этапа </a:t>
            </a:r>
            <a:r>
              <a:rPr sz="3200" spc="-690" dirty="0">
                <a:latin typeface="Cambria"/>
                <a:cs typeface="Cambria"/>
              </a:rPr>
              <a:t> </a:t>
            </a:r>
            <a:r>
              <a:rPr sz="3200" dirty="0">
                <a:latin typeface="Cambria"/>
                <a:cs typeface="Cambria"/>
              </a:rPr>
              <a:t>проектирования.</a:t>
            </a:r>
          </a:p>
          <a:p>
            <a:pPr marL="355600" indent="-342900">
              <a:lnSpc>
                <a:spcPct val="100000"/>
              </a:lnSpc>
              <a:spcBef>
                <a:spcPts val="7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Cambria"/>
                <a:cs typeface="Cambria"/>
              </a:rPr>
              <a:t>Анкетирование</a:t>
            </a:r>
            <a:r>
              <a:rPr sz="3200" spc="-55" dirty="0">
                <a:latin typeface="Cambria"/>
                <a:cs typeface="Cambria"/>
              </a:rPr>
              <a:t> </a:t>
            </a:r>
            <a:r>
              <a:rPr sz="3200" spc="-10" dirty="0">
                <a:latin typeface="Cambria"/>
                <a:cs typeface="Cambria"/>
              </a:rPr>
              <a:t>родителей</a:t>
            </a:r>
            <a:endParaRPr sz="3200" dirty="0">
              <a:latin typeface="Cambria"/>
              <a:cs typeface="Cambria"/>
            </a:endParaRPr>
          </a:p>
          <a:p>
            <a:pPr marL="355600" marR="5080" indent="-342900">
              <a:lnSpc>
                <a:spcPct val="100000"/>
              </a:lnSpc>
              <a:spcBef>
                <a:spcPts val="770"/>
              </a:spcBef>
              <a:buFont typeface="Arial"/>
              <a:buChar char="•"/>
              <a:tabLst>
                <a:tab pos="354965" algn="l"/>
                <a:tab pos="355600" algn="l"/>
                <a:tab pos="3543935" algn="l"/>
              </a:tabLst>
            </a:pPr>
            <a:r>
              <a:rPr sz="3200" spc="-10" dirty="0">
                <a:latin typeface="Cambria"/>
                <a:cs typeface="Cambria"/>
              </a:rPr>
              <a:t>Рассматривание	</a:t>
            </a:r>
            <a:r>
              <a:rPr sz="3200" spc="-5" dirty="0">
                <a:latin typeface="Cambria"/>
                <a:cs typeface="Cambria"/>
              </a:rPr>
              <a:t>фотоальбомов, книг </a:t>
            </a:r>
            <a:r>
              <a:rPr sz="3200" dirty="0">
                <a:latin typeface="Cambria"/>
                <a:cs typeface="Cambria"/>
              </a:rPr>
              <a:t>и </a:t>
            </a:r>
            <a:r>
              <a:rPr sz="3200" spc="-690" dirty="0">
                <a:latin typeface="Cambria"/>
                <a:cs typeface="Cambria"/>
              </a:rPr>
              <a:t> </a:t>
            </a:r>
            <a:r>
              <a:rPr sz="3200" spc="-5" dirty="0">
                <a:latin typeface="Cambria"/>
                <a:cs typeface="Cambria"/>
              </a:rPr>
              <a:t>иллюстраций</a:t>
            </a:r>
            <a:r>
              <a:rPr sz="3200" spc="-55" dirty="0">
                <a:latin typeface="Cambria"/>
                <a:cs typeface="Cambria"/>
              </a:rPr>
              <a:t> </a:t>
            </a:r>
            <a:r>
              <a:rPr sz="3200" dirty="0">
                <a:latin typeface="Cambria"/>
                <a:cs typeface="Cambria"/>
              </a:rPr>
              <a:t>о </a:t>
            </a:r>
            <a:r>
              <a:rPr sz="3200" spc="-15" dirty="0" err="1">
                <a:latin typeface="Cambria"/>
                <a:cs typeface="Cambria"/>
              </a:rPr>
              <a:t>городе</a:t>
            </a:r>
            <a:r>
              <a:rPr sz="3200" spc="-40" dirty="0">
                <a:latin typeface="Cambria"/>
                <a:cs typeface="Cambria"/>
              </a:rPr>
              <a:t> </a:t>
            </a:r>
            <a:r>
              <a:rPr lang="ru-RU" sz="3200" dirty="0" smtClean="0">
                <a:latin typeface="Cambria"/>
                <a:cs typeface="Cambria"/>
              </a:rPr>
              <a:t>Дмитров</a:t>
            </a:r>
            <a:r>
              <a:rPr sz="3200" dirty="0" smtClean="0">
                <a:latin typeface="Cambria"/>
                <a:cs typeface="Cambria"/>
              </a:rPr>
              <a:t>.</a:t>
            </a:r>
            <a:endParaRPr sz="3200" dirty="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175" algn="ctr">
              <a:lnSpc>
                <a:spcPts val="3800"/>
              </a:lnSpc>
              <a:spcBef>
                <a:spcPts val="105"/>
              </a:spcBef>
            </a:pPr>
            <a:r>
              <a:rPr spc="-5" dirty="0"/>
              <a:t>II</a:t>
            </a:r>
            <a:r>
              <a:rPr spc="-15" dirty="0"/>
              <a:t> </a:t>
            </a:r>
            <a:r>
              <a:rPr spc="-5" dirty="0"/>
              <a:t>этап</a:t>
            </a:r>
            <a:r>
              <a:rPr spc="-45" dirty="0"/>
              <a:t> </a:t>
            </a:r>
            <a:r>
              <a:rPr dirty="0"/>
              <a:t>–</a:t>
            </a:r>
            <a:r>
              <a:rPr spc="-15" dirty="0"/>
              <a:t> </a:t>
            </a:r>
            <a:r>
              <a:rPr spc="-5" dirty="0"/>
              <a:t>основной:</a:t>
            </a:r>
          </a:p>
          <a:p>
            <a:pPr marL="3175" algn="ctr">
              <a:lnSpc>
                <a:spcPts val="3800"/>
              </a:lnSpc>
            </a:pPr>
            <a:r>
              <a:rPr dirty="0"/>
              <a:t>с</a:t>
            </a:r>
            <a:r>
              <a:rPr spc="-30" dirty="0"/>
              <a:t> </a:t>
            </a:r>
            <a:r>
              <a:rPr spc="-5" dirty="0" smtClean="0"/>
              <a:t>12.</a:t>
            </a:r>
            <a:r>
              <a:rPr lang="ru-RU" spc="-5" dirty="0" smtClean="0"/>
              <a:t>10</a:t>
            </a:r>
            <a:r>
              <a:rPr spc="-5" dirty="0" smtClean="0"/>
              <a:t>.</a:t>
            </a:r>
            <a:r>
              <a:rPr dirty="0" smtClean="0"/>
              <a:t> </a:t>
            </a:r>
            <a:r>
              <a:rPr spc="-5" dirty="0" smtClean="0"/>
              <a:t>20</a:t>
            </a:r>
            <a:r>
              <a:rPr lang="ru-RU" spc="-5" dirty="0" smtClean="0"/>
              <a:t>21</a:t>
            </a:r>
            <a:r>
              <a:rPr spc="10" dirty="0" smtClean="0"/>
              <a:t> </a:t>
            </a:r>
            <a:r>
              <a:rPr spc="-5" dirty="0" err="1"/>
              <a:t>по</a:t>
            </a:r>
            <a:r>
              <a:rPr spc="-5" dirty="0"/>
              <a:t> </a:t>
            </a:r>
            <a:r>
              <a:rPr spc="-40" dirty="0" smtClean="0"/>
              <a:t>20.</a:t>
            </a:r>
            <a:r>
              <a:rPr lang="ru-RU" spc="-40" dirty="0" smtClean="0"/>
              <a:t>10</a:t>
            </a:r>
            <a:r>
              <a:rPr spc="-40" dirty="0" smtClean="0"/>
              <a:t>.20</a:t>
            </a:r>
            <a:r>
              <a:rPr lang="ru-RU" spc="-40" dirty="0" smtClean="0"/>
              <a:t>21</a:t>
            </a:r>
            <a:r>
              <a:rPr spc="-40" dirty="0" smtClean="0"/>
              <a:t>г</a:t>
            </a:r>
            <a:r>
              <a:rPr spc="-40" dirty="0"/>
              <a:t>.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531326"/>
            <a:ext cx="8054340" cy="418719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55600" indent="-342900" algn="just">
              <a:lnSpc>
                <a:spcPct val="100000"/>
              </a:lnSpc>
              <a:spcBef>
                <a:spcPts val="459"/>
              </a:spcBef>
              <a:buFont typeface="Arial"/>
              <a:buChar char="•"/>
              <a:tabLst>
                <a:tab pos="355600" algn="l"/>
              </a:tabLst>
            </a:pPr>
            <a:r>
              <a:rPr sz="3000" spc="-5" dirty="0">
                <a:latin typeface="Cambria"/>
                <a:cs typeface="Cambria"/>
              </a:rPr>
              <a:t>Использование</a:t>
            </a:r>
            <a:r>
              <a:rPr sz="3000" spc="-40" dirty="0">
                <a:latin typeface="Cambria"/>
                <a:cs typeface="Cambria"/>
              </a:rPr>
              <a:t> </a:t>
            </a:r>
            <a:r>
              <a:rPr sz="3000" spc="-5" dirty="0">
                <a:latin typeface="Cambria"/>
                <a:cs typeface="Cambria"/>
              </a:rPr>
              <a:t>конспектов</a:t>
            </a:r>
            <a:r>
              <a:rPr sz="3000" spc="5" dirty="0">
                <a:latin typeface="Cambria"/>
                <a:cs typeface="Cambria"/>
              </a:rPr>
              <a:t> </a:t>
            </a:r>
            <a:r>
              <a:rPr sz="3000" spc="-50" dirty="0">
                <a:latin typeface="Cambria"/>
                <a:cs typeface="Cambria"/>
              </a:rPr>
              <a:t>НОД</a:t>
            </a:r>
            <a:r>
              <a:rPr sz="3000" dirty="0">
                <a:latin typeface="Cambria"/>
                <a:cs typeface="Cambria"/>
              </a:rPr>
              <a:t> о </a:t>
            </a:r>
            <a:r>
              <a:rPr sz="3000" spc="-15" dirty="0">
                <a:latin typeface="Cambria"/>
                <a:cs typeface="Cambria"/>
              </a:rPr>
              <a:t>городе.</a:t>
            </a:r>
            <a:endParaRPr sz="3000">
              <a:latin typeface="Cambria"/>
              <a:cs typeface="Cambria"/>
            </a:endParaRPr>
          </a:p>
          <a:p>
            <a:pPr marL="355600" marR="1480820" indent="-342900" algn="just">
              <a:lnSpc>
                <a:spcPts val="3240"/>
              </a:lnSpc>
              <a:spcBef>
                <a:spcPts val="770"/>
              </a:spcBef>
              <a:buFont typeface="Arial"/>
              <a:buChar char="•"/>
              <a:tabLst>
                <a:tab pos="355600" algn="l"/>
              </a:tabLst>
            </a:pPr>
            <a:r>
              <a:rPr sz="3000" dirty="0">
                <a:latin typeface="Cambria"/>
                <a:cs typeface="Cambria"/>
              </a:rPr>
              <a:t>Совместная </a:t>
            </a:r>
            <a:r>
              <a:rPr sz="3000" spc="-15" dirty="0">
                <a:latin typeface="Cambria"/>
                <a:cs typeface="Cambria"/>
              </a:rPr>
              <a:t>работа </a:t>
            </a:r>
            <a:r>
              <a:rPr sz="3000" dirty="0">
                <a:latin typeface="Cambria"/>
                <a:cs typeface="Cambria"/>
              </a:rPr>
              <a:t>с </a:t>
            </a:r>
            <a:r>
              <a:rPr sz="3000" spc="-15" dirty="0">
                <a:latin typeface="Cambria"/>
                <a:cs typeface="Cambria"/>
              </a:rPr>
              <a:t>родителями</a:t>
            </a:r>
            <a:r>
              <a:rPr sz="3000" spc="-10" dirty="0">
                <a:latin typeface="Cambria"/>
                <a:cs typeface="Cambria"/>
              </a:rPr>
              <a:t> </a:t>
            </a:r>
            <a:r>
              <a:rPr sz="3000" dirty="0">
                <a:latin typeface="Cambria"/>
                <a:cs typeface="Cambria"/>
              </a:rPr>
              <a:t>в </a:t>
            </a:r>
            <a:r>
              <a:rPr sz="3000" spc="5" dirty="0">
                <a:latin typeface="Cambria"/>
                <a:cs typeface="Cambria"/>
              </a:rPr>
              <a:t> </a:t>
            </a:r>
            <a:r>
              <a:rPr sz="3000" dirty="0">
                <a:latin typeface="Cambria"/>
                <a:cs typeface="Cambria"/>
              </a:rPr>
              <a:t>выставках,</a:t>
            </a:r>
            <a:r>
              <a:rPr sz="3000" spc="-40" dirty="0">
                <a:latin typeface="Cambria"/>
                <a:cs typeface="Cambria"/>
              </a:rPr>
              <a:t> </a:t>
            </a:r>
            <a:r>
              <a:rPr sz="3000" dirty="0">
                <a:latin typeface="Cambria"/>
                <a:cs typeface="Cambria"/>
              </a:rPr>
              <a:t>викторинах,</a:t>
            </a:r>
            <a:r>
              <a:rPr sz="3000" spc="-35" dirty="0">
                <a:latin typeface="Cambria"/>
                <a:cs typeface="Cambria"/>
              </a:rPr>
              <a:t> </a:t>
            </a:r>
            <a:r>
              <a:rPr sz="3000" spc="-5" dirty="0">
                <a:latin typeface="Cambria"/>
                <a:cs typeface="Cambria"/>
              </a:rPr>
              <a:t>экскурсиях, </a:t>
            </a:r>
            <a:r>
              <a:rPr sz="3000" spc="-650" dirty="0">
                <a:latin typeface="Cambria"/>
                <a:cs typeface="Cambria"/>
              </a:rPr>
              <a:t> </a:t>
            </a:r>
            <a:r>
              <a:rPr sz="3000" spc="-5" dirty="0">
                <a:latin typeface="Cambria"/>
                <a:cs typeface="Cambria"/>
              </a:rPr>
              <a:t>конкурсах.</a:t>
            </a:r>
            <a:endParaRPr sz="3000">
              <a:latin typeface="Cambria"/>
              <a:cs typeface="Cambria"/>
            </a:endParaRPr>
          </a:p>
          <a:p>
            <a:pPr marL="355600" marR="1532890" indent="-342900" algn="just">
              <a:lnSpc>
                <a:spcPts val="3240"/>
              </a:lnSpc>
              <a:spcBef>
                <a:spcPts val="720"/>
              </a:spcBef>
              <a:buFont typeface="Arial"/>
              <a:buChar char="•"/>
              <a:tabLst>
                <a:tab pos="355600" algn="l"/>
              </a:tabLst>
            </a:pPr>
            <a:r>
              <a:rPr sz="3000" dirty="0">
                <a:latin typeface="Cambria"/>
                <a:cs typeface="Cambria"/>
              </a:rPr>
              <a:t>Сбор </a:t>
            </a:r>
            <a:r>
              <a:rPr sz="3000" spc="-10" dirty="0">
                <a:latin typeface="Cambria"/>
                <a:cs typeface="Cambria"/>
              </a:rPr>
              <a:t>фотоматериалов, </a:t>
            </a:r>
            <a:r>
              <a:rPr sz="3000" spc="-5" dirty="0">
                <a:latin typeface="Cambria"/>
                <a:cs typeface="Cambria"/>
              </a:rPr>
              <a:t>оформление </a:t>
            </a:r>
            <a:r>
              <a:rPr sz="3000" spc="-650" dirty="0">
                <a:latin typeface="Cambria"/>
                <a:cs typeface="Cambria"/>
              </a:rPr>
              <a:t> </a:t>
            </a:r>
            <a:r>
              <a:rPr sz="3000" spc="-5" dirty="0">
                <a:latin typeface="Cambria"/>
                <a:cs typeface="Cambria"/>
              </a:rPr>
              <a:t>альбомов,</a:t>
            </a:r>
            <a:r>
              <a:rPr sz="3000" spc="-50" dirty="0">
                <a:latin typeface="Cambria"/>
                <a:cs typeface="Cambria"/>
              </a:rPr>
              <a:t> </a:t>
            </a:r>
            <a:r>
              <a:rPr sz="3000" spc="-40" dirty="0">
                <a:latin typeface="Cambria"/>
                <a:cs typeface="Cambria"/>
              </a:rPr>
              <a:t>газет,</a:t>
            </a:r>
            <a:r>
              <a:rPr sz="3000" spc="-25" dirty="0">
                <a:latin typeface="Cambria"/>
                <a:cs typeface="Cambria"/>
              </a:rPr>
              <a:t> </a:t>
            </a:r>
            <a:r>
              <a:rPr sz="3000" spc="5" dirty="0">
                <a:latin typeface="Cambria"/>
                <a:cs typeface="Cambria"/>
              </a:rPr>
              <a:t>выставок.</a:t>
            </a:r>
            <a:endParaRPr sz="3000">
              <a:latin typeface="Cambria"/>
              <a:cs typeface="Cambria"/>
            </a:endParaRPr>
          </a:p>
          <a:p>
            <a:pPr marL="355600" marR="5080" indent="-342900" algn="just">
              <a:lnSpc>
                <a:spcPts val="3240"/>
              </a:lnSpc>
              <a:spcBef>
                <a:spcPts val="720"/>
              </a:spcBef>
              <a:buFont typeface="Arial"/>
              <a:buChar char="•"/>
              <a:tabLst>
                <a:tab pos="355600" algn="l"/>
              </a:tabLst>
            </a:pPr>
            <a:r>
              <a:rPr sz="3000" spc="-5" dirty="0">
                <a:latin typeface="Cambria"/>
                <a:cs typeface="Cambria"/>
              </a:rPr>
              <a:t>Участие </a:t>
            </a:r>
            <a:r>
              <a:rPr sz="3000" dirty="0">
                <a:latin typeface="Cambria"/>
                <a:cs typeface="Cambria"/>
              </a:rPr>
              <a:t>в </a:t>
            </a:r>
            <a:r>
              <a:rPr sz="3000" spc="-10" dirty="0">
                <a:latin typeface="Cambria"/>
                <a:cs typeface="Cambria"/>
              </a:rPr>
              <a:t>акции </a:t>
            </a:r>
            <a:r>
              <a:rPr sz="3000" dirty="0">
                <a:latin typeface="Cambria"/>
                <a:cs typeface="Cambria"/>
              </a:rPr>
              <a:t>по озеленению </a:t>
            </a:r>
            <a:r>
              <a:rPr sz="3000" spc="-5" dirty="0">
                <a:latin typeface="Cambria"/>
                <a:cs typeface="Cambria"/>
              </a:rPr>
              <a:t>территории </a:t>
            </a:r>
            <a:r>
              <a:rPr sz="3000" spc="-650" dirty="0">
                <a:latin typeface="Cambria"/>
                <a:cs typeface="Cambria"/>
              </a:rPr>
              <a:t> </a:t>
            </a:r>
            <a:r>
              <a:rPr sz="3000" spc="-5" dirty="0">
                <a:latin typeface="Cambria"/>
                <a:cs typeface="Cambria"/>
              </a:rPr>
              <a:t>детского</a:t>
            </a:r>
            <a:r>
              <a:rPr sz="3000" spc="-20" dirty="0">
                <a:latin typeface="Cambria"/>
                <a:cs typeface="Cambria"/>
              </a:rPr>
              <a:t> </a:t>
            </a:r>
            <a:r>
              <a:rPr sz="3000" dirty="0">
                <a:latin typeface="Cambria"/>
                <a:cs typeface="Cambria"/>
              </a:rPr>
              <a:t>сада</a:t>
            </a:r>
            <a:endParaRPr sz="3000">
              <a:latin typeface="Cambria"/>
              <a:cs typeface="Cambria"/>
            </a:endParaRPr>
          </a:p>
          <a:p>
            <a:pPr marL="355600" indent="-342900" algn="just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355600" algn="l"/>
              </a:tabLst>
            </a:pPr>
            <a:r>
              <a:rPr sz="3000" spc="-5" dirty="0">
                <a:latin typeface="Cambria"/>
                <a:cs typeface="Cambria"/>
              </a:rPr>
              <a:t>Участие</a:t>
            </a:r>
            <a:r>
              <a:rPr sz="3000" spc="-15" dirty="0">
                <a:latin typeface="Cambria"/>
                <a:cs typeface="Cambria"/>
              </a:rPr>
              <a:t> </a:t>
            </a:r>
            <a:r>
              <a:rPr sz="3000" dirty="0">
                <a:latin typeface="Cambria"/>
                <a:cs typeface="Cambria"/>
              </a:rPr>
              <a:t>в</a:t>
            </a:r>
            <a:r>
              <a:rPr sz="3000" spc="-10" dirty="0">
                <a:latin typeface="Cambria"/>
                <a:cs typeface="Cambria"/>
              </a:rPr>
              <a:t> </a:t>
            </a:r>
            <a:r>
              <a:rPr sz="3000" spc="-5" dirty="0">
                <a:latin typeface="Cambria"/>
                <a:cs typeface="Cambria"/>
              </a:rPr>
              <a:t>конкурсах</a:t>
            </a:r>
            <a:r>
              <a:rPr sz="3000" spc="-15" dirty="0">
                <a:latin typeface="Cambria"/>
                <a:cs typeface="Cambria"/>
              </a:rPr>
              <a:t> </a:t>
            </a:r>
            <a:r>
              <a:rPr sz="3000" spc="-5" dirty="0">
                <a:latin typeface="Cambria"/>
                <a:cs typeface="Cambria"/>
              </a:rPr>
              <a:t>различного</a:t>
            </a:r>
            <a:r>
              <a:rPr sz="3000" spc="-55" dirty="0">
                <a:latin typeface="Cambria"/>
                <a:cs typeface="Cambria"/>
              </a:rPr>
              <a:t> </a:t>
            </a:r>
            <a:r>
              <a:rPr sz="3000" dirty="0">
                <a:latin typeface="Cambria"/>
                <a:cs typeface="Cambria"/>
              </a:rPr>
              <a:t>уровня</a:t>
            </a:r>
            <a:endParaRPr sz="30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</TotalTime>
  <Words>727</Words>
  <Application>Microsoft Office PowerPoint</Application>
  <PresentationFormat>Экран (4:3)</PresentationFormat>
  <Paragraphs>103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Cambria</vt:lpstr>
      <vt:lpstr>Calibri</vt:lpstr>
      <vt:lpstr>Office Theme</vt:lpstr>
      <vt:lpstr>Нравственно-патриотический  проект «Город, в котором мы живем»</vt:lpstr>
      <vt:lpstr>«Город, в котором мы живем»</vt:lpstr>
      <vt:lpstr>Цель проекта:</vt:lpstr>
      <vt:lpstr>Задачи проекта</vt:lpstr>
      <vt:lpstr>Сроки и этапы реализации проекта</vt:lpstr>
      <vt:lpstr>Предварительная работа.</vt:lpstr>
      <vt:lpstr>Предварительная работа.</vt:lpstr>
      <vt:lpstr>Слайд 8</vt:lpstr>
      <vt:lpstr>II этап – основной: с 12.10. 2021 по 20.10.2021г.</vt:lpstr>
      <vt:lpstr>III этап – завершающий:  с 23.11.2021 по 30.11.2021</vt:lpstr>
      <vt:lpstr>Литература используемая при составлении  проекта:</vt:lpstr>
      <vt:lpstr>Сроки выполнения проекта:</vt:lpstr>
      <vt:lpstr>Сроки выполнения проекта:</vt:lpstr>
      <vt:lpstr>Перспектива на 2021-2022 уч. год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Нравственно-патриотический  проект «Город, в котором мы живем»</dc:title>
  <cp:lastModifiedBy>1</cp:lastModifiedBy>
  <cp:revision>6</cp:revision>
  <dcterms:created xsi:type="dcterms:W3CDTF">2021-04-11T00:38:10Z</dcterms:created>
  <dcterms:modified xsi:type="dcterms:W3CDTF">2022-02-05T18:16:28Z</dcterms:modified>
</cp:coreProperties>
</file>