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9"/>
  </p:notesMasterIdLst>
  <p:sldIdLst>
    <p:sldId id="256" r:id="rId2"/>
    <p:sldId id="257" r:id="rId3"/>
    <p:sldId id="260" r:id="rId4"/>
    <p:sldId id="258" r:id="rId5"/>
    <p:sldId id="259" r:id="rId6"/>
    <p:sldId id="261" r:id="rId7"/>
    <p:sldId id="269" r:id="rId8"/>
    <p:sldId id="262" r:id="rId9"/>
    <p:sldId id="263" r:id="rId10"/>
    <p:sldId id="264" r:id="rId11"/>
    <p:sldId id="266" r:id="rId12"/>
    <p:sldId id="265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4DD715-17B1-464D-A8D0-A5CEEEAAE8B6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39C3E-28DA-4CFE-8F78-E6E95B1B6C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39C3E-28DA-4CFE-8F78-E6E95B1B6C72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0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750075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5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083859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599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655225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3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3" name="TextBox 12"/>
          <p:cNvSpPr txBox="1"/>
          <p:nvPr/>
        </p:nvSpPr>
        <p:spPr>
          <a:xfrm>
            <a:off x="751116" y="75416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18169" y="299357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638407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598443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250613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8274346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3811511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620115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646928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0" y="828563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0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504661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60279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271141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35314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427169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68011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4451227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68602" y="609601"/>
            <a:ext cx="2441519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2"/>
            <a:ext cx="4451212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626561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alphaModFix amt="8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0106B4A3-4212-4E39-93DE-E053E8F69C28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850459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6254592.jpg"/>
          <p:cNvPicPr>
            <a:picLocks noGrp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5330" y="260649"/>
            <a:ext cx="7772870" cy="553055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</a:rPr>
              <a:t>Повторять, да учить – ум точить.</a:t>
            </a:r>
            <a:endParaRPr lang="ru-RU" sz="3600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sz="3600" b="1" i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</a:rPr>
              <a:t>Аз да буки избавят вас от скуки. </a:t>
            </a:r>
            <a:endParaRPr lang="ru-RU" sz="3600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 </a:t>
            </a:r>
          </a:p>
          <a:p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 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</a:rPr>
              <a:t>Ученья корень горек, да плод его сладок.</a:t>
            </a:r>
            <a:endParaRPr lang="ru-RU" sz="36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5330" y="476673"/>
            <a:ext cx="7772870" cy="531452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</a:rPr>
              <a:t>Учёба</a:t>
            </a:r>
            <a:r>
              <a:rPr lang="ru-RU" sz="4000" b="1" i="1" dirty="0" smtClean="0">
                <a:solidFill>
                  <a:srgbClr val="C00000"/>
                </a:solidFill>
              </a:rPr>
              <a:t> - </a:t>
            </a:r>
            <a:r>
              <a:rPr lang="ru-RU" sz="4000" b="1" dirty="0" smtClean="0">
                <a:solidFill>
                  <a:srgbClr val="C00000"/>
                </a:solidFill>
              </a:rPr>
              <a:t> </a:t>
            </a:r>
            <a:r>
              <a:rPr lang="ru-RU" sz="4000" b="1" i="1" dirty="0" smtClean="0">
                <a:solidFill>
                  <a:srgbClr val="C00000"/>
                </a:solidFill>
              </a:rPr>
              <a:t>совокупность организованных мероприятий, направленных на получение знаний, умений, приобретение опыта.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5330" y="404665"/>
            <a:ext cx="7772870" cy="5386536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dirty="0" smtClean="0">
                <a:solidFill>
                  <a:srgbClr val="002060"/>
                </a:solidFill>
              </a:rPr>
              <a:t>Задачи:</a:t>
            </a:r>
            <a:endParaRPr lang="ru-RU" sz="9600" dirty="0" smtClean="0">
              <a:solidFill>
                <a:srgbClr val="002060"/>
              </a:solidFill>
            </a:endParaRPr>
          </a:p>
          <a:p>
            <a:r>
              <a:rPr lang="ru-RU" sz="9600" b="1" i="1" dirty="0" smtClean="0">
                <a:solidFill>
                  <a:schemeClr val="accent4">
                    <a:lumMod val="50000"/>
                  </a:schemeClr>
                </a:solidFill>
              </a:rPr>
              <a:t>1.	Крышка стола имеет четыре угла.  Один угол Иванушка отпилил. Сколько углов стало у крышки стола?</a:t>
            </a:r>
          </a:p>
          <a:p>
            <a:r>
              <a:rPr lang="ru-RU" sz="9600" b="1" i="1" dirty="0" smtClean="0">
                <a:solidFill>
                  <a:schemeClr val="accent4">
                    <a:lumMod val="50000"/>
                  </a:schemeClr>
                </a:solidFill>
              </a:rPr>
              <a:t>2.	Посадил  дед  репку. Выросла репка большая – пребольшая. Решили ее взвесить и диву дались. Вес выразился трехзначным числом. Первая цифра: самое маленькое однозначное число. Вторая цифра больше, чем первая  на 3. Последняя цифра больше первой  на 4  . Чему равен вес репки?</a:t>
            </a:r>
          </a:p>
          <a:p>
            <a:r>
              <a:rPr lang="ru-RU" sz="9600" b="1" i="1" dirty="0" smtClean="0">
                <a:solidFill>
                  <a:schemeClr val="accent4">
                    <a:lumMod val="50000"/>
                  </a:schemeClr>
                </a:solidFill>
              </a:rPr>
              <a:t>3.	Золушка сварила 6 картофелин за 30 минут. За сколько минут сварилась одна картофелина?</a:t>
            </a:r>
            <a:endParaRPr lang="ru-RU" sz="96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79512" y="0"/>
            <a:ext cx="8496944" cy="6525343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C00000"/>
                </a:solidFill>
              </a:rPr>
              <a:t>Устаревшие слова</a:t>
            </a:r>
            <a:r>
              <a:rPr lang="ru-RU" sz="7200" i="1" dirty="0" smtClean="0">
                <a:solidFill>
                  <a:srgbClr val="C00000"/>
                </a:solidFill>
              </a:rPr>
              <a:t>: </a:t>
            </a:r>
            <a:r>
              <a:rPr lang="ru-RU" sz="7200" b="1" i="1" dirty="0" smtClean="0">
                <a:solidFill>
                  <a:srgbClr val="C00000"/>
                </a:solidFill>
              </a:rPr>
              <a:t>хоромы</a:t>
            </a:r>
            <a:r>
              <a:rPr lang="ru-RU" sz="7200" i="1" dirty="0" smtClean="0">
                <a:solidFill>
                  <a:srgbClr val="C00000"/>
                </a:solidFill>
              </a:rPr>
              <a:t>- </a:t>
            </a:r>
            <a:r>
              <a:rPr lang="ru-RU" sz="7200" b="1" i="1" dirty="0" smtClean="0">
                <a:solidFill>
                  <a:srgbClr val="0070C0"/>
                </a:solidFill>
              </a:rPr>
              <a:t>деревянное жилое строение </a:t>
            </a:r>
            <a:endParaRPr lang="ru-RU" sz="72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chemeClr val="accent3"/>
                </a:solidFill>
              </a:rPr>
              <a:t>Перст-палец</a:t>
            </a:r>
            <a:endParaRPr lang="ru-RU" sz="7200" b="1" i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002060"/>
                </a:solidFill>
              </a:rPr>
              <a:t>палица</a:t>
            </a:r>
            <a:r>
              <a:rPr lang="ru-RU" sz="6000" i="1" dirty="0" smtClean="0">
                <a:solidFill>
                  <a:srgbClr val="002060"/>
                </a:solidFill>
              </a:rPr>
              <a:t>- </a:t>
            </a:r>
            <a:r>
              <a:rPr lang="ru-RU" sz="6000" b="1" i="1" dirty="0" smtClean="0">
                <a:solidFill>
                  <a:srgbClr val="7030A0"/>
                </a:solidFill>
              </a:rPr>
              <a:t>палка,</a:t>
            </a:r>
            <a:endParaRPr lang="ru-RU" sz="6000" b="1" i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5" y="3244334"/>
            <a:ext cx="77653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i="1" dirty="0" smtClean="0">
                <a:solidFill>
                  <a:srgbClr val="7030A0"/>
                </a:solidFill>
              </a:rPr>
              <a:t>дубинка</a:t>
            </a:r>
            <a:endParaRPr lang="ru-RU" sz="96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8000" b="1" i="1" dirty="0" smtClean="0">
                <a:solidFill>
                  <a:schemeClr val="accent1">
                    <a:lumMod val="75000"/>
                  </a:schemeClr>
                </a:solidFill>
              </a:rPr>
              <a:t>уста - губы</a:t>
            </a:r>
            <a:endParaRPr lang="ru-RU" sz="8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5330" y="1124745"/>
            <a:ext cx="7772870" cy="4666456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rgbClr val="00B050"/>
                </a:solidFill>
              </a:rPr>
              <a:t>десница – правая рука</a:t>
            </a:r>
            <a:endParaRPr lang="ru-RU" sz="72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5330" y="1124745"/>
            <a:ext cx="7772870" cy="4666456"/>
          </a:xfrm>
        </p:spPr>
        <p:txBody>
          <a:bodyPr>
            <a:normAutofit/>
          </a:bodyPr>
          <a:lstStyle/>
          <a:p>
            <a:r>
              <a:rPr lang="ru-RU" sz="9600" b="1" i="1" dirty="0" smtClean="0">
                <a:solidFill>
                  <a:srgbClr val="002060"/>
                </a:solidFill>
              </a:rPr>
              <a:t>чело- лоб</a:t>
            </a:r>
            <a:endParaRPr lang="ru-RU" sz="96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5330" y="908721"/>
            <a:ext cx="7772870" cy="4882480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chemeClr val="accent1">
                    <a:lumMod val="50000"/>
                  </a:schemeClr>
                </a:solidFill>
              </a:rPr>
              <a:t>кочет - петух</a:t>
            </a:r>
            <a:endParaRPr lang="ru-RU" sz="7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chemeClr val="accent3"/>
                </a:solidFill>
              </a:rPr>
              <a:t>око- глаз</a:t>
            </a:r>
            <a:endParaRPr lang="ru-RU" sz="9600" b="1" i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0" y="0"/>
            <a:ext cx="4211960" cy="6381328"/>
          </a:xfrm>
        </p:spPr>
        <p:txBody>
          <a:bodyPr>
            <a:noAutofit/>
          </a:bodyPr>
          <a:lstStyle/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В старину учились дети –</a:t>
            </a: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Их учил церковный дьяк. </a:t>
            </a: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Приходили на рассвете </a:t>
            </a: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И твердили буквы так: </a:t>
            </a:r>
          </a:p>
          <a:p>
            <a:r>
              <a:rPr lang="ru-RU" i="1" dirty="0" smtClean="0">
                <a:solidFill>
                  <a:srgbClr val="C00000"/>
                </a:solidFill>
              </a:rPr>
              <a:t>А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 да </a:t>
            </a:r>
            <a:r>
              <a:rPr lang="ru-RU" i="1" dirty="0" smtClean="0">
                <a:solidFill>
                  <a:srgbClr val="C00000"/>
                </a:solidFill>
              </a:rPr>
              <a:t>Б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 – как </a:t>
            </a:r>
            <a:r>
              <a:rPr lang="ru-RU" i="1" dirty="0" smtClean="0">
                <a:solidFill>
                  <a:srgbClr val="C00000"/>
                </a:solidFill>
              </a:rPr>
              <a:t>Аз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и </a:t>
            </a:r>
            <a:r>
              <a:rPr lang="ru-RU" i="1" dirty="0" smtClean="0">
                <a:solidFill>
                  <a:srgbClr val="C00000"/>
                </a:solidFill>
              </a:rPr>
              <a:t>Буки,</a:t>
            </a: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i="1" dirty="0" smtClean="0">
                <a:solidFill>
                  <a:srgbClr val="7030A0"/>
                </a:solidFill>
              </a:rPr>
              <a:t>В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 как </a:t>
            </a: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</a:rPr>
              <a:t>Веди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Г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– Глаголь, </a:t>
            </a: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И учитель для </a:t>
            </a:r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«науки» </a:t>
            </a: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По субботам их порол. </a:t>
            </a: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Вот какой чудной вначале </a:t>
            </a: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Наша грамота была. </a:t>
            </a:r>
          </a:p>
          <a:p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Вот каким пером писали – 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Из гусиного крыла. </a:t>
            </a:r>
          </a:p>
          <a:p>
            <a:endParaRPr lang="ru-RU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7" y="620688"/>
            <a:ext cx="5148064" cy="4416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0" y="188641"/>
            <a:ext cx="8458200" cy="5602560"/>
          </a:xfrm>
        </p:spPr>
        <p:txBody>
          <a:bodyPr>
            <a:normAutofit fontScale="25000" lnSpcReduction="20000"/>
          </a:bodyPr>
          <a:lstStyle/>
          <a:p>
            <a:r>
              <a:rPr lang="ru-RU" sz="7200" i="1" dirty="0" smtClean="0">
                <a:solidFill>
                  <a:srgbClr val="002060"/>
                </a:solidFill>
              </a:rPr>
              <a:t>Этот нож не без причины </a:t>
            </a:r>
          </a:p>
          <a:p>
            <a:r>
              <a:rPr lang="ru-RU" sz="7200" i="1" dirty="0" smtClean="0">
                <a:solidFill>
                  <a:srgbClr val="002060"/>
                </a:solidFill>
              </a:rPr>
              <a:t>Назывался «перочинным», </a:t>
            </a:r>
          </a:p>
          <a:p>
            <a:r>
              <a:rPr lang="ru-RU" sz="7200" i="1" dirty="0" smtClean="0">
                <a:solidFill>
                  <a:srgbClr val="002060"/>
                </a:solidFill>
              </a:rPr>
              <a:t>Очиняли им перо, </a:t>
            </a:r>
          </a:p>
          <a:p>
            <a:r>
              <a:rPr lang="ru-RU" sz="7200" i="1" dirty="0" smtClean="0">
                <a:solidFill>
                  <a:srgbClr val="002060"/>
                </a:solidFill>
              </a:rPr>
              <a:t>Если не было остро. </a:t>
            </a:r>
          </a:p>
          <a:p>
            <a:r>
              <a:rPr lang="ru-RU" sz="7200" i="1" dirty="0" smtClean="0">
                <a:solidFill>
                  <a:srgbClr val="002060"/>
                </a:solidFill>
              </a:rPr>
              <a:t>Трудно грамота давалась </a:t>
            </a:r>
          </a:p>
          <a:p>
            <a:r>
              <a:rPr lang="ru-RU" sz="7200" i="1" dirty="0" smtClean="0">
                <a:solidFill>
                  <a:srgbClr val="002060"/>
                </a:solidFill>
              </a:rPr>
              <a:t>Нашим предкам в старину, </a:t>
            </a:r>
          </a:p>
          <a:p>
            <a:r>
              <a:rPr lang="ru-RU" sz="7200" i="1" dirty="0" smtClean="0">
                <a:solidFill>
                  <a:srgbClr val="002060"/>
                </a:solidFill>
              </a:rPr>
              <a:t>А девицам полагалось </a:t>
            </a:r>
          </a:p>
          <a:p>
            <a:r>
              <a:rPr lang="ru-RU" sz="7200" i="1" dirty="0" smtClean="0">
                <a:solidFill>
                  <a:srgbClr val="002060"/>
                </a:solidFill>
              </a:rPr>
              <a:t>Не учиться ничему. </a:t>
            </a:r>
          </a:p>
          <a:p>
            <a:r>
              <a:rPr lang="ru-RU" sz="7200" i="1" dirty="0" smtClean="0">
                <a:solidFill>
                  <a:srgbClr val="002060"/>
                </a:solidFill>
              </a:rPr>
              <a:t>Обучались лишь мальчишки. </a:t>
            </a:r>
          </a:p>
          <a:p>
            <a:r>
              <a:rPr lang="ru-RU" sz="7200" i="1" dirty="0" smtClean="0">
                <a:solidFill>
                  <a:srgbClr val="002060"/>
                </a:solidFill>
              </a:rPr>
              <a:t>Дьяк с указкою в руке </a:t>
            </a:r>
          </a:p>
          <a:p>
            <a:r>
              <a:rPr lang="ru-RU" sz="7200" i="1" dirty="0" smtClean="0">
                <a:solidFill>
                  <a:srgbClr val="002060"/>
                </a:solidFill>
              </a:rPr>
              <a:t> </a:t>
            </a:r>
            <a:r>
              <a:rPr lang="ru-RU" sz="7200" i="1" dirty="0" err="1" smtClean="0">
                <a:solidFill>
                  <a:srgbClr val="002060"/>
                </a:solidFill>
              </a:rPr>
              <a:t>НАраспев</a:t>
            </a:r>
            <a:r>
              <a:rPr lang="ru-RU" sz="7200" i="1" dirty="0" smtClean="0">
                <a:solidFill>
                  <a:srgbClr val="002060"/>
                </a:solidFill>
              </a:rPr>
              <a:t> читал им книжки </a:t>
            </a:r>
          </a:p>
          <a:p>
            <a:r>
              <a:rPr lang="ru-RU" sz="7200" i="1" dirty="0" smtClean="0">
                <a:solidFill>
                  <a:srgbClr val="002060"/>
                </a:solidFill>
              </a:rPr>
              <a:t>На славянском языке. </a:t>
            </a:r>
          </a:p>
          <a:p>
            <a:r>
              <a:rPr lang="ru-RU" sz="7200" i="1" dirty="0" smtClean="0">
                <a:solidFill>
                  <a:srgbClr val="002060"/>
                </a:solidFill>
              </a:rPr>
              <a:t>Так, из летописей старых </a:t>
            </a:r>
          </a:p>
          <a:p>
            <a:r>
              <a:rPr lang="ru-RU" sz="7200" i="1" dirty="0" smtClean="0">
                <a:solidFill>
                  <a:srgbClr val="002060"/>
                </a:solidFill>
              </a:rPr>
              <a:t>Знали дети москвичей. </a:t>
            </a:r>
          </a:p>
          <a:p>
            <a:r>
              <a:rPr lang="ru-RU" sz="7200" i="1" dirty="0" smtClean="0">
                <a:solidFill>
                  <a:srgbClr val="002060"/>
                </a:solidFill>
              </a:rPr>
              <a:t>О литовцах, о татарах </a:t>
            </a:r>
          </a:p>
          <a:p>
            <a:r>
              <a:rPr lang="ru-RU" sz="7200" i="1" dirty="0" smtClean="0">
                <a:solidFill>
                  <a:srgbClr val="002060"/>
                </a:solidFill>
              </a:rPr>
              <a:t>И о Родине своей.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3" y="908720"/>
            <a:ext cx="500404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4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9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4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9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493204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620688"/>
            <a:ext cx="565212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79512" y="1628801"/>
            <a:ext cx="8964488" cy="4162400"/>
          </a:xfrm>
        </p:spPr>
        <p:txBody>
          <a:bodyPr>
            <a:noAutofit/>
          </a:bodyPr>
          <a:lstStyle/>
          <a:p>
            <a:r>
              <a:rPr lang="ru-RU" sz="11500" b="1" i="1" dirty="0" smtClean="0">
                <a:solidFill>
                  <a:srgbClr val="FF0000"/>
                </a:solidFill>
              </a:rPr>
              <a:t>ГРАМОТЕИ</a:t>
            </a:r>
            <a:endParaRPr lang="ru-RU" sz="115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2 шабл.3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C71B277C-C29A-4BA0-A7BA-43502DF21AB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 шабл.3</Template>
  <TotalTime>8730</TotalTime>
  <Words>184</Words>
  <Application>Microsoft Office PowerPoint</Application>
  <PresentationFormat>Экран (4:3)</PresentationFormat>
  <Paragraphs>49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Тема2 шабл.3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МОУ "Маякская СОШ"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Юсупова Татьяна</dc:creator>
  <cp:lastModifiedBy>Юсупова Татьяна</cp:lastModifiedBy>
  <cp:revision>31</cp:revision>
  <dcterms:created xsi:type="dcterms:W3CDTF">2022-12-05T06:49:45Z</dcterms:created>
  <dcterms:modified xsi:type="dcterms:W3CDTF">2022-12-12T06:28:14Z</dcterms:modified>
</cp:coreProperties>
</file>