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11" r:id="rId2"/>
    <p:sldId id="258" r:id="rId3"/>
    <p:sldId id="292" r:id="rId4"/>
    <p:sldId id="270" r:id="rId5"/>
    <p:sldId id="272" r:id="rId6"/>
    <p:sldId id="271" r:id="rId7"/>
    <p:sldId id="273" r:id="rId8"/>
    <p:sldId id="274" r:id="rId9"/>
    <p:sldId id="293" r:id="rId10"/>
    <p:sldId id="275" r:id="rId11"/>
    <p:sldId id="294" r:id="rId12"/>
    <p:sldId id="276" r:id="rId13"/>
    <p:sldId id="295" r:id="rId14"/>
    <p:sldId id="277" r:id="rId15"/>
    <p:sldId id="300" r:id="rId16"/>
    <p:sldId id="301" r:id="rId17"/>
    <p:sldId id="302" r:id="rId18"/>
    <p:sldId id="297" r:id="rId19"/>
    <p:sldId id="303" r:id="rId20"/>
    <p:sldId id="296" r:id="rId21"/>
    <p:sldId id="304" r:id="rId22"/>
    <p:sldId id="298" r:id="rId23"/>
    <p:sldId id="305" r:id="rId24"/>
    <p:sldId id="279" r:id="rId25"/>
    <p:sldId id="278" r:id="rId26"/>
    <p:sldId id="280" r:id="rId27"/>
    <p:sldId id="306" r:id="rId28"/>
    <p:sldId id="281" r:id="rId29"/>
    <p:sldId id="283" r:id="rId30"/>
    <p:sldId id="307" r:id="rId31"/>
    <p:sldId id="284" r:id="rId32"/>
    <p:sldId id="308" r:id="rId33"/>
    <p:sldId id="285" r:id="rId34"/>
    <p:sldId id="309" r:id="rId35"/>
    <p:sldId id="286" r:id="rId36"/>
    <p:sldId id="287" r:id="rId37"/>
    <p:sldId id="26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D5451-6943-4C80-8A26-F09A3F3D26EE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5E853-6EC7-4E01-8C00-5842F6E61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145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5E853-6EC7-4E01-8C00-5842F6E61E0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69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5.png"/><Relationship Id="rId7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6.png"/><Relationship Id="rId9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.png"/><Relationship Id="rId7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6.png"/><Relationship Id="rId9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139952" y="3861048"/>
            <a:ext cx="25330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Экспрессивная  речь</a:t>
            </a:r>
            <a:endParaRPr lang="ru-RU" sz="1600" b="1" i="1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568952" cy="2592288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00240"/>
            <a:ext cx="3096344" cy="374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6200000">
            <a:off x="3057627" y="465534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Лексика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407707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 pitchFamily="18" charset="0"/>
              </a:rPr>
              <a:t>Грамматика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2272390" y="464849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3300"/>
                </a:solidFill>
                <a:latin typeface="Georgia" pitchFamily="18" charset="0"/>
              </a:rPr>
              <a:t>Звукопроизношение</a:t>
            </a:r>
            <a:endParaRPr lang="ru-RU" b="1" dirty="0">
              <a:solidFill>
                <a:srgbClr val="FF330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5157192"/>
            <a:ext cx="1560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65000"/>
                  </a:schemeClr>
                </a:solidFill>
                <a:latin typeface="Georgia" pitchFamily="18" charset="0"/>
              </a:rPr>
              <a:t>Словарь</a:t>
            </a:r>
            <a:endParaRPr lang="ru-RU" sz="2400" b="1" dirty="0">
              <a:solidFill>
                <a:schemeClr val="bg1">
                  <a:lumMod val="6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4797152"/>
            <a:ext cx="185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Связная речь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39952" y="4509120"/>
            <a:ext cx="27478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FFC000"/>
                </a:solidFill>
                <a:latin typeface="Georgia" pitchFamily="18" charset="0"/>
              </a:rPr>
              <a:t>Фонематический слух</a:t>
            </a:r>
            <a:endParaRPr lang="ru-RU" sz="1600" b="1" i="1" dirty="0">
              <a:solidFill>
                <a:srgbClr val="FFC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3728" y="5805264"/>
            <a:ext cx="27590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Импрессивная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       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речь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2202773" y="4547642"/>
            <a:ext cx="2340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Georgia" pitchFamily="18" charset="0"/>
              </a:rPr>
              <a:t>Мелкая  моторика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6093296"/>
            <a:ext cx="3995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Артикуляционная         гимнастика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6" name="Рисунок 15" descr="http://www.solnyshkoshop.com/image/data/Ava/solnisko_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69244" flipH="1">
            <a:off x="728009" y="264359"/>
            <a:ext cx="1645267" cy="170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5796136" y="5589240"/>
            <a:ext cx="3240360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Составитель: учитель-логопед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МКДОУ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/с № 7 г. Пласта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Орешкина М. Н.</a:t>
            </a: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034" name="Picture 10" descr="http://www.playcast.ru/uploads/2016/12/17/2092167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365104"/>
            <a:ext cx="1656184" cy="1410823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4139952" y="5517232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Просодика</a:t>
            </a:r>
            <a:endParaRPr lang="ru-RU" i="1" dirty="0">
              <a:solidFill>
                <a:schemeClr val="accent5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2643174" y="285728"/>
            <a:ext cx="6357982" cy="3240360"/>
          </a:xfrm>
          <a:prstGeom prst="cloudCallout">
            <a:avLst>
              <a:gd name="adj1" fmla="val -47477"/>
              <a:gd name="adj2" fmla="val 54390"/>
            </a:avLst>
          </a:prstGeom>
          <a:gradFill flip="none"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2300" b="1" dirty="0" smtClean="0">
                <a:solidFill>
                  <a:srgbClr val="0070C0"/>
                </a:solidFill>
                <a:latin typeface="Georgia" pitchFamily="18" charset="0"/>
              </a:rPr>
              <a:t>             </a:t>
            </a:r>
            <a:endParaRPr lang="ru-RU" sz="23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785794"/>
            <a:ext cx="5892319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Использование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программно-дидактического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cap="none" spc="0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омплекса «</a:t>
            </a:r>
            <a:r>
              <a:rPr lang="ru-RU" sz="2800" b="1" cap="none" spc="0" dirty="0" err="1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Мерсибо</a:t>
            </a:r>
            <a:r>
              <a:rPr lang="ru-RU" sz="2800" b="1" cap="none" spc="0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«Логомер-2»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коррекционной работе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b="1" cap="none" spc="0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чителя-логопеда ДОУ</a:t>
            </a:r>
            <a:endParaRPr lang="ru-RU" sz="2800" b="1" cap="none" spc="0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99592" y="1196752"/>
            <a:ext cx="7200800" cy="540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en-US" sz="1600" b="1" dirty="0" smtClean="0"/>
              <a:t>USB </a:t>
            </a:r>
            <a:r>
              <a:rPr lang="ru-RU" sz="1600" b="1" dirty="0" smtClean="0"/>
              <a:t> накопитель с 90 интерактивными играми для проведении диагностики, а также для индивидуальных  и групповых занятий по следующим рубрикам: (интерактивные игры </a:t>
            </a:r>
            <a:r>
              <a:rPr lang="ru-RU" sz="1600" b="1" dirty="0" err="1" smtClean="0"/>
              <a:t>Мерсибо</a:t>
            </a:r>
            <a:r>
              <a:rPr lang="ru-RU" sz="1600" b="1" dirty="0" smtClean="0"/>
              <a:t> охватывают все аспекты работы логопеда и развития речи ребенка):</a:t>
            </a:r>
          </a:p>
          <a:p>
            <a:pPr>
              <a:buNone/>
            </a:pPr>
            <a:r>
              <a:rPr lang="ru-RU" sz="1600" dirty="0" smtClean="0"/>
              <a:t>1.Дыхыние, воздушная струя (8 игр).</a:t>
            </a:r>
          </a:p>
          <a:p>
            <a:pPr>
              <a:buNone/>
            </a:pPr>
            <a:r>
              <a:rPr lang="ru-RU" sz="1600" dirty="0" smtClean="0"/>
              <a:t>2.Фонематический слух, </a:t>
            </a:r>
            <a:r>
              <a:rPr lang="ru-RU" sz="1600" dirty="0" err="1" smtClean="0"/>
              <a:t>звуко-буквенный</a:t>
            </a:r>
            <a:r>
              <a:rPr lang="ru-RU" sz="1600" dirty="0" smtClean="0"/>
              <a:t>  анализ (12 игр).</a:t>
            </a:r>
          </a:p>
          <a:p>
            <a:pPr>
              <a:buNone/>
            </a:pPr>
            <a:r>
              <a:rPr lang="ru-RU" sz="1600" dirty="0" smtClean="0"/>
              <a:t>3.Неречевой слух (7 игр).</a:t>
            </a:r>
          </a:p>
          <a:p>
            <a:pPr>
              <a:buNone/>
            </a:pPr>
            <a:r>
              <a:rPr lang="ru-RU" sz="1600" dirty="0" smtClean="0"/>
              <a:t>4.Звукоподражание (4 игры).</a:t>
            </a:r>
          </a:p>
          <a:p>
            <a:pPr>
              <a:buNone/>
            </a:pPr>
            <a:r>
              <a:rPr lang="ru-RU" sz="1600" dirty="0" smtClean="0"/>
              <a:t>5.Грамматический строй (6 игр).</a:t>
            </a:r>
          </a:p>
          <a:p>
            <a:pPr>
              <a:buNone/>
            </a:pPr>
            <a:r>
              <a:rPr lang="ru-RU" sz="1600" dirty="0" smtClean="0"/>
              <a:t>6.Слоговая структура слова (5 игр).</a:t>
            </a:r>
          </a:p>
          <a:p>
            <a:pPr>
              <a:buNone/>
            </a:pPr>
            <a:r>
              <a:rPr lang="ru-RU" sz="1600" dirty="0" smtClean="0"/>
              <a:t>7.Звукопроизношение (16 игр).</a:t>
            </a:r>
          </a:p>
          <a:p>
            <a:pPr>
              <a:buNone/>
            </a:pPr>
            <a:r>
              <a:rPr lang="ru-RU" sz="1600" dirty="0" smtClean="0"/>
              <a:t>8.Связная речь (7 игр).</a:t>
            </a:r>
          </a:p>
          <a:p>
            <a:pPr>
              <a:buNone/>
            </a:pPr>
            <a:r>
              <a:rPr lang="ru-RU" sz="1600" dirty="0" smtClean="0"/>
              <a:t>9.Моторика (3 игры).</a:t>
            </a:r>
          </a:p>
          <a:p>
            <a:pPr>
              <a:buNone/>
            </a:pPr>
            <a:r>
              <a:rPr lang="ru-RU" sz="1600" dirty="0" smtClean="0"/>
              <a:t>10.Подготовка к чтению (7 игр).</a:t>
            </a:r>
          </a:p>
          <a:p>
            <a:pPr>
              <a:buNone/>
            </a:pPr>
            <a:r>
              <a:rPr lang="ru-RU" sz="1600" dirty="0" smtClean="0"/>
              <a:t>11.Лексика (13 игр).</a:t>
            </a:r>
          </a:p>
          <a:p>
            <a:pPr>
              <a:buNone/>
            </a:pPr>
            <a:r>
              <a:rPr lang="ru-RU" sz="1600" dirty="0" smtClean="0"/>
              <a:t>12.Интерактивная артикуляционная гимнастика (27 упражнений).</a:t>
            </a:r>
          </a:p>
          <a:p>
            <a:pPr>
              <a:buNone/>
            </a:pPr>
            <a:r>
              <a:rPr lang="ru-RU" sz="1600" dirty="0" smtClean="0"/>
              <a:t>13.Интерактивная программа «Конструктор картинок 2» (содержит  более 600 изображений, а так же фонов, наборов букв и цифр, знаков и символов, позволяющих создавать на экране любые картинки, схемы, сюжеты и игры, соответствующие педагогической задаче любого специалиста).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                                              Что же представляет из себя программно-дидактический комплекс «ЛОГОМЕР 2»?</a:t>
            </a:r>
            <a:br>
              <a:rPr lang="ru-RU" sz="1200" b="1" dirty="0" smtClean="0"/>
            </a:b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screensho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3284984"/>
          </a:xfrm>
          <a:prstGeom prst="rect">
            <a:avLst/>
          </a:prstGeom>
          <a:noFill/>
        </p:spPr>
      </p:pic>
      <p:pic>
        <p:nvPicPr>
          <p:cNvPr id="4099" name="Picture 3" descr="F:\4129894_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84984"/>
            <a:ext cx="4860032" cy="3573016"/>
          </a:xfrm>
          <a:prstGeom prst="rect">
            <a:avLst/>
          </a:prstGeom>
          <a:noFill/>
        </p:spPr>
      </p:pic>
      <p:pic>
        <p:nvPicPr>
          <p:cNvPr id="4100" name="Picture 4" descr="F:\9224786_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788024" cy="3573016"/>
          </a:xfrm>
          <a:prstGeom prst="rect">
            <a:avLst/>
          </a:prstGeom>
          <a:noFill/>
        </p:spPr>
      </p:pic>
      <p:pic>
        <p:nvPicPr>
          <p:cNvPr id="4101" name="Picture 5" descr="F:\29351721_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0"/>
            <a:ext cx="435597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None/>
            </a:pPr>
            <a:r>
              <a:rPr lang="ru-RU" sz="2000" dirty="0" smtClean="0"/>
              <a:t>1.Набор открыток с картинками на «трудные звуки».</a:t>
            </a:r>
          </a:p>
          <a:p>
            <a:pPr marL="457200" indent="-457200">
              <a:buNone/>
            </a:pPr>
            <a:r>
              <a:rPr lang="ru-RU" sz="2000" dirty="0" smtClean="0"/>
              <a:t>2. Набор карточек по составлению рассказа по серии сюжетных картинок для работы над связной речью (27 шт.).</a:t>
            </a:r>
          </a:p>
          <a:p>
            <a:pPr marL="457200" indent="-457200">
              <a:buNone/>
            </a:pPr>
            <a:r>
              <a:rPr lang="ru-RU" sz="2000" dirty="0" smtClean="0"/>
              <a:t>3.Артикуляционная гимнастика в стишках и картинках (27 шт.).</a:t>
            </a:r>
          </a:p>
          <a:p>
            <a:pPr marL="457200" indent="-457200">
              <a:buNone/>
            </a:pPr>
            <a:r>
              <a:rPr lang="ru-RU" sz="2000" dirty="0" smtClean="0"/>
              <a:t>4.Лексические открытки для работы с обобщающими понятиями (12 шт.).</a:t>
            </a:r>
          </a:p>
          <a:p>
            <a:pPr marL="457200" indent="-457200">
              <a:buNone/>
            </a:pPr>
            <a:r>
              <a:rPr lang="ru-RU" sz="2000" dirty="0" smtClean="0"/>
              <a:t>5.Набор карточек для обследования фонематического восприятия (27 шт.).</a:t>
            </a:r>
          </a:p>
          <a:p>
            <a:pPr marL="457200" indent="-457200">
              <a:buNone/>
            </a:pPr>
            <a:r>
              <a:rPr lang="ru-RU" sz="2000" dirty="0" smtClean="0"/>
              <a:t>6.Бланк лицензии на использование программно-дидактического комплекса «Логомер-2» в образовательном учреждении.</a:t>
            </a:r>
          </a:p>
          <a:p>
            <a:pPr marL="457200" indent="-457200">
              <a:buNone/>
            </a:pPr>
            <a:r>
              <a:rPr lang="ru-RU" sz="2000" dirty="0" smtClean="0"/>
              <a:t>7.Буклет с описанием работы с программно-дидактическим комплексом «Логомер-2».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«</a:t>
            </a:r>
            <a:r>
              <a:rPr lang="ru-RU" b="1" dirty="0" smtClean="0"/>
              <a:t>Логомер-2» дополнительно содержит материалы для оборудования логопедического кабинета: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card-se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33750" cy="2000250"/>
          </a:xfrm>
          <a:prstGeom prst="rect">
            <a:avLst/>
          </a:prstGeom>
          <a:noFill/>
        </p:spPr>
      </p:pic>
      <p:pic>
        <p:nvPicPr>
          <p:cNvPr id="5123" name="Picture 3" descr="F:\card-set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0"/>
            <a:ext cx="3333750" cy="2000250"/>
          </a:xfrm>
          <a:prstGeom prst="rect">
            <a:avLst/>
          </a:prstGeom>
          <a:noFill/>
        </p:spPr>
      </p:pic>
      <p:pic>
        <p:nvPicPr>
          <p:cNvPr id="5124" name="Picture 4" descr="F:\card-set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0250" y="4857750"/>
            <a:ext cx="3333750" cy="2000250"/>
          </a:xfrm>
          <a:prstGeom prst="rect">
            <a:avLst/>
          </a:prstGeom>
          <a:noFill/>
        </p:spPr>
      </p:pic>
      <p:pic>
        <p:nvPicPr>
          <p:cNvPr id="5125" name="Picture 5" descr="F:\card-set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57750"/>
            <a:ext cx="3333750" cy="2000250"/>
          </a:xfrm>
          <a:prstGeom prst="rect">
            <a:avLst/>
          </a:prstGeom>
          <a:noFill/>
        </p:spPr>
      </p:pic>
      <p:pic>
        <p:nvPicPr>
          <p:cNvPr id="5126" name="Picture 6" descr="F:\card-set-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05125" y="2428875"/>
            <a:ext cx="333375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1.формирования правильной воздушной струи;</a:t>
            </a:r>
          </a:p>
          <a:p>
            <a:pPr lvl="0">
              <a:buNone/>
            </a:pPr>
            <a:r>
              <a:rPr lang="ru-RU" sz="2400" dirty="0" smtClean="0"/>
              <a:t>2.развития фонематического слуха;</a:t>
            </a:r>
          </a:p>
          <a:p>
            <a:pPr lvl="0">
              <a:buNone/>
            </a:pPr>
            <a:r>
              <a:rPr lang="ru-RU" sz="2400" dirty="0" smtClean="0"/>
              <a:t>3.формированию </a:t>
            </a:r>
            <a:r>
              <a:rPr lang="ru-RU" sz="2400" dirty="0" err="1" smtClean="0"/>
              <a:t>звуко</a:t>
            </a:r>
            <a:r>
              <a:rPr lang="ru-RU" sz="2400" dirty="0" smtClean="0"/>
              <a:t> - буквенного анализа;</a:t>
            </a:r>
          </a:p>
          <a:p>
            <a:pPr lvl="0">
              <a:buNone/>
            </a:pPr>
            <a:r>
              <a:rPr lang="ru-RU" sz="2400" dirty="0" smtClean="0"/>
              <a:t>4.формирования грамматических навыков;</a:t>
            </a:r>
          </a:p>
          <a:p>
            <a:pPr lvl="0">
              <a:buNone/>
            </a:pPr>
            <a:r>
              <a:rPr lang="ru-RU" sz="2400" dirty="0" smtClean="0"/>
              <a:t>5.развития лексического запаса;</a:t>
            </a:r>
          </a:p>
          <a:p>
            <a:pPr lvl="0">
              <a:buNone/>
            </a:pPr>
            <a:r>
              <a:rPr lang="ru-RU" sz="2400" dirty="0" smtClean="0"/>
              <a:t>6.развития связной речи;</a:t>
            </a:r>
          </a:p>
          <a:p>
            <a:pPr lvl="0">
              <a:buNone/>
            </a:pPr>
            <a:r>
              <a:rPr lang="ru-RU" sz="2400" dirty="0" smtClean="0"/>
              <a:t>7.обучения чтению;</a:t>
            </a:r>
          </a:p>
          <a:p>
            <a:pPr lvl="0">
              <a:buNone/>
            </a:pPr>
            <a:r>
              <a:rPr lang="ru-RU" sz="2400" dirty="0" smtClean="0"/>
              <a:t>8.активизации мышления, внимания, памяти;</a:t>
            </a:r>
          </a:p>
          <a:p>
            <a:pPr>
              <a:buNone/>
            </a:pPr>
            <a:r>
              <a:rPr lang="ru-RU" sz="2400" dirty="0" smtClean="0"/>
              <a:t>9.а так же, печатные материалы для продолжения занятий вне компьютера.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Интерактивные игры </a:t>
            </a:r>
            <a:r>
              <a:rPr lang="ru-RU" b="1" dirty="0" err="1" smtClean="0"/>
              <a:t>Мерсибо</a:t>
            </a:r>
            <a:r>
              <a:rPr lang="ru-RU" b="1" dirty="0" smtClean="0"/>
              <a:t> охватывают все аспекты работы логопеда и развития речи ребенка и содержат материалы для: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 В программно-дидактическом комплексе «Логомер-2» представлены 4 интерактивных игры на звукоподражание.  Эти игры прекрасно подходят для индивидуальной коррекционной работы с детьми логопедической группы на начальных этапах постановки звуков.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звукопроизношение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звукопроизношение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1992" y="1340768"/>
            <a:ext cx="683237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   В комплексе «Логомер-2» представлен большой выбор  упражнений интерактивной артикуляционной гимнастики (27 упражнений), что способствует повышению интереса детей к проведению артикуляционной гимнастики, кроме этого имеются наборы печатных карточек для проведения артикуляционной гимнастики вне работы с </a:t>
            </a:r>
            <a:r>
              <a:rPr lang="ru-RU" sz="2400" dirty="0" err="1" smtClean="0"/>
              <a:t>кампьютером</a:t>
            </a:r>
            <a:r>
              <a:rPr lang="ru-RU" sz="2400" dirty="0" smtClean="0"/>
              <a:t> 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35696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Артикуляционная гимнастика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Артикуляционная гимнастика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68760"/>
            <a:ext cx="2808312" cy="247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933056"/>
            <a:ext cx="3312368" cy="273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2636912"/>
            <a:ext cx="28803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 Так же в комплексе представлены игры на развитие моторики (3 игры), с помощью которых можно интересно для детей провести пальчиковую гимнастику.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пальчиковая гимнастика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«Логомер-2» – это продукт компании «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Мерсибо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Мерсибо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 – это развивающий портал для учителей-логопедов, воспитателей, детей и родителей. Эта организация существует с 2013 года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43608" y="620688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 пальчиковая гимнастика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96752"/>
            <a:ext cx="29158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3861048"/>
            <a:ext cx="356388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789040"/>
            <a:ext cx="2448272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2348880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1196752"/>
            <a:ext cx="295232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Интерактивные игры на развитие неречевого слуха (7 игр), позволяют доступно и в интересной для детей форме проводить игры-занятия на развитие внимания и звукоподражание с детьми логопедической группы на раннем этапе логопедической работы.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неречевой слух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 неречевой слух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276872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196752"/>
            <a:ext cx="316835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4049688"/>
            <a:ext cx="309634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764704"/>
            <a:ext cx="7272808" cy="58326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None/>
            </a:pPr>
            <a:r>
              <a:rPr lang="ru-RU" sz="2400" dirty="0" smtClean="0"/>
              <a:t>Игры на развитие фонематического слуха и </a:t>
            </a:r>
            <a:r>
              <a:rPr lang="ru-RU" sz="2400" dirty="0" err="1" smtClean="0"/>
              <a:t>звуко-буквенный</a:t>
            </a:r>
            <a:r>
              <a:rPr lang="ru-RU" sz="2400" dirty="0" smtClean="0"/>
              <a:t> анализ (12 игр) позволяют в интересной и непринужденной форме подготовить детей к обучению чтению.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0"/>
            <a:ext cx="5184576" cy="119675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Игры на развитие фонематического слуха и </a:t>
            </a:r>
            <a:r>
              <a:rPr lang="ru-RU" dirty="0" err="1" smtClean="0"/>
              <a:t>звуко</a:t>
            </a:r>
            <a:r>
              <a:rPr lang="ru-RU" dirty="0" smtClean="0"/>
              <a:t> - буквенный анализ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  </a:t>
            </a:r>
            <a:r>
              <a:rPr lang="ru-RU" sz="3200" dirty="0" err="1" smtClean="0"/>
              <a:t>звуко</a:t>
            </a:r>
            <a:r>
              <a:rPr lang="ru-RU" sz="3200" dirty="0" smtClean="0"/>
              <a:t> - буквенный анализ</a:t>
            </a:r>
            <a:endParaRPr lang="ru-RU" sz="32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196752"/>
            <a:ext cx="38884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196752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3933056"/>
            <a:ext cx="44129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Игры на развитие фонематического слуха:</a:t>
            </a:r>
            <a:endParaRPr lang="ru-RU" sz="2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196752"/>
            <a:ext cx="38164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196752"/>
            <a:ext cx="37444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645024"/>
            <a:ext cx="4104456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476672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3600" b="1" dirty="0" smtClean="0"/>
              <a:t> Имеются в программно-дидактическом комплексе «Логомер-2» и игры, позволяющие развивать лексико-грамматические </a:t>
            </a:r>
            <a:r>
              <a:rPr lang="ru-RU" sz="3600" b="1" smtClean="0"/>
              <a:t>навыки детей.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 </a:t>
            </a:r>
            <a:r>
              <a:rPr lang="ru-RU" sz="3200" dirty="0" smtClean="0"/>
              <a:t>лексико-грамматические навыки </a:t>
            </a:r>
            <a:endParaRPr lang="ru-RU" sz="32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 грамматические навыки</a:t>
            </a:r>
            <a:endParaRPr lang="ru-RU" sz="36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196752"/>
            <a:ext cx="43204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501008"/>
            <a:ext cx="403244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 smtClean="0"/>
              <a:t>  </a:t>
            </a:r>
            <a:r>
              <a:rPr lang="ru-RU" sz="4000" dirty="0" smtClean="0"/>
              <a:t>лексический запас и связная речь</a:t>
            </a:r>
            <a:endParaRPr lang="ru-RU" sz="4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19672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564904" y="332656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1340768"/>
            <a:ext cx="684076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40552" y="0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96536" y="3789040"/>
            <a:ext cx="205172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276872" y="3861048"/>
            <a:ext cx="273630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sz="3200" b="1" dirty="0" smtClean="0"/>
              <a:t>Очень интересны игры на обучение чтению. Они помогают сформировать навыки чтения, хорошо закрепляют эти навыки и воспитывают у детей интерес к чтению, правописанию и правильности написания букв алфавита, что впоследствии с большей вероятностью исключает возникновение у детей </a:t>
            </a:r>
            <a:r>
              <a:rPr lang="ru-RU" sz="3200" b="1" dirty="0" err="1" smtClean="0"/>
              <a:t>дисграфии</a:t>
            </a:r>
            <a:r>
              <a:rPr lang="ru-RU" sz="3200" b="1" dirty="0" smtClean="0"/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 smtClean="0"/>
              <a:t>    обучение чтению</a:t>
            </a:r>
            <a:endParaRPr lang="ru-RU" sz="4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19672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teaser-mersibo-logomer2-flashcar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 smtClean="0"/>
              <a:t>    обучение чтению</a:t>
            </a:r>
            <a:endParaRPr lang="ru-RU" sz="4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19672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276872"/>
            <a:ext cx="30243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96752"/>
            <a:ext cx="2772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645024"/>
            <a:ext cx="28803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sz="4000" b="1" dirty="0" smtClean="0"/>
              <a:t>Есть в программно-дидактическом комплексе и игры на развитие и активизацию мышления, внимания и памяти.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игры на активизацию мышления, внимания, памяти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6368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      игры на активизацию мышления, внимания, памяти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6368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268760"/>
            <a:ext cx="669674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sz="4000" b="1" dirty="0" smtClean="0"/>
              <a:t>Данные материалы являются прекрасным оснащением любого логопедического кабинета.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печатные материалы для продолжения занятия вне компьютера</a:t>
            </a:r>
            <a:endParaRPr lang="ru-RU" sz="2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печатные материалы для продолжения занятия вне компьютера</a:t>
            </a:r>
            <a:endParaRPr lang="ru-RU" sz="2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24744" y="5373216"/>
            <a:ext cx="720080" cy="72007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196752"/>
            <a:ext cx="273630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196752"/>
            <a:ext cx="28647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3861048"/>
            <a:ext cx="28083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1196752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861048"/>
            <a:ext cx="273630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8144" y="3861048"/>
            <a:ext cx="288032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1124744"/>
            <a:ext cx="7272808" cy="54726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1. являются элементом компьютерной среды, которая касается ребенка;</a:t>
            </a:r>
          </a:p>
          <a:p>
            <a:pPr>
              <a:buNone/>
            </a:pPr>
            <a:r>
              <a:rPr lang="ru-RU" sz="2800" dirty="0" smtClean="0"/>
              <a:t>2. требуют участия взрослого, совместной деятельности;</a:t>
            </a:r>
          </a:p>
          <a:p>
            <a:pPr>
              <a:buNone/>
            </a:pPr>
            <a:r>
              <a:rPr lang="ru-RU" sz="2800" dirty="0" smtClean="0"/>
              <a:t>3. несут грамотное эстетическое оформление и наполнение;</a:t>
            </a:r>
          </a:p>
          <a:p>
            <a:pPr>
              <a:buNone/>
            </a:pPr>
            <a:r>
              <a:rPr lang="ru-RU" sz="2800" dirty="0" smtClean="0"/>
              <a:t>4. формируют у детей навыки и умения, необходимые нормам возрастного развития;</a:t>
            </a:r>
          </a:p>
          <a:p>
            <a:pPr>
              <a:buNone/>
            </a:pPr>
            <a:r>
              <a:rPr lang="ru-RU" sz="2800" dirty="0" smtClean="0"/>
              <a:t>5. создают ситуацию успеха и достижения цели;</a:t>
            </a:r>
          </a:p>
          <a:p>
            <a:pPr>
              <a:buNone/>
            </a:pPr>
            <a:r>
              <a:rPr lang="ru-RU" sz="2800" dirty="0" smtClean="0"/>
              <a:t>6. стимулируют познавательное развитие детей.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12568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Интерактивные игры портала «</a:t>
            </a:r>
            <a:r>
              <a:rPr lang="ru-RU" sz="2400" b="1" dirty="0" err="1" smtClean="0"/>
              <a:t>Мерсибо</a:t>
            </a:r>
            <a:r>
              <a:rPr lang="ru-RU" sz="2400" b="1" dirty="0" smtClean="0"/>
              <a:t>»:</a:t>
            </a:r>
            <a:endParaRPr lang="ru-RU" sz="2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200" dirty="0" smtClean="0"/>
              <a:t>Использование игр на занятиях значительно поднимает мотивацию у детей и делает процесс обучения более эффективным и интересным. Настройки, имеющиеся у многих игр, дают возможность выбирать уровень сложности игры в соответствии с темой занятия.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0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1556792"/>
            <a:ext cx="8534400" cy="4530725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533400" lvl="0" indent="-533400" algn="just">
              <a:lnSpc>
                <a:spcPct val="80000"/>
              </a:lnSpc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marL="533400" lvl="0" indent="-533400" algn="just">
              <a:lnSpc>
                <a:spcPct val="80000"/>
              </a:lnSpc>
              <a:spcBef>
                <a:spcPct val="20000"/>
              </a:spcBef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             за</a:t>
            </a:r>
          </a:p>
          <a:p>
            <a:pPr marL="533400" lvl="0" indent="-533400" algn="just">
              <a:lnSpc>
                <a:spcPct val="80000"/>
              </a:lnSpc>
              <a:spcBef>
                <a:spcPct val="20000"/>
              </a:spcBef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     внимание!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32656"/>
            <a:ext cx="7704856" cy="1080120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6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75656" y="404664"/>
            <a:ext cx="792088" cy="792088"/>
          </a:xfrm>
          <a:prstGeom prst="rect">
            <a:avLst/>
          </a:prstGeom>
          <a:noFill/>
        </p:spPr>
      </p:pic>
      <p:pic>
        <p:nvPicPr>
          <p:cNvPr id="15362" name="Picture 2" descr="http://www.cliparthut.com/clip-arts/463/kid-clip-art-46369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293096"/>
            <a:ext cx="2411548" cy="2448272"/>
          </a:xfrm>
          <a:prstGeom prst="rect">
            <a:avLst/>
          </a:prstGeom>
          <a:noFill/>
        </p:spPr>
      </p:pic>
      <p:pic>
        <p:nvPicPr>
          <p:cNvPr id="15364" name="Picture 4" descr="https://img.clipartfest.com/295c0394f868734eb70fa999657a3947_download-fullsize-grass-clipart_6084-175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5301208"/>
            <a:ext cx="4536504" cy="1308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3200" dirty="0" smtClean="0"/>
              <a:t>В соответствии с положениями ФГОС (Приказ Министерства образования и науки Российской Федерации от 17 октября 2013 г. № 1155 «Об утверждении федерального государственного образовательного стандарта дошкольного образования) развитию речи детей придается особое значение.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971600" y="1196752"/>
            <a:ext cx="7128792" cy="540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dirty="0" smtClean="0"/>
              <a:t>- владение речью как средством общения и культуры;</a:t>
            </a:r>
          </a:p>
          <a:p>
            <a:pPr>
              <a:buNone/>
            </a:pPr>
            <a:r>
              <a:rPr lang="ru-RU" sz="2400" dirty="0" smtClean="0"/>
              <a:t>- обогащение активного словаря;</a:t>
            </a:r>
          </a:p>
          <a:p>
            <a:pPr>
              <a:buNone/>
            </a:pPr>
            <a:r>
              <a:rPr lang="ru-RU" sz="2400" dirty="0" smtClean="0"/>
              <a:t>- развитие связной,  грамматически правильной диалогической и монологической речи;</a:t>
            </a:r>
          </a:p>
          <a:p>
            <a:pPr>
              <a:buNone/>
            </a:pPr>
            <a:r>
              <a:rPr lang="ru-RU" sz="2400" dirty="0" smtClean="0"/>
              <a:t>- развитие речевого творчества;</a:t>
            </a:r>
          </a:p>
          <a:p>
            <a:pPr>
              <a:buNone/>
            </a:pPr>
            <a:r>
              <a:rPr lang="ru-RU" sz="2400" dirty="0" smtClean="0"/>
              <a:t>- развитие звуковой и интонационной культуры речи, фонематического слуха;</a:t>
            </a:r>
          </a:p>
          <a:p>
            <a:pPr>
              <a:buNone/>
            </a:pPr>
            <a:r>
              <a:rPr lang="ru-RU" sz="2400" dirty="0" smtClean="0"/>
              <a:t>- знакомство с книжной культурой, детской литературой, понимание на слух текстов различных жанров детской литературы;</a:t>
            </a:r>
          </a:p>
          <a:p>
            <a:pPr>
              <a:buNone/>
            </a:pPr>
            <a:r>
              <a:rPr lang="ru-RU" sz="2400" dirty="0" smtClean="0"/>
              <a:t>- формирование звуковой аналитико-синтетической активности, как предпосылки обучения грамоте.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7704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/>
              <a:t>                           </a:t>
            </a:r>
            <a:r>
              <a:rPr lang="ru-RU" sz="2000" b="1" dirty="0" smtClean="0"/>
              <a:t>Отдельно выделены направления:</a:t>
            </a:r>
            <a:endParaRPr lang="ru-RU" sz="2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71600" y="1628800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dirty="0" smtClean="0"/>
              <a:t>Современное общество стремительно осваивает новые технологии и коммуникации. Дошкольное учреждение представляет собой динамическую систему, отражающую социальный заказ общества и тенденции его развития. В связи с этим детский сад должен быть современным, все его элементы и системы должны функционировать четко и бесперебойно.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3200" dirty="0" smtClean="0"/>
              <a:t>База интерактивных игр «</a:t>
            </a:r>
            <a:r>
              <a:rPr lang="ru-RU" sz="3200" dirty="0" err="1" smtClean="0"/>
              <a:t>Мерсибо</a:t>
            </a:r>
            <a:r>
              <a:rPr lang="ru-RU" sz="3200" dirty="0" smtClean="0"/>
              <a:t>» позволяет решить задачи образовательной области «Речевое развитие»  наиболее эффективным для ребенка способом – в игре. </a:t>
            </a:r>
          </a:p>
          <a:p>
            <a:pPr>
              <a:buNone/>
            </a:pPr>
            <a:r>
              <a:rPr lang="ru-RU" sz="3200" b="1" dirty="0" smtClean="0"/>
              <a:t>    ФГОС подчеркивает статус ребенка как «человека играющего»,</a:t>
            </a:r>
            <a:r>
              <a:rPr lang="ru-RU" sz="3200" dirty="0" smtClean="0"/>
              <a:t> то есть акцентирует внимание педагогов на необходимости больше уделять внимания процессу игры.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419" r="117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548680"/>
            <a:ext cx="7272808" cy="60486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Программно-дидактический комплекс «</a:t>
            </a:r>
            <a:r>
              <a:rPr lang="ru-RU" dirty="0" err="1" smtClean="0"/>
              <a:t>Логомер</a:t>
            </a:r>
            <a:r>
              <a:rPr lang="ru-RU" dirty="0" smtClean="0"/>
              <a:t>- 2» -  современное, универсальное средство обучения детей с нарушениями речи.</a:t>
            </a:r>
          </a:p>
          <a:p>
            <a:pPr>
              <a:buNone/>
            </a:pPr>
            <a:r>
              <a:rPr lang="ru-RU" dirty="0" smtClean="0"/>
              <a:t>       Для учителей-логопедов – это просто находка. Здесь есть игры на развитие воздушной струи, на развитие фонематических процессов, звукопроизношения, формирование ЛГСР, связной речи, на слоговую структуру слова, по обучению чтению.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88640"/>
            <a:ext cx="5184576" cy="1008112"/>
          </a:xfrm>
          <a:prstGeom prst="roundRect">
            <a:avLst/>
          </a:prstGeom>
          <a:solidFill>
            <a:schemeClr val="accent6"/>
          </a:solidFill>
          <a:ln w="3175"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" name="Picture 8" descr="http://s49novouralsk.edusite.ru/images/knop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20" y="260648"/>
            <a:ext cx="792088" cy="792088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340768"/>
            <a:ext cx="7272808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C485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229200"/>
            <a:ext cx="7416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1475656" y="5301208"/>
            <a:ext cx="6408712" cy="93610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9" name="Picture 30" descr="http://www.clipartbest.com/cliparts/niB/MGo/niBMGo8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11629443_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4048" cy="3284984"/>
          </a:xfrm>
          <a:prstGeom prst="rect">
            <a:avLst/>
          </a:prstGeom>
          <a:noFill/>
        </p:spPr>
      </p:pic>
      <p:pic>
        <p:nvPicPr>
          <p:cNvPr id="3075" name="Picture 3" descr="F:\37121499_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4211960" cy="4149080"/>
          </a:xfrm>
          <a:prstGeom prst="rect">
            <a:avLst/>
          </a:prstGeom>
          <a:noFill/>
        </p:spPr>
      </p:pic>
      <p:pic>
        <p:nvPicPr>
          <p:cNvPr id="3076" name="Picture 4" descr="F:\73222485_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284984"/>
            <a:ext cx="4932039" cy="3573016"/>
          </a:xfrm>
          <a:prstGeom prst="rect">
            <a:avLst/>
          </a:prstGeom>
          <a:noFill/>
        </p:spPr>
      </p:pic>
      <p:pic>
        <p:nvPicPr>
          <p:cNvPr id="3077" name="Picture 5" descr="F:\card-set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0"/>
            <a:ext cx="4211960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1125</Words>
  <Application>Microsoft Office PowerPoint</Application>
  <PresentationFormat>Экран (4:3)</PresentationFormat>
  <Paragraphs>573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132</dc:creator>
  <cp:lastModifiedBy>Учетная запись Майкрософт</cp:lastModifiedBy>
  <cp:revision>177</cp:revision>
  <dcterms:created xsi:type="dcterms:W3CDTF">2017-04-09T12:21:35Z</dcterms:created>
  <dcterms:modified xsi:type="dcterms:W3CDTF">2023-02-06T07:16:43Z</dcterms:modified>
</cp:coreProperties>
</file>