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19.02.2021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/>
              <a:t>PAST SIMPLE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sz="4000" dirty="0" smtClean="0"/>
              <a:t>Простое прошедшее время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87513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Окончание -</a:t>
            </a:r>
            <a:r>
              <a:rPr lang="en-US" dirty="0" err="1" smtClean="0"/>
              <a:t>ed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Если глагол оканчивается на одну согласную, перед которой стоит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ударная гласная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(закрытый ударный слог), то перед добавлением окончания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-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последняя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согласная удваивается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:</a:t>
            </a:r>
          </a:p>
          <a:p>
            <a:pPr marL="0" indent="0" algn="ctr">
              <a:buNone/>
            </a:pPr>
            <a:r>
              <a:rPr lang="ru-RU" i="1" dirty="0" err="1">
                <a:solidFill>
                  <a:srgbClr val="4E4E3F"/>
                </a:solidFill>
                <a:latin typeface="Open Sans"/>
              </a:rPr>
              <a:t>stop</a:t>
            </a:r>
            <a:r>
              <a:rPr lang="ru-RU" i="1" dirty="0">
                <a:solidFill>
                  <a:srgbClr val="4E4E3F"/>
                </a:solidFill>
                <a:latin typeface="Open Sans"/>
              </a:rPr>
              <a:t> — </a:t>
            </a:r>
            <a:r>
              <a:rPr lang="ru-RU" i="1" dirty="0" err="1" smtClean="0">
                <a:solidFill>
                  <a:srgbClr val="4E4E3F"/>
                </a:solidFill>
                <a:latin typeface="Open Sans"/>
              </a:rPr>
              <a:t>stopped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i="1" dirty="0" err="1">
                <a:solidFill>
                  <a:srgbClr val="4E4E3F"/>
                </a:solidFill>
                <a:latin typeface="Open Sans"/>
              </a:rPr>
              <a:t>rob</a:t>
            </a:r>
            <a:r>
              <a:rPr lang="ru-RU" i="1" dirty="0">
                <a:solidFill>
                  <a:srgbClr val="4E4E3F"/>
                </a:solidFill>
                <a:latin typeface="Open Sans"/>
              </a:rPr>
              <a:t> — </a:t>
            </a:r>
            <a:r>
              <a:rPr lang="ru-RU" i="1" dirty="0" err="1">
                <a:solidFill>
                  <a:srgbClr val="4E4E3F"/>
                </a:solidFill>
                <a:latin typeface="Open Sans"/>
              </a:rPr>
              <a:t>robbed</a:t>
            </a:r>
            <a:endParaRPr lang="ru-RU" dirty="0">
              <a:solidFill>
                <a:srgbClr val="4E4E3F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674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Произношение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4E4E3F"/>
                </a:solidFill>
                <a:latin typeface="Open Sans"/>
              </a:rPr>
              <a:t>После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звуков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/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t/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и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/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d/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,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окончание произносится как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/</a:t>
            </a:r>
            <a:r>
              <a:rPr lang="en-US" b="1" dirty="0" err="1">
                <a:solidFill>
                  <a:srgbClr val="4E4E3F"/>
                </a:solidFill>
                <a:latin typeface="Open Sans"/>
              </a:rPr>
              <a:t>ɪd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/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invite — </a:t>
            </a: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invited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i="1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start — </a:t>
            </a: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started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i="1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visit — visited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>Если глагол оканчивается на глухой звук: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/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p/, /h/,/s/, /k/, /f/, /</a:t>
            </a:r>
            <a:r>
              <a:rPr lang="en-US" b="1" dirty="0" err="1">
                <a:solidFill>
                  <a:srgbClr val="4E4E3F"/>
                </a:solidFill>
                <a:latin typeface="Open Sans"/>
              </a:rPr>
              <a:t>tʃ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/, /ʃ/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,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то окончание произносится со звуком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 /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t/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: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ask — </a:t>
            </a: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asked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help — helped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like 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>— liked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>Если окончание глагола – это звонкий или гласный звук, то окончание произносится звонко: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/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d/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</a:p>
          <a:p>
            <a:pPr marL="0" indent="0" algn="ctr">
              <a:buNone/>
            </a:pPr>
            <a:r>
              <a:rPr lang="en-US" i="1" dirty="0">
                <a:solidFill>
                  <a:srgbClr val="4E4E3F"/>
                </a:solidFill>
                <a:latin typeface="Open Sans"/>
              </a:rPr>
              <a:t>call — </a:t>
            </a: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called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love — </a:t>
            </a: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loved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i="1" dirty="0">
                <a:solidFill>
                  <a:srgbClr val="4E4E3F"/>
                </a:solidFill>
                <a:latin typeface="Open Sans"/>
              </a:rPr>
              <a:t>play — played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228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Глагол </a:t>
            </a:r>
            <a:r>
              <a:rPr lang="en-US" dirty="0" smtClean="0"/>
              <a:t>to be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Для того, чтобы сказать о том, где вы были вчера или несколько минут назад, вам необходимо использовать глагол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to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be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в прошедшем времени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.</a:t>
            </a:r>
            <a:endParaRPr lang="en-US" dirty="0" smtClean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>I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was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you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were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he, she, it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was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 smtClean="0">
                <a:solidFill>
                  <a:srgbClr val="4E4E3F"/>
                </a:solidFill>
                <a:latin typeface="Open Sans"/>
              </a:rPr>
              <a:t>we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were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 smtClean="0">
                <a:solidFill>
                  <a:srgbClr val="4E4E3F"/>
                </a:solidFill>
                <a:latin typeface="Open Sans"/>
              </a:rPr>
              <a:t>you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were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 smtClean="0">
                <a:solidFill>
                  <a:srgbClr val="4E4E3F"/>
                </a:solidFill>
                <a:latin typeface="Open Sans"/>
              </a:rPr>
              <a:t>they</a:t>
            </a:r>
            <a:r>
              <a:rPr lang="en-US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were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4E4E3F"/>
                </a:solidFill>
                <a:latin typeface="Open Sans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82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Глагол </a:t>
            </a:r>
            <a:r>
              <a:rPr lang="en-US" dirty="0"/>
              <a:t>to </a:t>
            </a:r>
            <a:r>
              <a:rPr lang="en-US" dirty="0" smtClean="0"/>
              <a:t>be </a:t>
            </a:r>
            <a:r>
              <a:rPr lang="ru-RU" dirty="0" smtClean="0"/>
              <a:t>(отрицание)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000" dirty="0">
                <a:solidFill>
                  <a:srgbClr val="4E4E3F"/>
                </a:solidFill>
                <a:latin typeface="Open Sans"/>
              </a:rPr>
              <a:t>Чтобы сообщить о том, что вы не были где-то или определенный предмет не обладал такими качествами, вам необходимо использовать </a:t>
            </a:r>
            <a:r>
              <a:rPr lang="ru-RU" sz="2000" b="1" dirty="0">
                <a:solidFill>
                  <a:srgbClr val="4E4E3F"/>
                </a:solidFill>
                <a:latin typeface="Open Sans"/>
              </a:rPr>
              <a:t>глагол </a:t>
            </a:r>
            <a:r>
              <a:rPr lang="ru-RU" sz="2000" b="1" dirty="0" err="1">
                <a:solidFill>
                  <a:srgbClr val="4E4E3F"/>
                </a:solidFill>
                <a:latin typeface="Open Sans"/>
              </a:rPr>
              <a:t>to</a:t>
            </a:r>
            <a:r>
              <a:rPr lang="ru-RU" sz="2000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sz="2000" b="1" dirty="0" err="1">
                <a:solidFill>
                  <a:srgbClr val="4E4E3F"/>
                </a:solidFill>
                <a:latin typeface="Open Sans"/>
              </a:rPr>
              <a:t>be</a:t>
            </a:r>
            <a:r>
              <a:rPr lang="ru-RU" sz="2000" b="1" dirty="0">
                <a:solidFill>
                  <a:srgbClr val="4E4E3F"/>
                </a:solidFill>
                <a:latin typeface="Open Sans"/>
              </a:rPr>
              <a:t> + частицу </a:t>
            </a:r>
            <a:r>
              <a:rPr lang="ru-RU" sz="2000" b="1" dirty="0" err="1">
                <a:solidFill>
                  <a:srgbClr val="4E4E3F"/>
                </a:solidFill>
                <a:latin typeface="Open Sans"/>
              </a:rPr>
              <a:t>not</a:t>
            </a:r>
            <a:r>
              <a:rPr lang="ru-RU" sz="2000" dirty="0" smtClean="0">
                <a:solidFill>
                  <a:srgbClr val="4E4E3F"/>
                </a:solidFill>
                <a:latin typeface="Open Sans"/>
              </a:rPr>
              <a:t>.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>I </a:t>
            </a:r>
            <a:r>
              <a:rPr lang="en-US" sz="2000" b="1" dirty="0">
                <a:solidFill>
                  <a:srgbClr val="4E4E3F"/>
                </a:solidFill>
                <a:latin typeface="Open Sans"/>
              </a:rPr>
              <a:t>was not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sz="2000" dirty="0">
                <a:solidFill>
                  <a:srgbClr val="4E4E3F"/>
                </a:solidFill>
                <a:latin typeface="Open Sans"/>
              </a:rPr>
            </a:br>
            <a:r>
              <a:rPr lang="en-US" sz="2000" dirty="0">
                <a:solidFill>
                  <a:srgbClr val="4E4E3F"/>
                </a:solidFill>
                <a:latin typeface="Open Sans"/>
              </a:rPr>
              <a:t>you </a:t>
            </a:r>
            <a:r>
              <a:rPr lang="en-US" sz="2000" b="1" dirty="0">
                <a:solidFill>
                  <a:srgbClr val="4E4E3F"/>
                </a:solidFill>
                <a:latin typeface="Open Sans"/>
              </a:rPr>
              <a:t>were not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sz="2000" dirty="0">
                <a:solidFill>
                  <a:srgbClr val="4E4E3F"/>
                </a:solidFill>
                <a:latin typeface="Open Sans"/>
              </a:rPr>
            </a:br>
            <a:r>
              <a:rPr lang="en-US" sz="2000" dirty="0">
                <a:solidFill>
                  <a:srgbClr val="4E4E3F"/>
                </a:solidFill>
                <a:latin typeface="Open Sans"/>
              </a:rPr>
              <a:t>he, she, it </a:t>
            </a:r>
            <a:r>
              <a:rPr lang="en-US" sz="2000" b="1" dirty="0">
                <a:solidFill>
                  <a:srgbClr val="4E4E3F"/>
                </a:solidFill>
                <a:latin typeface="Open Sans"/>
              </a:rPr>
              <a:t>was not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sz="2000" dirty="0">
                <a:solidFill>
                  <a:srgbClr val="4E4E3F"/>
                </a:solidFill>
                <a:latin typeface="Open Sans"/>
              </a:rPr>
            </a:br>
            <a:r>
              <a:rPr lang="en-US" sz="2000" dirty="0" smtClean="0">
                <a:solidFill>
                  <a:srgbClr val="4E4E3F"/>
                </a:solidFill>
                <a:latin typeface="Open Sans"/>
              </a:rPr>
              <a:t>we</a:t>
            </a:r>
            <a:r>
              <a:rPr lang="en-US" sz="2000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en-US" sz="2000" b="1" dirty="0">
                <a:solidFill>
                  <a:srgbClr val="4E4E3F"/>
                </a:solidFill>
                <a:latin typeface="Open Sans"/>
              </a:rPr>
              <a:t>were not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sz="2000" dirty="0">
                <a:solidFill>
                  <a:srgbClr val="4E4E3F"/>
                </a:solidFill>
                <a:latin typeface="Open Sans"/>
              </a:rPr>
            </a:br>
            <a:r>
              <a:rPr lang="en-US" sz="2000" dirty="0" smtClean="0">
                <a:solidFill>
                  <a:srgbClr val="4E4E3F"/>
                </a:solidFill>
                <a:latin typeface="Open Sans"/>
              </a:rPr>
              <a:t>you</a:t>
            </a:r>
            <a:r>
              <a:rPr lang="en-US" sz="2000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en-US" sz="2000" b="1" dirty="0">
                <a:solidFill>
                  <a:srgbClr val="4E4E3F"/>
                </a:solidFill>
                <a:latin typeface="Open Sans"/>
              </a:rPr>
              <a:t>were not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sz="2000" dirty="0">
                <a:solidFill>
                  <a:srgbClr val="4E4E3F"/>
                </a:solidFill>
                <a:latin typeface="Open Sans"/>
              </a:rPr>
            </a:br>
            <a:r>
              <a:rPr lang="en-US" sz="2000" dirty="0" smtClean="0">
                <a:solidFill>
                  <a:srgbClr val="4E4E3F"/>
                </a:solidFill>
                <a:latin typeface="Open Sans"/>
              </a:rPr>
              <a:t>they</a:t>
            </a:r>
            <a:r>
              <a:rPr lang="en-US" sz="2000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en-US" sz="2000" b="1" dirty="0">
                <a:solidFill>
                  <a:srgbClr val="4E4E3F"/>
                </a:solidFill>
                <a:latin typeface="Open Sans"/>
              </a:rPr>
              <a:t>were </a:t>
            </a:r>
            <a:r>
              <a:rPr lang="en-US" sz="2000" b="1" dirty="0" smtClean="0">
                <a:solidFill>
                  <a:srgbClr val="4E4E3F"/>
                </a:solidFill>
                <a:latin typeface="Open Sans"/>
              </a:rPr>
              <a:t>not</a:t>
            </a:r>
          </a:p>
          <a:p>
            <a:pPr marL="0" indent="0" algn="ctr">
              <a:buNone/>
            </a:pPr>
            <a:endParaRPr lang="en-US" sz="2000" b="1" dirty="0" smtClean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b="1" dirty="0">
                <a:solidFill>
                  <a:srgbClr val="4E4E3F"/>
                </a:solidFill>
                <a:latin typeface="Open Sans"/>
              </a:rPr>
              <a:t>was not = wasn’t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sz="2000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sz="2000" dirty="0">
                <a:solidFill>
                  <a:srgbClr val="4E4E3F"/>
                </a:solidFill>
                <a:latin typeface="Open Sans"/>
              </a:rPr>
            </a:br>
            <a:r>
              <a:rPr lang="en-US" sz="2000" b="1" dirty="0">
                <a:solidFill>
                  <a:srgbClr val="4E4E3F"/>
                </a:solidFill>
                <a:latin typeface="Open Sans"/>
              </a:rPr>
              <a:t>were not = weren’t</a:t>
            </a: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4E4E3F"/>
              </a:solidFill>
              <a:latin typeface="Open Sans"/>
            </a:endParaRP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50853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Глагол </a:t>
            </a:r>
            <a:r>
              <a:rPr lang="en-US" dirty="0" smtClean="0"/>
              <a:t>to be </a:t>
            </a:r>
            <a:r>
              <a:rPr lang="ru-RU" smtClean="0"/>
              <a:t>(вопрос)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Для того, чтобы задать вопросы был ли кто-то в том или ином месте, почему он или она были там, необходимо знать правила построения вопросов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.</a:t>
            </a:r>
            <a:endParaRPr lang="en-US" dirty="0" smtClean="0">
              <a:solidFill>
                <a:srgbClr val="4E4E3F"/>
              </a:solidFill>
              <a:latin typeface="Open Sans"/>
            </a:endParaRPr>
          </a:p>
          <a:p>
            <a:pPr algn="ctr"/>
            <a:endParaRPr lang="ru-RU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ru-RU" b="1" dirty="0" err="1" smtClean="0">
                <a:solidFill>
                  <a:srgbClr val="4E4E3F"/>
                </a:solidFill>
                <a:latin typeface="Open Sans"/>
              </a:rPr>
              <a:t>Was</a:t>
            </a:r>
            <a:r>
              <a:rPr lang="ru-RU" b="1" dirty="0" smtClean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/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were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+ подлежащее + второстепенные члены предложения</a:t>
            </a:r>
            <a:r>
              <a:rPr lang="ru-RU" b="1" dirty="0" smtClean="0">
                <a:solidFill>
                  <a:srgbClr val="4E4E3F"/>
                </a:solidFill>
                <a:latin typeface="Open Sans"/>
              </a:rPr>
              <a:t>?</a:t>
            </a:r>
            <a:endParaRPr lang="en-US" b="1" dirty="0" smtClean="0">
              <a:solidFill>
                <a:srgbClr val="4E4E3F"/>
              </a:solidFill>
              <a:latin typeface="Open Sans"/>
            </a:endParaRPr>
          </a:p>
          <a:p>
            <a:pPr algn="ctr"/>
            <a:endParaRPr lang="ru-RU" b="1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ru-RU" b="1" dirty="0" err="1">
                <a:solidFill>
                  <a:srgbClr val="4E4E3F"/>
                </a:solidFill>
                <a:latin typeface="Open Sans"/>
              </a:rPr>
              <a:t>Was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I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in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shop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?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b="1" dirty="0" err="1">
                <a:solidFill>
                  <a:srgbClr val="4E4E3F"/>
                </a:solidFill>
                <a:latin typeface="Open Sans"/>
              </a:rPr>
              <a:t>Were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you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in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shop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?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b="1" dirty="0" err="1">
                <a:solidFill>
                  <a:srgbClr val="4E4E3F"/>
                </a:solidFill>
                <a:latin typeface="Open Sans"/>
              </a:rPr>
              <a:t>Was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he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,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she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,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it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in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shop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?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</a:p>
          <a:p>
            <a:pPr marL="0" indent="0" algn="ctr">
              <a:buNone/>
            </a:pPr>
            <a:r>
              <a:rPr lang="ru-RU" b="1" dirty="0" err="1">
                <a:solidFill>
                  <a:srgbClr val="4E4E3F"/>
                </a:solidFill>
                <a:latin typeface="Open Sans"/>
              </a:rPr>
              <a:t>Were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we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in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shop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?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b="1" dirty="0" err="1">
                <a:solidFill>
                  <a:srgbClr val="4E4E3F"/>
                </a:solidFill>
                <a:latin typeface="Open Sans"/>
              </a:rPr>
              <a:t>Were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you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in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shop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?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b="1" dirty="0" err="1">
                <a:solidFill>
                  <a:srgbClr val="4E4E3F"/>
                </a:solidFill>
                <a:latin typeface="Open Sans"/>
              </a:rPr>
              <a:t>Were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they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in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the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shop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61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Утвердительные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Для того, чтобы сказать о том, что, где, когда вы делали в прошлом, некоторое время назад, вам необходимо использовать время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Past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Simple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.</a:t>
            </a: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>Посмотрим, как строятся утвердительные предложения в данном времени.</a:t>
            </a:r>
          </a:p>
          <a:p>
            <a:r>
              <a:rPr lang="ru-RU" dirty="0">
                <a:solidFill>
                  <a:srgbClr val="4E4E3F"/>
                </a:solidFill>
                <a:latin typeface="Open Sans"/>
              </a:rPr>
              <a:t>Подлежащее + глагол во второй форме/ глагол с окончанием -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+ второстепенные члены предложения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.</a:t>
            </a:r>
          </a:p>
          <a:p>
            <a:r>
              <a:rPr lang="en-US" i="1" dirty="0">
                <a:solidFill>
                  <a:srgbClr val="4E4E3F"/>
                </a:solidFill>
                <a:latin typeface="Open Sans"/>
              </a:rPr>
              <a:t>Kate </a:t>
            </a:r>
            <a:r>
              <a:rPr lang="en-US" b="1" i="1" dirty="0">
                <a:solidFill>
                  <a:srgbClr val="4E4E3F"/>
                </a:solidFill>
                <a:latin typeface="Open Sans"/>
              </a:rPr>
              <a:t>lived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> in Paris many years ago</a:t>
            </a:r>
            <a:r>
              <a:rPr lang="en-US" i="1" dirty="0" smtClean="0">
                <a:solidFill>
                  <a:srgbClr val="4E4E3F"/>
                </a:solidFill>
                <a:latin typeface="Open Sans"/>
              </a:rPr>
              <a:t>.</a:t>
            </a:r>
          </a:p>
          <a:p>
            <a:r>
              <a:rPr lang="ru-RU" dirty="0" smtClean="0">
                <a:solidFill>
                  <a:srgbClr val="4E4E3F"/>
                </a:solidFill>
                <a:latin typeface="Open Sans"/>
              </a:rPr>
              <a:t>Для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этого времени важно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действие и время совершения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этого действия.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87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Слова-помощники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>
                <a:solidFill>
                  <a:srgbClr val="76A900"/>
                </a:solidFill>
                <a:latin typeface="Open Sans"/>
              </a:rPr>
              <a:t>yesterday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76A900"/>
                </a:solidFill>
                <a:latin typeface="Open Sans"/>
              </a:rPr>
              <a:t/>
            </a:r>
            <a:br>
              <a:rPr lang="en-US" b="1" dirty="0">
                <a:solidFill>
                  <a:srgbClr val="76A900"/>
                </a:solidFill>
                <a:latin typeface="Open Sans"/>
              </a:rPr>
            </a:br>
            <a:r>
              <a:rPr lang="en-US" b="1" dirty="0">
                <a:solidFill>
                  <a:srgbClr val="76A900"/>
                </a:solidFill>
                <a:latin typeface="Open Sans"/>
              </a:rPr>
              <a:t>last week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76A900"/>
                </a:solidFill>
                <a:latin typeface="Open Sans"/>
              </a:rPr>
              <a:t/>
            </a:r>
            <a:br>
              <a:rPr lang="en-US" b="1" dirty="0">
                <a:solidFill>
                  <a:srgbClr val="76A900"/>
                </a:solidFill>
                <a:latin typeface="Open Sans"/>
              </a:rPr>
            </a:br>
            <a:r>
              <a:rPr lang="en-US" b="1" dirty="0">
                <a:solidFill>
                  <a:srgbClr val="76A900"/>
                </a:solidFill>
                <a:latin typeface="Open Sans"/>
              </a:rPr>
              <a:t>last month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76A900"/>
                </a:solidFill>
                <a:latin typeface="Open Sans"/>
              </a:rPr>
              <a:t/>
            </a:r>
            <a:br>
              <a:rPr lang="en-US" b="1" dirty="0">
                <a:solidFill>
                  <a:srgbClr val="76A900"/>
                </a:solidFill>
                <a:latin typeface="Open Sans"/>
              </a:rPr>
            </a:br>
            <a:r>
              <a:rPr lang="en-US" b="1" dirty="0">
                <a:solidFill>
                  <a:srgbClr val="76A900"/>
                </a:solidFill>
                <a:latin typeface="Open Sans"/>
              </a:rPr>
              <a:t>last Sunday/Monday/Thursday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76A900"/>
                </a:solidFill>
                <a:latin typeface="Open Sans"/>
              </a:rPr>
              <a:t/>
            </a:r>
            <a:br>
              <a:rPr lang="en-US" b="1" dirty="0">
                <a:solidFill>
                  <a:srgbClr val="76A900"/>
                </a:solidFill>
                <a:latin typeface="Open Sans"/>
              </a:rPr>
            </a:br>
            <a:r>
              <a:rPr lang="en-US" b="1" dirty="0">
                <a:solidFill>
                  <a:srgbClr val="76A900"/>
                </a:solidFill>
                <a:latin typeface="Open Sans"/>
              </a:rPr>
              <a:t>ago  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694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Отрицательные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Подлежащее + вспомогательный глагол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did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+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not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+ глагол действия в 1 форме + второстепенные члены предложения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.</a:t>
            </a:r>
          </a:p>
          <a:p>
            <a:pPr marL="0" indent="0">
              <a:buNone/>
            </a:pP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i="1" dirty="0">
                <a:solidFill>
                  <a:srgbClr val="4E4E3F"/>
                </a:solidFill>
                <a:latin typeface="Open Sans"/>
              </a:rPr>
              <a:t>My family </a:t>
            </a:r>
            <a:r>
              <a:rPr lang="en-US" b="1" i="1" dirty="0">
                <a:solidFill>
                  <a:srgbClr val="4E4E3F"/>
                </a:solidFill>
                <a:latin typeface="Open Sans"/>
              </a:rPr>
              <a:t>did not know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> about this house.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 I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did not visit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you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did not visit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he, she, it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did not visit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We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did not visit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You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did not visit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dirty="0">
                <a:solidFill>
                  <a:srgbClr val="4E4E3F"/>
                </a:solidFill>
                <a:latin typeface="Open Sans"/>
              </a:rPr>
              <a:t>They </a:t>
            </a:r>
            <a:r>
              <a:rPr lang="en-US" b="1" dirty="0">
                <a:solidFill>
                  <a:srgbClr val="4E4E3F"/>
                </a:solidFill>
                <a:latin typeface="Open Sans"/>
              </a:rPr>
              <a:t>did not visit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endParaRPr lang="en-US" dirty="0">
              <a:solidFill>
                <a:srgbClr val="4E4E3F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63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Вопросительные предложения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4E4E3F"/>
                </a:solidFill>
                <a:latin typeface="Open Sans"/>
              </a:rPr>
              <a:t>Для всех вопросов в 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past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simple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необходимо использовать вспомогательный глагол </a:t>
            </a:r>
            <a:r>
              <a:rPr lang="ru-RU" b="1" dirty="0" err="1" smtClean="0">
                <a:solidFill>
                  <a:srgbClr val="4E4E3F"/>
                </a:solidFill>
                <a:latin typeface="Open Sans"/>
              </a:rPr>
              <a:t>did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.</a:t>
            </a:r>
          </a:p>
          <a:p>
            <a:r>
              <a:rPr lang="ru-RU" dirty="0" smtClean="0">
                <a:solidFill>
                  <a:srgbClr val="4E4E3F"/>
                </a:solidFill>
                <a:latin typeface="Open Sans"/>
              </a:rPr>
              <a:t>Посмотрим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на общий вопрос, который требует ответа «да» или «нет».</a:t>
            </a:r>
          </a:p>
          <a:p>
            <a:r>
              <a:rPr lang="en-US" b="1" dirty="0">
                <a:solidFill>
                  <a:srgbClr val="4E4E3F"/>
                </a:solidFill>
                <a:latin typeface="Open Sans"/>
              </a:rPr>
              <a:t>Did + 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подлежащее + глагол действия в 1 форме + второстепенные члены предложения?</a:t>
            </a:r>
            <a:endParaRPr lang="ru-RU" dirty="0">
              <a:solidFill>
                <a:srgbClr val="4E4E3F"/>
              </a:solidFill>
              <a:latin typeface="Open Sans"/>
            </a:endParaRPr>
          </a:p>
          <a:p>
            <a:pPr marL="0" indent="0">
              <a:buNone/>
            </a:pPr>
            <a:endParaRPr lang="en-US" dirty="0" smtClean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b="1" i="1" dirty="0" smtClean="0">
                <a:solidFill>
                  <a:srgbClr val="4E4E3F"/>
                </a:solidFill>
                <a:latin typeface="Open Sans"/>
              </a:rPr>
              <a:t>Did </a:t>
            </a:r>
            <a:r>
              <a:rPr lang="en-US" b="1" i="1" dirty="0">
                <a:solidFill>
                  <a:srgbClr val="4E4E3F"/>
                </a:solidFill>
                <a:latin typeface="Open Sans"/>
              </a:rPr>
              <a:t>you see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> your friends yesterday?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4E4E3F"/>
                </a:solidFill>
                <a:latin typeface="Open Sans"/>
              </a:rPr>
              <a:t/>
            </a:r>
            <a:br>
              <a:rPr lang="en-US" dirty="0">
                <a:solidFill>
                  <a:srgbClr val="4E4E3F"/>
                </a:solidFill>
                <a:latin typeface="Open Sans"/>
              </a:rPr>
            </a:br>
            <a:r>
              <a:rPr lang="en-US" b="1" i="1" dirty="0">
                <a:solidFill>
                  <a:srgbClr val="4E4E3F"/>
                </a:solidFill>
                <a:latin typeface="Open Sans"/>
              </a:rPr>
              <a:t>Did they visit</a:t>
            </a:r>
            <a:r>
              <a:rPr lang="en-US" i="1" dirty="0">
                <a:solidFill>
                  <a:srgbClr val="4E4E3F"/>
                </a:solidFill>
                <a:latin typeface="Open Sans"/>
              </a:rPr>
              <a:t> Italy last year?</a:t>
            </a:r>
            <a:endParaRPr lang="en-US" dirty="0">
              <a:solidFill>
                <a:srgbClr val="4E4E3F"/>
              </a:solidFill>
              <a:latin typeface="Open Sans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53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Окончание </a:t>
            </a:r>
            <a:r>
              <a:rPr lang="en-US" dirty="0" smtClean="0"/>
              <a:t>-</a:t>
            </a:r>
            <a:r>
              <a:rPr lang="en-US" dirty="0" err="1" smtClean="0"/>
              <a:t>ed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Окончание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-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добавляется к основе глагола и никаких изменений в написании не происходит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: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i="1" dirty="0" err="1">
                <a:solidFill>
                  <a:srgbClr val="4E4E3F"/>
                </a:solidFill>
                <a:latin typeface="Open Sans"/>
              </a:rPr>
              <a:t>open</a:t>
            </a:r>
            <a:r>
              <a:rPr lang="ru-RU" i="1" dirty="0">
                <a:solidFill>
                  <a:srgbClr val="4E4E3F"/>
                </a:solidFill>
                <a:latin typeface="Open Sans"/>
              </a:rPr>
              <a:t> — </a:t>
            </a:r>
            <a:r>
              <a:rPr lang="ru-RU" i="1" dirty="0" err="1" smtClean="0">
                <a:solidFill>
                  <a:srgbClr val="4E4E3F"/>
                </a:solidFill>
                <a:latin typeface="Open Sans"/>
              </a:rPr>
              <a:t>opened</a:t>
            </a:r>
            <a:endParaRPr lang="en-US" dirty="0" smtClean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r>
              <a:rPr lang="ru-RU" i="1" dirty="0" err="1" smtClean="0">
                <a:solidFill>
                  <a:srgbClr val="4E4E3F"/>
                </a:solidFill>
                <a:latin typeface="Open Sans"/>
              </a:rPr>
              <a:t>play</a:t>
            </a:r>
            <a:r>
              <a:rPr lang="ru-RU" i="1" dirty="0" smtClean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i="1" dirty="0">
                <a:solidFill>
                  <a:srgbClr val="4E4E3F"/>
                </a:solidFill>
                <a:latin typeface="Open Sans"/>
              </a:rPr>
              <a:t>— </a:t>
            </a:r>
            <a:r>
              <a:rPr lang="ru-RU" i="1" dirty="0" err="1">
                <a:solidFill>
                  <a:srgbClr val="4E4E3F"/>
                </a:solidFill>
                <a:latin typeface="Open Sans"/>
              </a:rPr>
              <a:t>played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>
                <a:solidFill>
                  <a:srgbClr val="4E4E3F"/>
                </a:solidFill>
                <a:latin typeface="Open Sans"/>
              </a:rPr>
              <a:t>Если глагол уже оканчивается на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-e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, то необходимо добавить только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-d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:</a:t>
            </a:r>
          </a:p>
          <a:p>
            <a:pPr marL="0" indent="0" algn="ctr">
              <a:buNone/>
            </a:pPr>
            <a:r>
              <a:rPr lang="ru-RU" i="1" dirty="0" err="1">
                <a:solidFill>
                  <a:srgbClr val="4E4E3F"/>
                </a:solidFill>
                <a:latin typeface="Open Sans"/>
              </a:rPr>
              <a:t>bake</a:t>
            </a:r>
            <a:r>
              <a:rPr lang="ru-RU" i="1" dirty="0">
                <a:solidFill>
                  <a:srgbClr val="4E4E3F"/>
                </a:solidFill>
                <a:latin typeface="Open Sans"/>
              </a:rPr>
              <a:t> — </a:t>
            </a:r>
            <a:r>
              <a:rPr lang="ru-RU" i="1" dirty="0" err="1" smtClean="0">
                <a:solidFill>
                  <a:srgbClr val="4E4E3F"/>
                </a:solidFill>
                <a:latin typeface="Open Sans"/>
              </a:rPr>
              <a:t>baked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i="1" dirty="0" err="1">
                <a:solidFill>
                  <a:srgbClr val="4E4E3F"/>
                </a:solidFill>
                <a:latin typeface="Open Sans"/>
              </a:rPr>
              <a:t>close</a:t>
            </a:r>
            <a:r>
              <a:rPr lang="ru-RU" i="1" dirty="0">
                <a:solidFill>
                  <a:srgbClr val="4E4E3F"/>
                </a:solidFill>
                <a:latin typeface="Open Sans"/>
              </a:rPr>
              <a:t> — </a:t>
            </a:r>
            <a:r>
              <a:rPr lang="ru-RU" i="1" dirty="0" err="1" smtClean="0">
                <a:solidFill>
                  <a:srgbClr val="4E4E3F"/>
                </a:solidFill>
                <a:latin typeface="Open Sans"/>
              </a:rPr>
              <a:t>closed</a:t>
            </a:r>
            <a:endParaRPr lang="en-US" i="1" dirty="0" smtClean="0">
              <a:solidFill>
                <a:srgbClr val="4E4E3F"/>
              </a:solidFill>
              <a:latin typeface="Open Sans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4E4E3F"/>
                </a:solidFill>
                <a:latin typeface="Open Sans"/>
              </a:rPr>
              <a:t>Если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правильный глагол оканчивается на согласную, после которой стоит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-y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, нужно заменить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y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на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i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 и добавить </a:t>
            </a:r>
            <a:r>
              <a:rPr lang="ru-RU" b="1" dirty="0">
                <a:solidFill>
                  <a:srgbClr val="4E4E3F"/>
                </a:solidFill>
                <a:latin typeface="Open Sans"/>
              </a:rPr>
              <a:t>-</a:t>
            </a:r>
            <a:r>
              <a:rPr lang="ru-RU" b="1" dirty="0" err="1">
                <a:solidFill>
                  <a:srgbClr val="4E4E3F"/>
                </a:solidFill>
                <a:latin typeface="Open Sans"/>
              </a:rPr>
              <a:t>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:</a:t>
            </a:r>
          </a:p>
          <a:p>
            <a:pPr marL="0" indent="0" algn="ctr">
              <a:buNone/>
            </a:pPr>
            <a:r>
              <a:rPr lang="ru-RU" dirty="0" err="1" smtClean="0">
                <a:solidFill>
                  <a:srgbClr val="4E4E3F"/>
                </a:solidFill>
                <a:latin typeface="Open Sans"/>
              </a:rPr>
              <a:t>try</a:t>
            </a:r>
            <a:r>
              <a:rPr lang="ru-RU" dirty="0" smtClean="0">
                <a:solidFill>
                  <a:srgbClr val="4E4E3F"/>
                </a:solidFill>
                <a:latin typeface="Open Sans"/>
              </a:rPr>
              <a:t> 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— </a:t>
            </a:r>
            <a:r>
              <a:rPr lang="ru-RU" dirty="0" err="1" smtClean="0">
                <a:solidFill>
                  <a:srgbClr val="4E4E3F"/>
                </a:solidFill>
                <a:latin typeface="Open Sans"/>
              </a:rPr>
              <a:t>tried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/>
            </a:r>
            <a:br>
              <a:rPr lang="ru-RU" dirty="0">
                <a:solidFill>
                  <a:srgbClr val="4E4E3F"/>
                </a:solidFill>
                <a:latin typeface="Open Sans"/>
              </a:rPr>
            </a:br>
            <a:r>
              <a:rPr lang="ru-RU" dirty="0" err="1">
                <a:solidFill>
                  <a:srgbClr val="4E4E3F"/>
                </a:solidFill>
                <a:latin typeface="Open Sans"/>
              </a:rPr>
              <a:t>tidy</a:t>
            </a:r>
            <a:r>
              <a:rPr lang="ru-RU" dirty="0">
                <a:solidFill>
                  <a:srgbClr val="4E4E3F"/>
                </a:solidFill>
                <a:latin typeface="Open Sans"/>
              </a:rPr>
              <a:t> — </a:t>
            </a:r>
            <a:r>
              <a:rPr lang="ru-RU" dirty="0" err="1">
                <a:solidFill>
                  <a:srgbClr val="4E4E3F"/>
                </a:solidFill>
                <a:latin typeface="Open Sans"/>
              </a:rPr>
              <a:t>tidied</a:t>
            </a:r>
            <a:endParaRPr lang="ru-RU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endParaRPr lang="ru-RU" dirty="0">
              <a:solidFill>
                <a:srgbClr val="4E4E3F"/>
              </a:solidFill>
              <a:latin typeface="Open Sans"/>
            </a:endParaRP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81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127</TotalTime>
  <Words>217</Words>
  <Application>Microsoft Office PowerPoint</Application>
  <PresentationFormat>Экран (4:3)</PresentationFormat>
  <Paragraphs>83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Исполнительная</vt:lpstr>
      <vt:lpstr>PAST SIMPLE</vt:lpstr>
      <vt:lpstr>Глагол to be</vt:lpstr>
      <vt:lpstr>Глагол to be (отрицание)</vt:lpstr>
      <vt:lpstr>Глагол to be (вопрос)</vt:lpstr>
      <vt:lpstr>Утвердительные предложения</vt:lpstr>
      <vt:lpstr>Слова-помощники</vt:lpstr>
      <vt:lpstr>Отрицательные предложения</vt:lpstr>
      <vt:lpstr>Вопросительные предложения</vt:lpstr>
      <vt:lpstr>Окончание -ed</vt:lpstr>
      <vt:lpstr>Окончание -ed</vt:lpstr>
      <vt:lpstr>Произношение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SIMPLE</dc:title>
  <dc:creator>Валерия</dc:creator>
  <cp:lastModifiedBy>Mvideo339</cp:lastModifiedBy>
  <cp:revision>8</cp:revision>
  <dcterms:created xsi:type="dcterms:W3CDTF">2021-02-17T13:12:30Z</dcterms:created>
  <dcterms:modified xsi:type="dcterms:W3CDTF">2021-02-19T05:59:20Z</dcterms:modified>
</cp:coreProperties>
</file>