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6600" dirty="0" smtClean="0"/>
              <a:t>Present continuous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7846640" cy="1752600"/>
          </a:xfrm>
        </p:spPr>
        <p:txBody>
          <a:bodyPr/>
          <a:lstStyle/>
          <a:p>
            <a:pPr algn="ctr"/>
            <a:r>
              <a:rPr lang="ru-RU" dirty="0" smtClean="0"/>
              <a:t>Настоящее продолжительное время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94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Глаголы, которые не используются в </a:t>
            </a:r>
            <a:r>
              <a:rPr lang="ru-RU" dirty="0" err="1"/>
              <a:t>Present</a:t>
            </a:r>
            <a:r>
              <a:rPr lang="ru-RU" dirty="0"/>
              <a:t> </a:t>
            </a:r>
            <a:r>
              <a:rPr lang="ru-RU" dirty="0" err="1"/>
              <a:t>Continuous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have </a:t>
            </a:r>
            <a:r>
              <a:rPr lang="en-US" dirty="0" smtClean="0"/>
              <a:t>(</a:t>
            </a:r>
            <a:r>
              <a:rPr lang="ru-RU" dirty="0" smtClean="0"/>
              <a:t>иметь</a:t>
            </a:r>
            <a:r>
              <a:rPr lang="ru-RU" dirty="0"/>
              <a:t>, </a:t>
            </a:r>
            <a:r>
              <a:rPr lang="ru-RU" dirty="0" smtClean="0"/>
              <a:t>владеть)</a:t>
            </a:r>
            <a:r>
              <a:rPr lang="en-US" dirty="0" smtClean="0"/>
              <a:t>       </a:t>
            </a:r>
            <a:r>
              <a:rPr lang="ru-RU" dirty="0" smtClean="0"/>
              <a:t>                      </a:t>
            </a:r>
            <a:r>
              <a:rPr lang="en-US" dirty="0" smtClean="0"/>
              <a:t>  like </a:t>
            </a:r>
            <a:r>
              <a:rPr lang="en-US" dirty="0"/>
              <a:t>(</a:t>
            </a:r>
            <a:r>
              <a:rPr lang="ru-RU" dirty="0" smtClean="0"/>
              <a:t>любить)</a:t>
            </a:r>
          </a:p>
          <a:p>
            <a:endParaRPr lang="ru-RU" dirty="0" smtClean="0"/>
          </a:p>
          <a:p>
            <a:r>
              <a:rPr lang="en-US" dirty="0" smtClean="0"/>
              <a:t>love (</a:t>
            </a:r>
            <a:r>
              <a:rPr lang="ru-RU" dirty="0" smtClean="0"/>
              <a:t>любить)</a:t>
            </a:r>
            <a:r>
              <a:rPr lang="en-US" dirty="0" smtClean="0"/>
              <a:t>                                             hate (</a:t>
            </a:r>
            <a:r>
              <a:rPr lang="ru-RU" dirty="0" smtClean="0"/>
              <a:t>ненавидеть)</a:t>
            </a:r>
          </a:p>
          <a:p>
            <a:endParaRPr lang="ru-RU" dirty="0"/>
          </a:p>
          <a:p>
            <a:r>
              <a:rPr lang="en-US" dirty="0"/>
              <a:t>want (</a:t>
            </a:r>
            <a:r>
              <a:rPr lang="ru-RU" dirty="0" smtClean="0"/>
              <a:t>хотеть)</a:t>
            </a:r>
            <a:r>
              <a:rPr lang="en-US" dirty="0" smtClean="0"/>
              <a:t>                                              know </a:t>
            </a:r>
            <a:r>
              <a:rPr lang="en-US" dirty="0"/>
              <a:t>(</a:t>
            </a:r>
            <a:r>
              <a:rPr lang="ru-RU" dirty="0"/>
              <a:t>знать)</a:t>
            </a:r>
          </a:p>
          <a:p>
            <a:endParaRPr lang="ru-RU" dirty="0"/>
          </a:p>
          <a:p>
            <a:r>
              <a:rPr lang="en-US" dirty="0"/>
              <a:t>remember (</a:t>
            </a:r>
            <a:r>
              <a:rPr lang="ru-RU" dirty="0" smtClean="0"/>
              <a:t>помнить)</a:t>
            </a:r>
            <a:r>
              <a:rPr lang="en-US" dirty="0" smtClean="0"/>
              <a:t>                                  forget </a:t>
            </a:r>
            <a:r>
              <a:rPr lang="en-US" dirty="0"/>
              <a:t>(</a:t>
            </a:r>
            <a:r>
              <a:rPr lang="ru-RU" dirty="0"/>
              <a:t>забывать</a:t>
            </a:r>
            <a:r>
              <a:rPr lang="ru-RU" dirty="0" smtClean="0"/>
              <a:t>)</a:t>
            </a:r>
            <a:endParaRPr lang="en-US" dirty="0" smtClean="0"/>
          </a:p>
          <a:p>
            <a:endParaRPr lang="ru-RU" dirty="0"/>
          </a:p>
          <a:p>
            <a:r>
              <a:rPr lang="en-US" dirty="0"/>
              <a:t>understand (</a:t>
            </a:r>
            <a:r>
              <a:rPr lang="ru-RU" dirty="0" smtClean="0"/>
              <a:t>понимать)</a:t>
            </a:r>
            <a:r>
              <a:rPr lang="en-US" dirty="0" smtClean="0"/>
              <a:t>                              think (</a:t>
            </a:r>
            <a:r>
              <a:rPr lang="ru-RU" dirty="0" smtClean="0"/>
              <a:t>полагать)</a:t>
            </a:r>
            <a:endParaRPr lang="ru-RU" dirty="0"/>
          </a:p>
          <a:p>
            <a:endParaRPr lang="ru-RU" dirty="0"/>
          </a:p>
          <a:p>
            <a:r>
              <a:rPr lang="en-US" dirty="0"/>
              <a:t>believe (</a:t>
            </a:r>
            <a:r>
              <a:rPr lang="ru-RU" dirty="0" smtClean="0"/>
              <a:t>верить)</a:t>
            </a:r>
            <a:r>
              <a:rPr lang="en-US" dirty="0" smtClean="0"/>
              <a:t>                                          cost </a:t>
            </a:r>
            <a:r>
              <a:rPr lang="en-US" dirty="0"/>
              <a:t>(</a:t>
            </a:r>
            <a:r>
              <a:rPr lang="ru-RU" dirty="0"/>
              <a:t>стоить)</a:t>
            </a:r>
          </a:p>
        </p:txBody>
      </p:sp>
    </p:spTree>
    <p:extLst>
      <p:ext uri="{BB962C8B-B14F-4D97-AF65-F5344CB8AC3E}">
        <p14:creationId xmlns:p14="http://schemas.microsoft.com/office/powerpoint/2010/main" val="340321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Поставь </a:t>
            </a:r>
            <a:r>
              <a:rPr lang="en-US" dirty="0" smtClean="0"/>
              <a:t>make </a:t>
            </a:r>
            <a:r>
              <a:rPr lang="ru-RU" dirty="0" smtClean="0"/>
              <a:t>или </a:t>
            </a:r>
            <a:r>
              <a:rPr lang="en-US" dirty="0" smtClean="0"/>
              <a:t>do </a:t>
            </a:r>
            <a:r>
              <a:rPr lang="ru-RU" dirty="0" smtClean="0"/>
              <a:t>и напиши перевод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 smtClean="0"/>
              <a:t>1. ….. </a:t>
            </a:r>
            <a:r>
              <a:rPr lang="en-US" sz="2800" dirty="0" smtClean="0"/>
              <a:t>a phone call</a:t>
            </a:r>
          </a:p>
          <a:p>
            <a:pPr marL="0" indent="0">
              <a:buNone/>
            </a:pPr>
            <a:r>
              <a:rPr lang="en-US" sz="2800" dirty="0" smtClean="0"/>
              <a:t>2. ….. the shopping</a:t>
            </a:r>
          </a:p>
          <a:p>
            <a:pPr marL="0" indent="0">
              <a:buNone/>
            </a:pPr>
            <a:r>
              <a:rPr lang="en-US" sz="2800" dirty="0" smtClean="0"/>
              <a:t>3. ….. tea</a:t>
            </a:r>
          </a:p>
          <a:p>
            <a:pPr marL="0" indent="0">
              <a:buNone/>
            </a:pPr>
            <a:r>
              <a:rPr lang="en-US" sz="2800" dirty="0" smtClean="0"/>
              <a:t>4. ….. the dusting</a:t>
            </a:r>
          </a:p>
          <a:p>
            <a:pPr marL="0" indent="0">
              <a:buNone/>
            </a:pPr>
            <a:r>
              <a:rPr lang="en-US" sz="2800" dirty="0" smtClean="0"/>
              <a:t>5. ….. a special dish</a:t>
            </a:r>
          </a:p>
          <a:p>
            <a:pPr marL="0" indent="0">
              <a:buNone/>
            </a:pPr>
            <a:r>
              <a:rPr lang="en-US" sz="2800" dirty="0" smtClean="0"/>
              <a:t>6. ….. your homework</a:t>
            </a:r>
          </a:p>
          <a:p>
            <a:pPr marL="0" indent="0">
              <a:buNone/>
            </a:pPr>
            <a:r>
              <a:rPr lang="en-US" sz="2800" dirty="0" smtClean="0"/>
              <a:t>7. ….. the washing-up</a:t>
            </a:r>
          </a:p>
          <a:p>
            <a:pPr marL="0" indent="0">
              <a:buNone/>
            </a:pPr>
            <a:r>
              <a:rPr lang="en-US" sz="2800" dirty="0" smtClean="0"/>
              <a:t>8. ….. a cake</a:t>
            </a:r>
          </a:p>
          <a:p>
            <a:pPr marL="0" indent="0">
              <a:buNone/>
            </a:pPr>
            <a:r>
              <a:rPr lang="en-US" sz="2800" dirty="0" smtClean="0"/>
              <a:t>9. ….. the decorations</a:t>
            </a:r>
          </a:p>
          <a:p>
            <a:pPr marL="0" indent="0">
              <a:buNone/>
            </a:pPr>
            <a:r>
              <a:rPr lang="en-US" sz="2800" dirty="0" smtClean="0"/>
              <a:t>10. … the gardening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6349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 построить предложение?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Чтобы </a:t>
            </a:r>
            <a:r>
              <a:rPr lang="ru-RU" smtClean="0"/>
              <a:t>построить утвердительное предложение </a:t>
            </a:r>
            <a:r>
              <a:rPr lang="ru-RU" dirty="0" smtClean="0"/>
              <a:t>в </a:t>
            </a:r>
            <a:r>
              <a:rPr lang="en-US" dirty="0" smtClean="0"/>
              <a:t>Present Continuous </a:t>
            </a:r>
            <a:r>
              <a:rPr lang="ru-RU" dirty="0" smtClean="0"/>
              <a:t>нужно взять форму глагола </a:t>
            </a:r>
            <a:r>
              <a:rPr lang="en-US" b="1" dirty="0" smtClean="0"/>
              <a:t>BE</a:t>
            </a:r>
            <a:r>
              <a:rPr lang="en-US" dirty="0" smtClean="0"/>
              <a:t> </a:t>
            </a:r>
            <a:r>
              <a:rPr lang="ru-RU" dirty="0" smtClean="0"/>
              <a:t>(в настоящем времени этот глагол имеет три формы: </a:t>
            </a:r>
            <a:r>
              <a:rPr lang="en-US" sz="3600" b="1" dirty="0" smtClean="0"/>
              <a:t>am, is,</a:t>
            </a:r>
            <a:r>
              <a:rPr lang="ru-RU" sz="3600" b="1" dirty="0" smtClean="0"/>
              <a:t> </a:t>
            </a:r>
            <a:r>
              <a:rPr lang="en-US" sz="3600" b="1" dirty="0" smtClean="0"/>
              <a:t>are</a:t>
            </a:r>
            <a:r>
              <a:rPr lang="en-US" dirty="0" smtClean="0"/>
              <a:t>)</a:t>
            </a:r>
            <a:r>
              <a:rPr lang="ru-RU" dirty="0" smtClean="0"/>
              <a:t>, а к смысловому глаголу (обозначает само действие) добавить окончание </a:t>
            </a:r>
            <a:r>
              <a:rPr lang="en-US" dirty="0" smtClean="0"/>
              <a:t>– </a:t>
            </a:r>
            <a:r>
              <a:rPr lang="en-US" sz="3600" b="1" dirty="0" err="1" smtClean="0"/>
              <a:t>ing</a:t>
            </a:r>
            <a:endParaRPr lang="en-US" sz="3600" b="1" dirty="0" smtClean="0"/>
          </a:p>
          <a:p>
            <a:pPr marL="0" indent="0">
              <a:buNone/>
            </a:pPr>
            <a:r>
              <a:rPr lang="en-US" sz="3600" b="1" dirty="0" smtClean="0"/>
              <a:t>am</a:t>
            </a:r>
          </a:p>
          <a:p>
            <a:pPr marL="0" indent="0">
              <a:buNone/>
            </a:pPr>
            <a:r>
              <a:rPr lang="en-US" sz="3600" b="1" dirty="0" smtClean="0"/>
              <a:t>is + </a:t>
            </a:r>
            <a:r>
              <a:rPr lang="en-US" sz="3600" b="1" dirty="0" err="1" smtClean="0"/>
              <a:t>Ving</a:t>
            </a:r>
            <a:endParaRPr lang="en-US" sz="3600" b="1" dirty="0" smtClean="0"/>
          </a:p>
          <a:p>
            <a:pPr marL="0" indent="0">
              <a:buNone/>
            </a:pPr>
            <a:r>
              <a:rPr lang="en-US" sz="3600" b="1" dirty="0" smtClean="0"/>
              <a:t>are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70381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Глагол </a:t>
            </a:r>
            <a:r>
              <a:rPr lang="en-US" dirty="0" smtClean="0"/>
              <a:t>be </a:t>
            </a:r>
            <a:r>
              <a:rPr lang="ru-RU" dirty="0" smtClean="0"/>
              <a:t>с местоимениями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/>
              <a:t> </a:t>
            </a:r>
            <a:r>
              <a:rPr lang="en-US" sz="3200" dirty="0" smtClean="0"/>
              <a:t>I am</a:t>
            </a:r>
          </a:p>
          <a:p>
            <a:pPr marL="0" indent="0" algn="ctr">
              <a:buNone/>
            </a:pPr>
            <a:r>
              <a:rPr lang="en-US" sz="3200" dirty="0" smtClean="0"/>
              <a:t>You are</a:t>
            </a:r>
          </a:p>
          <a:p>
            <a:pPr marL="0" indent="0" algn="ctr">
              <a:buNone/>
            </a:pPr>
            <a:r>
              <a:rPr lang="en-US" sz="3200" dirty="0" smtClean="0"/>
              <a:t>He is</a:t>
            </a:r>
          </a:p>
          <a:p>
            <a:pPr marL="0" indent="0" algn="ctr">
              <a:buNone/>
            </a:pPr>
            <a:r>
              <a:rPr lang="en-US" sz="3200" dirty="0" smtClean="0"/>
              <a:t>She is</a:t>
            </a:r>
          </a:p>
          <a:p>
            <a:pPr marL="0" indent="0" algn="ctr">
              <a:buNone/>
            </a:pPr>
            <a:r>
              <a:rPr lang="en-US" sz="3200" dirty="0" smtClean="0"/>
              <a:t>It is</a:t>
            </a:r>
          </a:p>
          <a:p>
            <a:pPr marL="0" indent="0" algn="ctr">
              <a:buNone/>
            </a:pPr>
            <a:r>
              <a:rPr lang="en-US" sz="3200" dirty="0" smtClean="0"/>
              <a:t>We are</a:t>
            </a:r>
          </a:p>
          <a:p>
            <a:pPr marL="0" indent="0" algn="ctr">
              <a:buNone/>
            </a:pPr>
            <a:r>
              <a:rPr lang="en-US" sz="3200" dirty="0" smtClean="0"/>
              <a:t>You are</a:t>
            </a:r>
          </a:p>
          <a:p>
            <a:pPr marL="0" indent="0" algn="ctr">
              <a:buNone/>
            </a:pPr>
            <a:r>
              <a:rPr lang="en-US" sz="3200" dirty="0" smtClean="0"/>
              <a:t>They are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0786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Affirmative sentences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Подлежащее (тот, кто совершает действие) + сказуемое, состоящее из двух глаголов (само действие)</a:t>
            </a:r>
          </a:p>
          <a:p>
            <a:r>
              <a:rPr lang="ru-RU" dirty="0" smtClean="0"/>
              <a:t>Получается ….</a:t>
            </a:r>
          </a:p>
          <a:p>
            <a:pPr marL="0" indent="0" algn="ctr">
              <a:buNone/>
            </a:pPr>
            <a:r>
              <a:rPr lang="en-US" sz="3200" b="1" dirty="0" smtClean="0"/>
              <a:t>I am reading.</a:t>
            </a:r>
          </a:p>
          <a:p>
            <a:pPr marL="0" indent="0" algn="ctr">
              <a:buNone/>
            </a:pPr>
            <a:r>
              <a:rPr lang="en-US" sz="3200" b="1" dirty="0" smtClean="0"/>
              <a:t>You are reading.</a:t>
            </a:r>
          </a:p>
          <a:p>
            <a:pPr marL="0" indent="0" algn="ctr">
              <a:buNone/>
            </a:pPr>
            <a:r>
              <a:rPr lang="en-US" sz="3200" b="1" dirty="0" smtClean="0"/>
              <a:t>He is reading.</a:t>
            </a:r>
          </a:p>
          <a:p>
            <a:pPr marL="0" indent="0" algn="ctr">
              <a:buNone/>
            </a:pPr>
            <a:r>
              <a:rPr lang="en-US" sz="3200" b="1" dirty="0" smtClean="0"/>
              <a:t>She is reading.</a:t>
            </a:r>
          </a:p>
          <a:p>
            <a:pPr marL="0" indent="0" algn="ctr">
              <a:buNone/>
            </a:pPr>
            <a:r>
              <a:rPr lang="en-US" sz="3200" b="1" dirty="0" smtClean="0"/>
              <a:t>We are reading.</a:t>
            </a:r>
          </a:p>
          <a:p>
            <a:pPr marL="0" indent="0" algn="ctr">
              <a:buNone/>
            </a:pPr>
            <a:r>
              <a:rPr lang="en-US" sz="3200" b="1" dirty="0" smtClean="0"/>
              <a:t>They are reading.</a:t>
            </a:r>
          </a:p>
        </p:txBody>
      </p:sp>
    </p:spTree>
    <p:extLst>
      <p:ext uri="{BB962C8B-B14F-4D97-AF65-F5344CB8AC3E}">
        <p14:creationId xmlns:p14="http://schemas.microsoft.com/office/powerpoint/2010/main" val="256055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Key words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now – </a:t>
            </a:r>
            <a:r>
              <a:rPr lang="ru-RU" dirty="0"/>
              <a:t>сейчас</a:t>
            </a:r>
          </a:p>
          <a:p>
            <a:endParaRPr lang="ru-RU" dirty="0"/>
          </a:p>
          <a:p>
            <a:r>
              <a:rPr lang="en-US" dirty="0"/>
              <a:t>at the moment – </a:t>
            </a:r>
            <a:r>
              <a:rPr lang="ru-RU" dirty="0"/>
              <a:t>на данный момент</a:t>
            </a:r>
          </a:p>
          <a:p>
            <a:endParaRPr lang="ru-RU" dirty="0"/>
          </a:p>
          <a:p>
            <a:r>
              <a:rPr lang="en-US" dirty="0"/>
              <a:t>these days – </a:t>
            </a:r>
            <a:r>
              <a:rPr lang="ru-RU" dirty="0"/>
              <a:t>в эти дни</a:t>
            </a:r>
          </a:p>
          <a:p>
            <a:endParaRPr lang="ru-RU" dirty="0"/>
          </a:p>
          <a:p>
            <a:r>
              <a:rPr lang="en-US" dirty="0"/>
              <a:t>today/tonight – </a:t>
            </a:r>
            <a:r>
              <a:rPr lang="ru-RU" dirty="0"/>
              <a:t>сегодня</a:t>
            </a:r>
          </a:p>
          <a:p>
            <a:endParaRPr lang="ru-RU" dirty="0"/>
          </a:p>
          <a:p>
            <a:r>
              <a:rPr lang="en-US" dirty="0"/>
              <a:t>Look! – </a:t>
            </a:r>
            <a:r>
              <a:rPr lang="ru-RU" dirty="0"/>
              <a:t>Посмотри!</a:t>
            </a:r>
          </a:p>
          <a:p>
            <a:endParaRPr lang="ru-RU" dirty="0"/>
          </a:p>
          <a:p>
            <a:r>
              <a:rPr lang="en-US" dirty="0"/>
              <a:t>Listen! – </a:t>
            </a:r>
            <a:r>
              <a:rPr lang="ru-RU" dirty="0"/>
              <a:t>Послушай!</a:t>
            </a:r>
          </a:p>
          <a:p>
            <a:endParaRPr lang="ru-RU" dirty="0"/>
          </a:p>
          <a:p>
            <a:r>
              <a:rPr lang="en-US" dirty="0"/>
              <a:t>Have a look! – </a:t>
            </a:r>
            <a:r>
              <a:rPr lang="ru-RU" dirty="0"/>
              <a:t>Взгляни!</a:t>
            </a:r>
          </a:p>
        </p:txBody>
      </p:sp>
    </p:spTree>
    <p:extLst>
      <p:ext uri="{BB962C8B-B14F-4D97-AF65-F5344CB8AC3E}">
        <p14:creationId xmlns:p14="http://schemas.microsoft.com/office/powerpoint/2010/main" val="4865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Написание глаголов в </a:t>
            </a:r>
            <a:r>
              <a:rPr lang="ru-RU" dirty="0" err="1"/>
              <a:t>Present</a:t>
            </a:r>
            <a:r>
              <a:rPr lang="ru-RU" dirty="0"/>
              <a:t> </a:t>
            </a:r>
            <a:r>
              <a:rPr lang="ru-RU" dirty="0" err="1"/>
              <a:t>Continuous</a:t>
            </a:r>
            <a:r>
              <a:rPr lang="ru-RU" dirty="0"/>
              <a:t> с окончанием -</a:t>
            </a:r>
            <a:r>
              <a:rPr lang="ru-RU" dirty="0" err="1" smtClean="0"/>
              <a:t>ing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При присоединении окончания -</a:t>
            </a:r>
            <a:r>
              <a:rPr lang="en-US" dirty="0" err="1"/>
              <a:t>ing</a:t>
            </a:r>
            <a:r>
              <a:rPr lang="en-US" dirty="0"/>
              <a:t> </a:t>
            </a:r>
            <a:r>
              <a:rPr lang="ru-RU" dirty="0"/>
              <a:t>к смысловому глаголу изменяется написание</a:t>
            </a:r>
            <a:r>
              <a:rPr lang="ru-RU" dirty="0" smtClean="0"/>
              <a:t>: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1) выпадает непроизносимая -е на конце глагола</a:t>
            </a:r>
            <a:r>
              <a:rPr lang="ru-RU" dirty="0" smtClean="0"/>
              <a:t>: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make – </a:t>
            </a:r>
            <a:r>
              <a:rPr lang="en-US" dirty="0" smtClean="0"/>
              <a:t>making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live – </a:t>
            </a:r>
            <a:r>
              <a:rPr lang="en-US" dirty="0" smtClean="0"/>
              <a:t>living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ru-RU" dirty="0"/>
              <a:t>2) удваивается конечная согласная в односложных словах (1 гласная, 1 согласная на конце</a:t>
            </a:r>
            <a:r>
              <a:rPr lang="ru-RU" dirty="0" smtClean="0"/>
              <a:t>):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stop – </a:t>
            </a:r>
            <a:r>
              <a:rPr lang="ru-RU" dirty="0" smtClean="0"/>
              <a:t>stopping</a:t>
            </a:r>
            <a:endParaRPr lang="ru-RU" dirty="0"/>
          </a:p>
          <a:p>
            <a:pPr marL="0" indent="0">
              <a:buNone/>
            </a:pPr>
            <a:r>
              <a:rPr lang="ru-RU" dirty="0" err="1"/>
              <a:t>hit</a:t>
            </a:r>
            <a:r>
              <a:rPr lang="ru-RU" dirty="0"/>
              <a:t> – </a:t>
            </a:r>
            <a:r>
              <a:rPr lang="ru-RU" dirty="0" err="1"/>
              <a:t>hitting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908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3) удваивается конечная согласная в многосложных словах, если данная согласная стоит после ударного слога</a:t>
            </a:r>
            <a:r>
              <a:rPr lang="ru-RU" dirty="0" smtClean="0"/>
              <a:t>:</a:t>
            </a:r>
            <a:endParaRPr lang="ru-RU" dirty="0"/>
          </a:p>
          <a:p>
            <a:pPr marL="0" indent="0">
              <a:buNone/>
            </a:pPr>
            <a:r>
              <a:rPr lang="ru-RU" dirty="0" err="1"/>
              <a:t>occur</a:t>
            </a:r>
            <a:r>
              <a:rPr lang="ru-RU" dirty="0"/>
              <a:t> – </a:t>
            </a:r>
            <a:r>
              <a:rPr lang="ru-RU" dirty="0" err="1" smtClean="0"/>
              <a:t>occurring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4) </a:t>
            </a:r>
            <a:r>
              <a:rPr lang="en-US" dirty="0" err="1"/>
              <a:t>всегда</a:t>
            </a:r>
            <a:r>
              <a:rPr lang="en-US" dirty="0"/>
              <a:t> </a:t>
            </a:r>
            <a:r>
              <a:rPr lang="en-US" dirty="0" err="1"/>
              <a:t>удваивается</a:t>
            </a:r>
            <a:r>
              <a:rPr lang="en-US" dirty="0"/>
              <a:t> </a:t>
            </a:r>
            <a:r>
              <a:rPr lang="en-US" dirty="0" err="1"/>
              <a:t>конечная</a:t>
            </a:r>
            <a:r>
              <a:rPr lang="en-US" dirty="0"/>
              <a:t> -l</a:t>
            </a:r>
            <a:r>
              <a:rPr lang="en-US" dirty="0" smtClean="0"/>
              <a:t>: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travel – </a:t>
            </a:r>
            <a:r>
              <a:rPr lang="en-US" dirty="0" smtClean="0"/>
              <a:t>travelling</a:t>
            </a:r>
          </a:p>
          <a:p>
            <a:pPr marL="0" indent="0">
              <a:buNone/>
            </a:pPr>
            <a:r>
              <a:rPr lang="ru-RU" dirty="0"/>
              <a:t>5) буква -y остается без изменений в конце слова</a:t>
            </a:r>
            <a:r>
              <a:rPr lang="ru-RU" dirty="0" smtClean="0"/>
              <a:t>:</a:t>
            </a:r>
            <a:endParaRPr lang="ru-RU" dirty="0"/>
          </a:p>
          <a:p>
            <a:pPr marL="0" indent="0">
              <a:buNone/>
            </a:pPr>
            <a:r>
              <a:rPr lang="ru-RU" dirty="0" err="1"/>
              <a:t>stay</a:t>
            </a:r>
            <a:r>
              <a:rPr lang="ru-RU" dirty="0"/>
              <a:t> – </a:t>
            </a:r>
            <a:r>
              <a:rPr lang="ru-RU" dirty="0" err="1" smtClean="0"/>
              <a:t>staying</a:t>
            </a:r>
            <a:endParaRPr lang="ru-RU" dirty="0"/>
          </a:p>
          <a:p>
            <a:pPr marL="0" indent="0">
              <a:buNone/>
            </a:pPr>
            <a:r>
              <a:rPr lang="ru-RU" dirty="0" err="1"/>
              <a:t>carry</a:t>
            </a:r>
            <a:r>
              <a:rPr lang="ru-RU" dirty="0"/>
              <a:t> – </a:t>
            </a:r>
            <a:r>
              <a:rPr lang="ru-RU" dirty="0" err="1" smtClean="0"/>
              <a:t>carrying</a:t>
            </a:r>
            <a:endParaRPr lang="en-US" dirty="0" smtClean="0"/>
          </a:p>
          <a:p>
            <a:pPr marL="0" indent="0">
              <a:buNone/>
            </a:pPr>
            <a:r>
              <a:rPr lang="ru-RU" dirty="0"/>
              <a:t>6) конечная -</a:t>
            </a:r>
            <a:r>
              <a:rPr lang="ru-RU" dirty="0" err="1"/>
              <a:t>ie</a:t>
            </a:r>
            <a:r>
              <a:rPr lang="ru-RU" dirty="0"/>
              <a:t> меняется на -y</a:t>
            </a:r>
            <a:r>
              <a:rPr lang="ru-RU" dirty="0" smtClean="0"/>
              <a:t>:</a:t>
            </a:r>
            <a:endParaRPr lang="ru-RU" dirty="0"/>
          </a:p>
          <a:p>
            <a:pPr marL="0" indent="0">
              <a:buNone/>
            </a:pPr>
            <a:r>
              <a:rPr lang="ru-RU" dirty="0" err="1"/>
              <a:t>lie</a:t>
            </a:r>
            <a:r>
              <a:rPr lang="ru-RU" dirty="0"/>
              <a:t> – </a:t>
            </a:r>
            <a:r>
              <a:rPr lang="ru-RU" dirty="0" err="1"/>
              <a:t>lying</a:t>
            </a:r>
            <a:endParaRPr lang="en-US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Написание глаголов в </a:t>
            </a:r>
            <a:r>
              <a:rPr lang="ru-RU" dirty="0" err="1"/>
              <a:t>Present</a:t>
            </a:r>
            <a:r>
              <a:rPr lang="ru-RU" dirty="0"/>
              <a:t> </a:t>
            </a:r>
            <a:r>
              <a:rPr lang="ru-RU" dirty="0" err="1"/>
              <a:t>Continuous</a:t>
            </a:r>
            <a:r>
              <a:rPr lang="ru-RU" dirty="0"/>
              <a:t> с окончанием -</a:t>
            </a:r>
            <a:r>
              <a:rPr lang="ru-RU" dirty="0" err="1" smtClean="0"/>
              <a:t>ing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906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Употребление </a:t>
            </a:r>
            <a:r>
              <a:rPr lang="en-US" dirty="0"/>
              <a:t>Present </a:t>
            </a:r>
            <a:r>
              <a:rPr lang="en-US" dirty="0" smtClean="0"/>
              <a:t>Continuous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Данное время используется, когда мы говорим о: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  <a:p>
            <a:pPr marL="0" indent="0">
              <a:buNone/>
            </a:pPr>
            <a:r>
              <a:rPr lang="ru-RU" dirty="0"/>
              <a:t>1) действии, которое совершается в текущий момент</a:t>
            </a:r>
            <a:r>
              <a:rPr lang="ru-RU" dirty="0" smtClean="0"/>
              <a:t>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I </a:t>
            </a:r>
            <a:r>
              <a:rPr lang="ru-RU" dirty="0" err="1"/>
              <a:t>am</a:t>
            </a:r>
            <a:r>
              <a:rPr lang="ru-RU" dirty="0"/>
              <a:t> </a:t>
            </a:r>
            <a:r>
              <a:rPr lang="ru-RU" dirty="0" err="1"/>
              <a:t>writing</a:t>
            </a:r>
            <a:r>
              <a:rPr lang="ru-RU" dirty="0"/>
              <a:t> a </a:t>
            </a:r>
            <a:r>
              <a:rPr lang="ru-RU" dirty="0" err="1"/>
              <a:t>poem</a:t>
            </a:r>
            <a:r>
              <a:rPr lang="ru-RU" dirty="0"/>
              <a:t>. – Я пишу </a:t>
            </a:r>
            <a:r>
              <a:rPr lang="ru-RU" dirty="0" err="1"/>
              <a:t>cтихотворение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  <a:p>
            <a:pPr marL="0" indent="0">
              <a:buNone/>
            </a:pPr>
            <a:r>
              <a:rPr lang="ru-RU" dirty="0"/>
              <a:t>2) действии, которое совершается в текущий период времени, не обязательно здесь и сейчас, но в эти часы (в эти дни и т.п</a:t>
            </a:r>
            <a:r>
              <a:rPr lang="ru-RU" dirty="0" smtClean="0"/>
              <a:t>.):</a:t>
            </a:r>
            <a:endParaRPr lang="ru-RU" dirty="0"/>
          </a:p>
          <a:p>
            <a:pPr marL="0" indent="0">
              <a:buNone/>
            </a:pPr>
            <a:r>
              <a:rPr lang="ru-RU" dirty="0" err="1"/>
              <a:t>Could</a:t>
            </a:r>
            <a:r>
              <a:rPr lang="ru-RU" dirty="0"/>
              <a:t> </a:t>
            </a:r>
            <a:r>
              <a:rPr lang="ru-RU" dirty="0" err="1"/>
              <a:t>you</a:t>
            </a:r>
            <a:r>
              <a:rPr lang="ru-RU" dirty="0"/>
              <a:t> </a:t>
            </a:r>
            <a:r>
              <a:rPr lang="ru-RU" dirty="0" err="1"/>
              <a:t>help</a:t>
            </a:r>
            <a:r>
              <a:rPr lang="ru-RU" dirty="0"/>
              <a:t> </a:t>
            </a:r>
            <a:r>
              <a:rPr lang="ru-RU" dirty="0" err="1"/>
              <a:t>me</a:t>
            </a:r>
            <a:r>
              <a:rPr lang="ru-RU" dirty="0"/>
              <a:t> </a:t>
            </a:r>
            <a:r>
              <a:rPr lang="ru-RU" dirty="0" err="1"/>
              <a:t>with</a:t>
            </a:r>
            <a:r>
              <a:rPr lang="ru-RU" dirty="0"/>
              <a:t> </a:t>
            </a:r>
            <a:r>
              <a:rPr lang="ru-RU" smtClean="0"/>
              <a:t>the </a:t>
            </a:r>
            <a:r>
              <a:rPr lang="en-US" dirty="0" smtClean="0"/>
              <a:t>housework</a:t>
            </a:r>
            <a:r>
              <a:rPr lang="ru-RU" dirty="0" smtClean="0"/>
              <a:t> </a:t>
            </a:r>
            <a:r>
              <a:rPr lang="ru-RU" dirty="0" err="1"/>
              <a:t>this</a:t>
            </a:r>
            <a:r>
              <a:rPr lang="ru-RU" dirty="0"/>
              <a:t> </a:t>
            </a:r>
            <a:r>
              <a:rPr lang="ru-RU" dirty="0" err="1"/>
              <a:t>week</a:t>
            </a:r>
            <a:r>
              <a:rPr lang="ru-RU" dirty="0"/>
              <a:t>? – </a:t>
            </a:r>
            <a:r>
              <a:rPr lang="ru-RU" dirty="0" err="1"/>
              <a:t>Sorry</a:t>
            </a:r>
            <a:r>
              <a:rPr lang="ru-RU" dirty="0"/>
              <a:t>, I </a:t>
            </a:r>
            <a:r>
              <a:rPr lang="ru-RU" dirty="0" err="1"/>
              <a:t>can’t</a:t>
            </a:r>
            <a:r>
              <a:rPr lang="ru-RU" dirty="0"/>
              <a:t>. I </a:t>
            </a:r>
            <a:r>
              <a:rPr lang="ru-RU" dirty="0" err="1"/>
              <a:t>am</a:t>
            </a:r>
            <a:r>
              <a:rPr lang="ru-RU" dirty="0"/>
              <a:t> </a:t>
            </a:r>
            <a:r>
              <a:rPr lang="en-US" dirty="0" smtClean="0"/>
              <a:t>writing</a:t>
            </a:r>
            <a:r>
              <a:rPr lang="ru-RU" dirty="0" smtClean="0"/>
              <a:t> </a:t>
            </a:r>
            <a:r>
              <a:rPr lang="en-US" dirty="0" smtClean="0"/>
              <a:t>the essay </a:t>
            </a:r>
            <a:r>
              <a:rPr lang="ru-RU" dirty="0" err="1" smtClean="0"/>
              <a:t>this</a:t>
            </a:r>
            <a:r>
              <a:rPr lang="ru-RU" dirty="0" smtClean="0"/>
              <a:t> </a:t>
            </a:r>
            <a:r>
              <a:rPr lang="ru-RU" dirty="0" err="1"/>
              <a:t>week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8055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Употребление </a:t>
            </a:r>
            <a:r>
              <a:rPr lang="en-US" dirty="0"/>
              <a:t>Present Continuous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3) действии, которое запланировано на ближайшее будущее</a:t>
            </a:r>
            <a:r>
              <a:rPr lang="ru-RU" dirty="0" smtClean="0"/>
              <a:t>: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We’re going to the circus this afternoon.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4) </a:t>
            </a:r>
            <a:r>
              <a:rPr lang="ru-RU" dirty="0"/>
              <a:t>происходящем в настоящий момент изменении</a:t>
            </a:r>
            <a:r>
              <a:rPr lang="ru-RU" dirty="0" smtClean="0"/>
              <a:t>: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It </a:t>
            </a:r>
            <a:r>
              <a:rPr lang="en-US" dirty="0" smtClean="0"/>
              <a:t>Is </a:t>
            </a:r>
            <a:r>
              <a:rPr lang="en-US" dirty="0"/>
              <a:t>getting darker and darker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ru-RU" dirty="0"/>
              <a:t>5) критическом замечании</a:t>
            </a:r>
            <a:r>
              <a:rPr lang="ru-RU" dirty="0" smtClean="0"/>
              <a:t>: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Present Continuous </a:t>
            </a:r>
            <a:r>
              <a:rPr lang="ru-RU" dirty="0"/>
              <a:t>употребляется для выражения критического замечания с использованием слов </a:t>
            </a:r>
            <a:r>
              <a:rPr lang="en-US" dirty="0"/>
              <a:t>always (</a:t>
            </a:r>
            <a:r>
              <a:rPr lang="ru-RU" dirty="0"/>
              <a:t>всегда), </a:t>
            </a:r>
            <a:r>
              <a:rPr lang="en-US" dirty="0"/>
              <a:t>constantly (</a:t>
            </a:r>
            <a:r>
              <a:rPr lang="ru-RU" dirty="0"/>
              <a:t>постоянно), </a:t>
            </a:r>
            <a:r>
              <a:rPr lang="en-US" dirty="0"/>
              <a:t>all the time (</a:t>
            </a:r>
            <a:r>
              <a:rPr lang="ru-RU" dirty="0"/>
              <a:t>все время) и т.п</a:t>
            </a:r>
            <a:r>
              <a:rPr lang="ru-RU" dirty="0" smtClean="0"/>
              <a:t>.:</a:t>
            </a:r>
            <a:endParaRPr lang="ru-RU" dirty="0"/>
          </a:p>
          <a:p>
            <a:pPr marL="0" indent="0">
              <a:buNone/>
            </a:pPr>
            <a:r>
              <a:rPr lang="en-US" dirty="0"/>
              <a:t>You’re always losing things! – </a:t>
            </a:r>
            <a:r>
              <a:rPr lang="ru-RU" dirty="0"/>
              <a:t>Ты всегда теряешь вещи!</a:t>
            </a:r>
          </a:p>
        </p:txBody>
      </p:sp>
    </p:spTree>
    <p:extLst>
      <p:ext uri="{BB962C8B-B14F-4D97-AF65-F5344CB8AC3E}">
        <p14:creationId xmlns:p14="http://schemas.microsoft.com/office/powerpoint/2010/main" val="24837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29</TotalTime>
  <Words>576</Words>
  <Application>Microsoft Office PowerPoint</Application>
  <PresentationFormat>Экран (4:3)</PresentationFormat>
  <Paragraphs>99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Ясность</vt:lpstr>
      <vt:lpstr>Present continuous</vt:lpstr>
      <vt:lpstr>Как построить предложение?</vt:lpstr>
      <vt:lpstr>Глагол be с местоимениями</vt:lpstr>
      <vt:lpstr>Affirmative sentences</vt:lpstr>
      <vt:lpstr>Key words</vt:lpstr>
      <vt:lpstr>Написание глаголов в Present Continuous с окончанием -ing</vt:lpstr>
      <vt:lpstr>Написание глаголов в Present Continuous с окончанием -ing</vt:lpstr>
      <vt:lpstr>Употребление Present Continuous</vt:lpstr>
      <vt:lpstr>Употребление Present Continuous</vt:lpstr>
      <vt:lpstr>Глаголы, которые не используются в Present Continuous</vt:lpstr>
      <vt:lpstr>Поставь make или do и напиши перевод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continuous</dc:title>
  <dc:creator>Валерия</dc:creator>
  <cp:lastModifiedBy>Mvideo339</cp:lastModifiedBy>
  <cp:revision>8</cp:revision>
  <dcterms:created xsi:type="dcterms:W3CDTF">2021-01-13T15:17:12Z</dcterms:created>
  <dcterms:modified xsi:type="dcterms:W3CDTF">2022-08-22T08:41:56Z</dcterms:modified>
</cp:coreProperties>
</file>