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21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BAC8A0-FDF6-41D8-8E9B-344196048CD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" y="1020431"/>
            <a:ext cx="11936186" cy="147501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>Опасное природное явление -</a:t>
            </a:r>
            <a:r>
              <a:rPr lang="ru-RU" sz="5400" smtClean="0"/>
              <a:t/>
            </a:r>
            <a:br>
              <a:rPr lang="ru-RU" sz="5400" smtClean="0"/>
            </a:br>
            <a:r>
              <a:rPr lang="ru-RU" sz="5400" smtClean="0"/>
              <a:t>НАводнение</a:t>
            </a:r>
            <a:endParaRPr lang="ru-RU" sz="54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D7D4174-28B6-4521-BEC6-E614A192494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769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CCA9FF-F75E-42C3-B5C0-9ABBF50ABB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Наводнение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F30452A-5C90-47FB-8D82-427299F4FD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9150" y="1209056"/>
            <a:ext cx="4780921" cy="3678303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Это </a:t>
            </a:r>
            <a:r>
              <a:rPr lang="ru-RU" b="0" i="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значительное </a:t>
            </a:r>
            <a:r>
              <a:rPr lang="ru-RU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затопление определённой территории земли в результате подъёма уровня воды в реке, озере, водохранилище, наносящее материальный ущерб экономике, социальной сфере и природной сфере.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BA8E738-3666-4080-BD6C-FB65D14DDE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0086" y="1733369"/>
            <a:ext cx="4681914" cy="262967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4C605B2-48DA-4492-8B5C-84E3CABC25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8697" y="4061070"/>
            <a:ext cx="4761389" cy="2666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486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68CF9D-BBA0-4091-8068-F8D4223EFB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Типы наводнений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EAE8217-B226-4FF0-8277-E87CB2CD30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9251" y="2056209"/>
            <a:ext cx="5810730" cy="43623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i="0" dirty="0">
                <a:solidFill>
                  <a:schemeClr val="accent1">
                    <a:lumMod val="75000"/>
                  </a:schemeClr>
                </a:solidFill>
                <a:effectLst/>
              </a:rPr>
              <a:t>Выделяют 2 основных типа наводнений, но есть менее частые: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с</a:t>
            </a:r>
            <a:r>
              <a:rPr lang="ru-RU" i="0" dirty="0">
                <a:solidFill>
                  <a:schemeClr val="accent1">
                    <a:lumMod val="75000"/>
                  </a:schemeClr>
                </a:solidFill>
                <a:effectLst/>
              </a:rPr>
              <a:t>опротивление водному потоку в русле реки (затор и зажор) и ветровой нагон воды.</a:t>
            </a:r>
          </a:p>
          <a:p>
            <a:pPr marL="0" indent="0">
              <a:buNone/>
            </a:pPr>
            <a:endParaRPr lang="ru-RU" i="0" dirty="0">
              <a:solidFill>
                <a:schemeClr val="accent1">
                  <a:lumMod val="75000"/>
                </a:schemeClr>
              </a:solidFill>
              <a:effectLst/>
            </a:endParaRPr>
          </a:p>
          <a:p>
            <a:pPr marL="0" indent="0">
              <a:buNone/>
            </a:pPr>
            <a:r>
              <a:rPr lang="ru-RU" b="1" i="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1. Половодье</a:t>
            </a:r>
            <a:r>
              <a:rPr lang="ru-RU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  — периодически повторяющийся, довольно продолжительный подъём уровня воды в реках, обычно вызываемый весенним таянием снега на равнинах или дождевыми осадками</a:t>
            </a:r>
            <a:r>
              <a:rPr lang="ru-RU" b="0" i="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.</a:t>
            </a:r>
          </a:p>
          <a:p>
            <a:pPr marL="0" indent="0">
              <a:buNone/>
            </a:pPr>
            <a:r>
              <a:rPr lang="ru-RU" b="0" i="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Затапливает </a:t>
            </a:r>
            <a:r>
              <a:rPr lang="ru-RU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низкие участки местности.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2DE0FD1-5B48-4702-8BF4-8C73D0A7FC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1087" y="1970878"/>
            <a:ext cx="4182887" cy="237030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9518B55-4CF2-4B4B-BC1E-60C905008F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7635" y="4436242"/>
            <a:ext cx="3885702" cy="2190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664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9013E9-1412-4B92-9D8B-CA5299853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Типы наводнений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888429D-0456-4F34-B3CC-D6F5B278BC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3" y="2180496"/>
            <a:ext cx="5514808" cy="3678303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2. Паводок </a:t>
            </a:r>
            <a:r>
              <a:rPr lang="ru-RU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— интенсивный, сравнительно кратковременный подъём уровня воды в реке, вызываемый обильными дождями, ливнями, иногда быстрым таянием снега при оттепелях. В отличие от половодий, паводки могут повторяться несколько раз в году. </a:t>
            </a:r>
            <a:endParaRPr lang="ru-RU" b="0" i="0" dirty="0" smtClean="0">
              <a:solidFill>
                <a:schemeClr val="accent1">
                  <a:lumMod val="75000"/>
                </a:schemeClr>
              </a:solidFill>
              <a:effectLst/>
            </a:endParaRPr>
          </a:p>
          <a:p>
            <a:pPr marL="0" indent="0">
              <a:buNone/>
            </a:pPr>
            <a:r>
              <a:rPr lang="ru-RU" b="0" i="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>Особую </a:t>
            </a:r>
            <a:r>
              <a:rPr lang="ru-RU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угрозу представляют так называемые внезапные паводки, связанные с кратковременными, но очень интенсивными ливнями, которые случаются и зимой из-за оттепелей.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D20E3A5-BC35-4C4A-9063-38061EC56B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3052" y="2334468"/>
            <a:ext cx="5517455" cy="3678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401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C8C310-A6FD-4728-9630-1D545CA8B5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Предупредительные мероприятия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16C4C35-E3EB-4496-B30F-2FBA485404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80496"/>
            <a:ext cx="11128456" cy="3678303"/>
          </a:xfrm>
        </p:spPr>
        <p:txBody>
          <a:bodyPr>
            <a:normAutofit/>
          </a:bodyPr>
          <a:lstStyle/>
          <a:p>
            <a:pPr marL="0" indent="0" algn="just" fontAlgn="base">
              <a:buNone/>
            </a:pPr>
            <a:r>
              <a:rPr lang="ru-RU" b="0" i="0" dirty="0">
                <a:solidFill>
                  <a:srgbClr val="3B4256"/>
                </a:solidFill>
                <a:effectLst/>
                <a:latin typeface="GOSTUI2"/>
              </a:rPr>
              <a:t>     </a:t>
            </a:r>
            <a:r>
              <a:rPr lang="ru-RU" b="0" i="1" dirty="0">
                <a:solidFill>
                  <a:srgbClr val="3B4256"/>
                </a:solidFill>
                <a:effectLst/>
                <a:latin typeface="GOSTUI2"/>
              </a:rPr>
              <a:t>При угрозе наводнения проводят предупредительные мероприятия: </a:t>
            </a:r>
          </a:p>
          <a:p>
            <a:pPr algn="just" fontAlgn="base"/>
            <a:r>
              <a:rPr lang="ru-RU" b="0" i="0" dirty="0">
                <a:solidFill>
                  <a:srgbClr val="3B4256"/>
                </a:solidFill>
                <a:effectLst/>
                <a:latin typeface="GOSTUI2"/>
              </a:rPr>
              <a:t>информирование населения о возникновении угрозы наводнения</a:t>
            </a:r>
          </a:p>
          <a:p>
            <a:pPr algn="just" fontAlgn="base"/>
            <a:r>
              <a:rPr lang="ru-RU" b="0" i="0" dirty="0">
                <a:solidFill>
                  <a:srgbClr val="3B4256"/>
                </a:solidFill>
                <a:effectLst/>
                <a:latin typeface="GOSTUI2"/>
              </a:rPr>
              <a:t> усиление наблюдения за уровнем воды</a:t>
            </a:r>
          </a:p>
          <a:p>
            <a:pPr algn="just" fontAlgn="base"/>
            <a:r>
              <a:rPr lang="ru-RU" b="0" i="0" dirty="0">
                <a:solidFill>
                  <a:srgbClr val="3B4256"/>
                </a:solidFill>
                <a:effectLst/>
                <a:latin typeface="GOSTUI2"/>
              </a:rPr>
              <a:t> приведение в готовность сил и средств, предназначенных для борьбы со стихией и для эвакуации населения</a:t>
            </a:r>
          </a:p>
          <a:p>
            <a:pPr algn="just" fontAlgn="base"/>
            <a:r>
              <a:rPr lang="ru-RU" b="0" i="0" dirty="0">
                <a:solidFill>
                  <a:srgbClr val="3B4256"/>
                </a:solidFill>
                <a:effectLst/>
                <a:latin typeface="GOSTUI2"/>
              </a:rPr>
              <a:t> проверка состояние дамб, плотин, мостов и устранение выявленных недостатков</a:t>
            </a:r>
          </a:p>
          <a:p>
            <a:pPr algn="just" fontAlgn="base"/>
            <a:r>
              <a:rPr lang="ru-RU" b="0" i="0" dirty="0">
                <a:solidFill>
                  <a:srgbClr val="3B4256"/>
                </a:solidFill>
                <a:effectLst/>
                <a:latin typeface="GOSTUI2"/>
              </a:rPr>
              <a:t> </a:t>
            </a:r>
            <a:r>
              <a:rPr lang="ru-RU" dirty="0">
                <a:solidFill>
                  <a:srgbClr val="3B4256"/>
                </a:solidFill>
                <a:latin typeface="GOSTUI2"/>
              </a:rPr>
              <a:t>в</a:t>
            </a:r>
            <a:r>
              <a:rPr lang="ru-RU" b="0" i="0" dirty="0">
                <a:solidFill>
                  <a:srgbClr val="3B4256"/>
                </a:solidFill>
                <a:effectLst/>
                <a:latin typeface="GOSTUI2"/>
              </a:rPr>
              <a:t>озведение дополнительных насыпей, подготовка гидротехнических сооружений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6213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161A35-6033-4B9C-9AFE-05C645D0FF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Действия при угрозе наводнения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8F52EA3-1CFB-4193-AADA-9B23C4496E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80496"/>
            <a:ext cx="8101169" cy="4468879"/>
          </a:xfrm>
        </p:spPr>
        <p:txBody>
          <a:bodyPr>
            <a:normAutofit lnSpcReduction="10000"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ru-RU" b="0" i="0" dirty="0">
                <a:solidFill>
                  <a:srgbClr val="3B4256"/>
                </a:solidFill>
                <a:effectLst/>
                <a:latin typeface="GOSTUI2"/>
              </a:rPr>
              <a:t> отключить воду, газ и электричество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b="0" i="0" dirty="0">
                <a:solidFill>
                  <a:srgbClr val="3B4256"/>
                </a:solidFill>
                <a:effectLst/>
                <a:latin typeface="GOSTUI2"/>
              </a:rPr>
              <a:t>потушить горящие печи отопления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b="0" i="0" dirty="0">
                <a:solidFill>
                  <a:srgbClr val="3B4256"/>
                </a:solidFill>
                <a:effectLst/>
                <a:latin typeface="GOSTUI2"/>
              </a:rPr>
              <a:t>перенести на верхние этажи зданий (чердаки) ценные предметы и вещи, убрать в безопасное место сельскохозяйственный инвентарь, закопать, укрыть удобрения и отходы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b="0" i="0" dirty="0">
                <a:solidFill>
                  <a:srgbClr val="3B4256"/>
                </a:solidFill>
                <a:effectLst/>
                <a:latin typeface="GOSTUI2"/>
              </a:rPr>
              <a:t> при необходимости обить окна и двери первых этажей домов досками или фанерой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b="0" i="0" dirty="0">
                <a:solidFill>
                  <a:srgbClr val="3B4256"/>
                </a:solidFill>
                <a:effectLst/>
                <a:latin typeface="GOSTUI2"/>
              </a:rPr>
              <a:t> взять с собой личные документы, помещенные в непромокаемый пакет, деньги и ценности, медицинскую аптечку, комплект верхней одежды и обуви по сезону, постельное белье и туалетные принадлежности, трехдневный запас продуктов питания. Вещи и продукты лучше уложить в чемоданы (рюкзаки, сумки)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b="0" i="0" dirty="0">
                <a:solidFill>
                  <a:srgbClr val="3B4256"/>
                </a:solidFill>
                <a:effectLst/>
                <a:latin typeface="GOSTUI2"/>
              </a:rPr>
              <a:t>прибыть к установленному сроку на сборный эвакуационный пункт для регистрации и отправки в безопасный район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EDA12C8-82A4-4727-80C1-3B03A557DF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82361" y="2180496"/>
            <a:ext cx="3177022" cy="209499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F34BACE-BDA6-4E55-A37B-8B97213A8E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6486" y="4497475"/>
            <a:ext cx="2872897" cy="215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9462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1CB05B-9288-4C08-ACAF-63B596E6CC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Действия при эвакуации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CEAD1D7-2759-4807-8130-398BBF3B89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3" y="2180496"/>
            <a:ext cx="7675040" cy="4238059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b="0" i="0" dirty="0">
                <a:solidFill>
                  <a:srgbClr val="3B4256"/>
                </a:solidFill>
                <a:effectLst/>
                <a:latin typeface="GOSTUI2"/>
              </a:rPr>
              <a:t>не поддаваться панике и не терять самообладание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b="0" i="0" dirty="0">
                <a:solidFill>
                  <a:srgbClr val="3B4256"/>
                </a:solidFill>
                <a:effectLst/>
                <a:latin typeface="GOSTUI2"/>
              </a:rPr>
              <a:t>как можно быстрее занять ближайшее, безопасное возвышенное место, верхние этажи зданий, чердак или крышу дома и быть готовым к эвакуации по воде, в том числе с помощью подручных плавсредств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b="0" i="0" dirty="0">
                <a:solidFill>
                  <a:srgbClr val="3B4256"/>
                </a:solidFill>
                <a:effectLst/>
                <a:latin typeface="GOSTUI2"/>
              </a:rPr>
              <a:t>принять меры, позволяющие спасателям своевременно себя обнаружить. В светлое время суток - белое или цветное полотнище, а в ночное время - подача световых сигналов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b="0" i="0" dirty="0">
                <a:solidFill>
                  <a:srgbClr val="3B4256"/>
                </a:solidFill>
                <a:effectLst/>
                <a:latin typeface="GOSTUI2"/>
              </a:rPr>
              <a:t>до прибытия помощи, если вам не угрожает опасность, оставаться на выбранном вами месте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b="0" i="0" dirty="0">
                <a:solidFill>
                  <a:srgbClr val="3B4256"/>
                </a:solidFill>
                <a:effectLst/>
                <a:latin typeface="GOSTUI2"/>
              </a:rPr>
              <a:t>самостоятельную эвакуацию на незатопленную территорию проводить только в случаях необходимости оказания неотложной медицинской помощи пострадавшим</a:t>
            </a: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1EDD0C2-FCA6-4ABC-83AB-47A525B005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0318" y="2542931"/>
            <a:ext cx="3150389" cy="3150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008931"/>
      </p:ext>
    </p:extLst>
  </p:cSld>
  <p:clrMapOvr>
    <a:masterClrMapping/>
  </p:clrMapOvr>
</p:sld>
</file>

<file path=ppt/theme/theme1.xml><?xml version="1.0" encoding="utf-8"?>
<a:theme xmlns:a="http://schemas.openxmlformats.org/drawingml/2006/main" name="Дивиденд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1A3260"/>
      </a:accent1>
      <a:accent2>
        <a:srgbClr val="4590B8"/>
      </a:accent2>
      <a:accent3>
        <a:srgbClr val="45CBE8"/>
      </a:accent3>
      <a:accent4>
        <a:srgbClr val="969FA7"/>
      </a:accent4>
      <a:accent5>
        <a:srgbClr val="A2C777"/>
      </a:accent5>
      <a:accent6>
        <a:srgbClr val="42955F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TM03457464[[fn=Дивиденд]]</Template>
  <TotalTime>72</TotalTime>
  <Words>178</Words>
  <Application>Microsoft Office PowerPoint</Application>
  <PresentationFormat>Широкоэкранный</PresentationFormat>
  <Paragraphs>31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Corbel</vt:lpstr>
      <vt:lpstr>Courier New</vt:lpstr>
      <vt:lpstr>Gill Sans MT</vt:lpstr>
      <vt:lpstr>GOSTUI2</vt:lpstr>
      <vt:lpstr>Wingdings</vt:lpstr>
      <vt:lpstr>Wingdings 2</vt:lpstr>
      <vt:lpstr>Дивиденд</vt:lpstr>
      <vt:lpstr> Опасное природное явление - НАводнение</vt:lpstr>
      <vt:lpstr>Наводнение</vt:lpstr>
      <vt:lpstr>Типы наводнений </vt:lpstr>
      <vt:lpstr>Типы наводнений</vt:lpstr>
      <vt:lpstr>Предупредительные мероприятия</vt:lpstr>
      <vt:lpstr>Действия при угрозе наводнения</vt:lpstr>
      <vt:lpstr>Действия при эвакуации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НАводнение</dc:title>
  <dc:creator>Светлана</dc:creator>
  <cp:lastModifiedBy>1</cp:lastModifiedBy>
  <cp:revision>2</cp:revision>
  <dcterms:created xsi:type="dcterms:W3CDTF">2022-12-18T17:42:29Z</dcterms:created>
  <dcterms:modified xsi:type="dcterms:W3CDTF">2023-02-06T05:45:48Z</dcterms:modified>
</cp:coreProperties>
</file>