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1"/>
  </p:notesMasterIdLst>
  <p:handoutMasterIdLst>
    <p:handoutMasterId r:id="rId42"/>
  </p:handoutMasterIdLst>
  <p:sldIdLst>
    <p:sldId id="257" r:id="rId5"/>
    <p:sldId id="284" r:id="rId6"/>
    <p:sldId id="272" r:id="rId7"/>
    <p:sldId id="286" r:id="rId8"/>
    <p:sldId id="258" r:id="rId9"/>
    <p:sldId id="265" r:id="rId10"/>
    <p:sldId id="285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276" r:id="rId25"/>
    <p:sldId id="277" r:id="rId26"/>
    <p:sldId id="269" r:id="rId27"/>
    <p:sldId id="266" r:id="rId28"/>
    <p:sldId id="268" r:id="rId29"/>
    <p:sldId id="278" r:id="rId30"/>
    <p:sldId id="283" r:id="rId31"/>
    <p:sldId id="271" r:id="rId32"/>
    <p:sldId id="279" r:id="rId33"/>
    <p:sldId id="282" r:id="rId34"/>
    <p:sldId id="301" r:id="rId35"/>
    <p:sldId id="302" r:id="rId36"/>
    <p:sldId id="303" r:id="rId37"/>
    <p:sldId id="304" r:id="rId38"/>
    <p:sldId id="274" r:id="rId39"/>
    <p:sldId id="273" r:id="rId40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4660"/>
  </p:normalViewPr>
  <p:slideViewPr>
    <p:cSldViewPr>
      <p:cViewPr varScale="1">
        <p:scale>
          <a:sx n="78" d="100"/>
          <a:sy n="78" d="100"/>
        </p:scale>
        <p:origin x="120" y="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9" d="100"/>
          <a:sy n="89" d="100"/>
        </p:scale>
        <p:origin x="279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DD3FE5C-685E-40DC-8B47-8DF64F779F51}" type="datetime1">
              <a:rPr lang="ru-RU" smtClean="0"/>
              <a:pPr rtl="0"/>
              <a:t>22.08.2022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50AD62A-9EE1-43E3-A7E5-D268F71DF3EB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644828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B52D75A-407D-4103-A02A-5E07FB0FD905}" type="datetime1">
              <a:rPr lang="ru-RU" noProof="0" smtClean="0"/>
              <a:pPr rtl="0"/>
              <a:t>22.08.2022</a:t>
            </a:fld>
            <a:endParaRPr lang="ru-RU" noProof="0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534C2EF-8A97-4DAF-B099-E567883644D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180911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534C2EF-8A97-4DAF-B099-E567883644D6}" type="slidenum">
              <a:rPr lang="ru-RU" noProof="0" smtClean="0"/>
              <a:pPr rtl="0"/>
              <a:t>1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856160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534C2EF-8A97-4DAF-B099-E567883644D6}" type="slidenum">
              <a:rPr lang="ru-RU" smtClean="0"/>
              <a:pPr rtl="0"/>
              <a:t>36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83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534C2EF-8A97-4DAF-B099-E567883644D6}" type="slidenum">
              <a:rPr lang="ru-RU" noProof="0" smtClean="0"/>
              <a:pPr rtl="0"/>
              <a:t>3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72025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534C2EF-8A97-4DAF-B099-E567883644D6}" type="slidenum">
              <a:rPr lang="ru-RU" smtClean="0"/>
              <a:pPr rtl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85184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dirty="0"/>
              <a:t>ПРИМЕЧАНИЕ. Чтобы изменить изображения на этом слайде, выберите рисунок и удалите его. Затем нажмите значок вставки рисунка в заполнителе, чтобы вставить собственное изображение.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534C2EF-8A97-4DAF-B099-E567883644D6}" type="slidenum">
              <a:rPr lang="ru-RU" smtClean="0"/>
              <a:pPr rtl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6014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534C2EF-8A97-4DAF-B099-E567883644D6}" type="slidenum">
              <a:rPr lang="ru-RU" noProof="0" smtClean="0"/>
              <a:pPr rtl="0"/>
              <a:t>23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2807956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dirty="0"/>
              <a:t>ПРИМЕЧАНИЕ. Чтобы изменить изображения на этом слайде, выберите рисунок и удалите его. Затем нажмите значок вставки рисунка в заполнителе, чтобы вставить собственное изображение.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534C2EF-8A97-4DAF-B099-E567883644D6}" type="slidenum">
              <a:rPr lang="ru-RU" smtClean="0"/>
              <a:pPr rtl="0"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70042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dirty="0"/>
              <a:t>ПРИМЕЧАНИЕ. Чтобы изменить изображения на этом слайде, выберите рисунок и удалите его. Затем нажмите значок вставки рисунка в заполнителе, чтобы вставить собственное изображение.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534C2EF-8A97-4DAF-B099-E567883644D6}" type="slidenum">
              <a:rPr lang="ru-RU" smtClean="0"/>
              <a:pPr rtl="0"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32655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534C2EF-8A97-4DAF-B099-E567883644D6}" type="slidenum">
              <a:rPr lang="ru-RU" noProof="0" smtClean="0"/>
              <a:pPr rtl="0"/>
              <a:t>28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8515643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534C2EF-8A97-4DAF-B099-E567883644D6}" type="slidenum">
              <a:rPr lang="ru-RU" noProof="0" smtClean="0"/>
              <a:pPr rtl="0"/>
              <a:t>35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7295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 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" r="323" b="422"/>
          <a:stretch/>
        </p:blipFill>
        <p:spPr>
          <a:xfrm>
            <a:off x="1524" y="1"/>
            <a:ext cx="1218895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533400"/>
            <a:ext cx="8458200" cy="1828800"/>
          </a:xfrm>
        </p:spPr>
        <p:txBody>
          <a:bodyPr rtlCol="0" anchor="b">
            <a:normAutofit/>
          </a:bodyPr>
          <a:lstStyle>
            <a:lvl1pPr algn="l">
              <a:defRPr sz="44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200" y="2438400"/>
            <a:ext cx="7086600" cy="914400"/>
          </a:xfrm>
        </p:spPr>
        <p:txBody>
          <a:bodyPr rtlCol="0">
            <a:normAutofit/>
          </a:bodyPr>
          <a:lstStyle>
            <a:lvl1pPr marL="0" indent="0" algn="l">
              <a:spcBef>
                <a:spcPts val="1200"/>
              </a:spcBef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15445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Два рисунка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8580" y="5791200"/>
            <a:ext cx="8115419" cy="7016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7" name="Полилиния 5"/>
          <p:cNvSpPr>
            <a:spLocks/>
          </p:cNvSpPr>
          <p:nvPr/>
        </p:nvSpPr>
        <p:spPr bwMode="gray">
          <a:xfrm>
            <a:off x="762000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5" name="Рисунок 14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3"/>
          </p:nvPr>
        </p:nvSpPr>
        <p:spPr>
          <a:xfrm>
            <a:off x="992435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4"/>
          </p:nvPr>
        </p:nvSpPr>
        <p:spPr>
          <a:xfrm>
            <a:off x="1028581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8" name="Полилиния 5"/>
          <p:cNvSpPr>
            <a:spLocks/>
          </p:cNvSpPr>
          <p:nvPr/>
        </p:nvSpPr>
        <p:spPr bwMode="gray">
          <a:xfrm>
            <a:off x="5300133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9" name="Рисунок 18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5"/>
          </p:nvPr>
        </p:nvSpPr>
        <p:spPr>
          <a:xfrm>
            <a:off x="5530568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20" name="Текст 16"/>
          <p:cNvSpPr>
            <a:spLocks noGrp="1"/>
          </p:cNvSpPr>
          <p:nvPr>
            <p:ph type="body" sz="quarter" idx="16"/>
          </p:nvPr>
        </p:nvSpPr>
        <p:spPr>
          <a:xfrm>
            <a:off x="5566714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3777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ри рисунк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8580" y="5305424"/>
            <a:ext cx="8104083" cy="579921"/>
          </a:xfrm>
        </p:spPr>
        <p:txBody>
          <a:bodyPr rtlCol="0"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7" name="Полилиния 5"/>
          <p:cNvSpPr>
            <a:spLocks/>
          </p:cNvSpPr>
          <p:nvPr/>
        </p:nvSpPr>
        <p:spPr bwMode="gray">
          <a:xfrm>
            <a:off x="762000" y="933449"/>
            <a:ext cx="53340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5" name="Рисунок 14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3"/>
          </p:nvPr>
        </p:nvSpPr>
        <p:spPr>
          <a:xfrm>
            <a:off x="991888" y="1113022"/>
            <a:ext cx="4874224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8" name="Полилиния 5"/>
          <p:cNvSpPr>
            <a:spLocks/>
          </p:cNvSpPr>
          <p:nvPr/>
        </p:nvSpPr>
        <p:spPr bwMode="gray">
          <a:xfrm>
            <a:off x="6323873" y="967316"/>
            <a:ext cx="2990942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9" name="Рисунок 18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5"/>
          </p:nvPr>
        </p:nvSpPr>
        <p:spPr>
          <a:xfrm>
            <a:off x="6506025" y="1109743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2" name="Полилиния 5"/>
          <p:cNvSpPr>
            <a:spLocks/>
          </p:cNvSpPr>
          <p:nvPr/>
        </p:nvSpPr>
        <p:spPr bwMode="gray">
          <a:xfrm>
            <a:off x="6323873" y="3060954"/>
            <a:ext cx="2990942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3" name="Рисунок 1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6" hasCustomPrompt="1"/>
          </p:nvPr>
        </p:nvSpPr>
        <p:spPr>
          <a:xfrm>
            <a:off x="6506025" y="3203381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 noProof="0" dirty="0"/>
              <a:t>Щелкните значок, чтобы добавить фото</a:t>
            </a:r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4"/>
          </p:nvPr>
        </p:nvSpPr>
        <p:spPr>
          <a:xfrm>
            <a:off x="1028581" y="5919255"/>
            <a:ext cx="8104082" cy="49742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1779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ять рисун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 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" y="283"/>
            <a:ext cx="12188952" cy="685971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77400" y="365126"/>
            <a:ext cx="2133600" cy="15398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8" name="Полилиния 5"/>
          <p:cNvSpPr>
            <a:spLocks/>
          </p:cNvSpPr>
          <p:nvPr/>
        </p:nvSpPr>
        <p:spPr bwMode="gray">
          <a:xfrm>
            <a:off x="4182533" y="265044"/>
            <a:ext cx="52323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9" name="Рисунок 8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3"/>
          </p:nvPr>
        </p:nvSpPr>
        <p:spPr>
          <a:xfrm>
            <a:off x="4424435" y="436315"/>
            <a:ext cx="4748594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0" name="Полилиния 5"/>
          <p:cNvSpPr>
            <a:spLocks/>
          </p:cNvSpPr>
          <p:nvPr/>
        </p:nvSpPr>
        <p:spPr bwMode="gray">
          <a:xfrm>
            <a:off x="816188" y="384723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1" name="Рисунок 10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5"/>
          </p:nvPr>
        </p:nvSpPr>
        <p:spPr>
          <a:xfrm>
            <a:off x="1013022" y="538232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2" name="Полилиния 5"/>
          <p:cNvSpPr>
            <a:spLocks/>
          </p:cNvSpPr>
          <p:nvPr/>
        </p:nvSpPr>
        <p:spPr bwMode="gray">
          <a:xfrm>
            <a:off x="816188" y="2478361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3" name="Рисунок 1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6"/>
          </p:nvPr>
        </p:nvSpPr>
        <p:spPr>
          <a:xfrm>
            <a:off x="1013022" y="2631870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4" name="Полилиния 5"/>
          <p:cNvSpPr>
            <a:spLocks/>
          </p:cNvSpPr>
          <p:nvPr/>
        </p:nvSpPr>
        <p:spPr bwMode="gray">
          <a:xfrm>
            <a:off x="816188" y="4571999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5" name="Рисунок 14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7"/>
          </p:nvPr>
        </p:nvSpPr>
        <p:spPr>
          <a:xfrm>
            <a:off x="1013022" y="4725508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20" name="Полилиния 5"/>
          <p:cNvSpPr>
            <a:spLocks/>
          </p:cNvSpPr>
          <p:nvPr/>
        </p:nvSpPr>
        <p:spPr bwMode="gray">
          <a:xfrm>
            <a:off x="4182533" y="3448511"/>
            <a:ext cx="52323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21" name="Рисунок 20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8"/>
          </p:nvPr>
        </p:nvSpPr>
        <p:spPr>
          <a:xfrm>
            <a:off x="4424435" y="3619782"/>
            <a:ext cx="4748594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6467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F5B8932-1B2E-4152-972E-5DDDF189815E}" type="datetime1">
              <a:rPr lang="ru-RU" noProof="0" smtClean="0"/>
              <a:pPr rtl="0"/>
              <a:t>22.08.2022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4326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365125"/>
            <a:ext cx="1828799" cy="4940300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365125"/>
            <a:ext cx="6858000" cy="4940300"/>
          </a:xfrm>
        </p:spPr>
        <p:txBody>
          <a:bodyPr vert="eaVert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4ABA02B-48D7-4F45-BDF4-92DC0DAD942C}" type="datetime1">
              <a:rPr lang="ru-RU" noProof="0" smtClean="0"/>
              <a:pPr rtl="0"/>
              <a:t>22.08.2022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92624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9DDE378-217F-408E-9F08-1F2C2197986A}" type="datetime1">
              <a:rPr lang="ru-RU" noProof="0" smtClean="0"/>
              <a:pPr rtl="0"/>
              <a:t>22.08.2022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03573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 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" t="422"/>
          <a:stretch/>
        </p:blipFill>
        <p:spPr>
          <a:xfrm>
            <a:off x="0" y="0"/>
            <a:ext cx="12188952" cy="68571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2800" y="533400"/>
            <a:ext cx="7315200" cy="1828800"/>
          </a:xfrm>
        </p:spPr>
        <p:txBody>
          <a:bodyPr rtlCol="0" anchor="b">
            <a:normAutofit/>
          </a:bodyPr>
          <a:lstStyle>
            <a:lvl1pPr>
              <a:defRPr sz="44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52800" y="2438400"/>
            <a:ext cx="5486400" cy="9144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7950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4000" y="1825625"/>
            <a:ext cx="4389120" cy="3474720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78880" y="1825625"/>
            <a:ext cx="4389120" cy="3474720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3B390B6-A938-4A3C-81E6-728DA5F6F5C9}" type="datetime1">
              <a:rPr lang="ru-RU" noProof="0" smtClean="0"/>
              <a:pPr rtl="0"/>
              <a:t>22.08.2022</a:t>
            </a:fld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62530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4000" y="1828799"/>
            <a:ext cx="438912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4000" y="2624666"/>
            <a:ext cx="4389120" cy="2675467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78880" y="1828799"/>
            <a:ext cx="438912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78880" y="2624666"/>
            <a:ext cx="4389120" cy="2675467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2CB6574-69C6-4D24-9F36-307D5EE1909D}" type="datetime1">
              <a:rPr lang="ru-RU" noProof="0" smtClean="0"/>
              <a:pPr rtl="0"/>
              <a:t>22.08.2022</a:t>
            </a:fld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90008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B86FE35-6E1F-4337-8DC1-75284CBAFF98}" type="datetime1">
              <a:rPr lang="ru-RU" noProof="0" smtClean="0"/>
              <a:pPr rtl="0"/>
              <a:t>22.08.2022</a:t>
            </a:fld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64502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C588FA2-CAE4-491F-91C5-2256E3BFB24E}" type="datetime1">
              <a:rPr lang="ru-RU" noProof="0" smtClean="0"/>
              <a:pPr rtl="0"/>
              <a:t>22.08.2022</a:t>
            </a:fld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8007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24400" y="1828800"/>
            <a:ext cx="5943600" cy="3476625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3999" y="1828800"/>
            <a:ext cx="2926080" cy="3476625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A6B729A-78D4-46ED-B78F-25AAD81A9EA1}" type="datetime1">
              <a:rPr lang="ru-RU" noProof="0" smtClean="0"/>
              <a:pPr rtl="0"/>
              <a:t>22.08.2022</a:t>
            </a:fld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0735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лилиния 5"/>
          <p:cNvSpPr>
            <a:spLocks/>
          </p:cNvSpPr>
          <p:nvPr/>
        </p:nvSpPr>
        <p:spPr bwMode="gray">
          <a:xfrm>
            <a:off x="804333" y="1695450"/>
            <a:ext cx="5596467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12" name="Рисунок 11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1006022" y="1874520"/>
            <a:ext cx="5193089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010400" y="2245995"/>
            <a:ext cx="3657600" cy="219456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148A9C3-BEC6-470C-8939-1BC0DFD13620}" type="datetime1">
              <a:rPr lang="ru-RU" noProof="0" smtClean="0"/>
              <a:pPr rtl="0"/>
              <a:t>22.08.2022</a:t>
            </a:fld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65131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 6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" t="511" r="525" b="2999"/>
          <a:stretch/>
        </p:blipFill>
        <p:spPr>
          <a:xfrm>
            <a:off x="0" y="0"/>
            <a:ext cx="1218882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1082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4000" y="1828800"/>
            <a:ext cx="91440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209800" y="6416675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010400" y="6416675"/>
            <a:ext cx="1371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DC929494-1A30-419E-AF45-4DF2B34B9C72}" type="datetime1">
              <a:rPr lang="ru-RU" noProof="0" smtClean="0"/>
              <a:pPr rtl="0"/>
              <a:t>22.08.2022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838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289D71E3-7D81-4C24-B9D8-6B108755C64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61654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2" r:id="rId11"/>
    <p:sldLayoutId id="2147483661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0.w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260648"/>
            <a:ext cx="10586392" cy="1440160"/>
          </a:xfrm>
        </p:spPr>
        <p:txBody>
          <a:bodyPr rtlCol="0">
            <a:normAutofit fontScale="90000"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      </a:t>
            </a:r>
            <a:r>
              <a:rPr lang="ru-RU" sz="2700" b="1" dirty="0">
                <a:solidFill>
                  <a:schemeClr val="tx2"/>
                </a:solidFill>
              </a:rPr>
              <a:t>Государственное бюджетное учреждение Калужской  области </a:t>
            </a:r>
            <a:r>
              <a:rPr lang="ru-RU" sz="2700" b="1" dirty="0" err="1">
                <a:solidFill>
                  <a:schemeClr val="tx2"/>
                </a:solidFill>
              </a:rPr>
              <a:t>Обнинский</a:t>
            </a:r>
            <a:r>
              <a:rPr lang="ru-RU" sz="2700" b="1" dirty="0">
                <a:solidFill>
                  <a:schemeClr val="tx2"/>
                </a:solidFill>
              </a:rPr>
              <a:t>  </a:t>
            </a:r>
            <a:br>
              <a:rPr lang="ru-RU" sz="2700" b="1" dirty="0">
                <a:solidFill>
                  <a:schemeClr val="tx2"/>
                </a:solidFill>
              </a:rPr>
            </a:br>
            <a:r>
              <a:rPr lang="ru-RU" sz="2700" b="1" dirty="0">
                <a:solidFill>
                  <a:schemeClr val="tx2"/>
                </a:solidFill>
              </a:rPr>
              <a:t>                Центр социальной помощи семье и детям «Милосердие» </a:t>
            </a:r>
            <a:br>
              <a:rPr lang="ru-RU" b="1" dirty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9336" y="1988840"/>
            <a:ext cx="10801200" cy="2376264"/>
          </a:xfrm>
        </p:spPr>
        <p:txBody>
          <a:bodyPr rtlCol="0">
            <a:noAutofit/>
          </a:bodyPr>
          <a:lstStyle/>
          <a:p>
            <a:r>
              <a:rPr lang="ru-RU" sz="2800" b="1" dirty="0">
                <a:solidFill>
                  <a:schemeClr val="tx2"/>
                </a:solidFill>
                <a:cs typeface="Aharoni" pitchFamily="2" charset="-79"/>
              </a:rPr>
              <a:t>Деятельность воспитателя в процессе разработки и реализации </a:t>
            </a:r>
            <a:br>
              <a:rPr lang="ru-RU" sz="2800" b="1" dirty="0">
                <a:solidFill>
                  <a:schemeClr val="tx2"/>
                </a:solidFill>
                <a:cs typeface="Aharoni" pitchFamily="2" charset="-79"/>
              </a:rPr>
            </a:br>
            <a:r>
              <a:rPr lang="ru-RU" sz="2800" b="1" dirty="0">
                <a:solidFill>
                  <a:schemeClr val="tx2"/>
                </a:solidFill>
                <a:cs typeface="Aharoni" pitchFamily="2" charset="-79"/>
              </a:rPr>
              <a:t>      индивидуального образовательного маршрута в условиях </a:t>
            </a:r>
            <a:br>
              <a:rPr lang="ru-RU" sz="2800" b="1" dirty="0">
                <a:solidFill>
                  <a:schemeClr val="tx2"/>
                </a:solidFill>
                <a:cs typeface="Aharoni" pitchFamily="2" charset="-79"/>
              </a:rPr>
            </a:br>
            <a:r>
              <a:rPr lang="ru-RU" sz="2800" b="1" dirty="0">
                <a:solidFill>
                  <a:schemeClr val="tx2"/>
                </a:solidFill>
                <a:cs typeface="Aharoni" pitchFamily="2" charset="-79"/>
              </a:rPr>
              <a:t>              реализации Федерального Государственного </a:t>
            </a:r>
            <a:br>
              <a:rPr lang="ru-RU" sz="2800" b="1" dirty="0">
                <a:solidFill>
                  <a:schemeClr val="tx2"/>
                </a:solidFill>
                <a:cs typeface="Aharoni" pitchFamily="2" charset="-79"/>
              </a:rPr>
            </a:br>
            <a:r>
              <a:rPr lang="ru-RU" sz="2800" b="1" dirty="0">
                <a:solidFill>
                  <a:schemeClr val="tx2"/>
                </a:solidFill>
                <a:cs typeface="Aharoni" pitchFamily="2" charset="-79"/>
              </a:rPr>
              <a:t>                          образовательного стандарта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23792" y="5877272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Подготовила воспитатель:</a:t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Куклина </a:t>
            </a:r>
            <a:r>
              <a:rPr lang="ru-RU" b="1">
                <a:solidFill>
                  <a:schemeClr val="tx2"/>
                </a:solidFill>
              </a:rPr>
              <a:t>Ольга Ивановна</a:t>
            </a:r>
            <a:endParaRPr lang="ru-RU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04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3495922"/>
          </a:xfrm>
        </p:spPr>
        <p:txBody>
          <a:bodyPr>
            <a:normAutofit/>
          </a:bodyPr>
          <a:lstStyle/>
          <a:p>
            <a:r>
              <a:rPr lang="ru-RU" sz="2800" u="sng" dirty="0">
                <a:solidFill>
                  <a:schemeClr val="tx2"/>
                </a:solidFill>
              </a:rPr>
              <a:t>Условия для индивидуального образовательного маршрута</a:t>
            </a:r>
            <a:br>
              <a:rPr lang="ru-RU" sz="2800" dirty="0">
                <a:solidFill>
                  <a:schemeClr val="tx2"/>
                </a:solidFill>
              </a:rPr>
            </a:b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Определённые организационные формы обучения;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Система </a:t>
            </a:r>
            <a:r>
              <a:rPr lang="ru-RU" sz="2800" dirty="0" err="1">
                <a:solidFill>
                  <a:schemeClr val="tx2"/>
                </a:solidFill>
              </a:rPr>
              <a:t>коррекционно</a:t>
            </a:r>
            <a:r>
              <a:rPr lang="ru-RU" sz="2800" dirty="0">
                <a:solidFill>
                  <a:schemeClr val="tx2"/>
                </a:solidFill>
              </a:rPr>
              <a:t> – развивающего обучения;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Содержание индивидуально – групповых коррекционных занятий;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Индивидуальный </a:t>
            </a:r>
            <a:r>
              <a:rPr lang="ru-RU" sz="2800" dirty="0" err="1">
                <a:solidFill>
                  <a:schemeClr val="tx2"/>
                </a:solidFill>
              </a:rPr>
              <a:t>коррекционно</a:t>
            </a:r>
            <a:r>
              <a:rPr lang="ru-RU" sz="2800" dirty="0">
                <a:solidFill>
                  <a:schemeClr val="tx2"/>
                </a:solidFill>
              </a:rPr>
              <a:t> – развивающий маршрут;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Специальная подготовка педагогических кадров.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3855962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2"/>
                </a:solidFill>
              </a:rPr>
              <a:t>Содержание индивидуального образовательного маршрута определяется образовательными потребностями, индивидуальными способностями, интересом и возможностями учащегося (уровнем готовности к усвоению программы) и его родителей в достижении необходимого образовательного результата, содержанием базовой образовательной программы.</a:t>
            </a:r>
            <a:br>
              <a:rPr lang="ru-RU" sz="2800" dirty="0"/>
            </a:b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428801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2"/>
                </a:solidFill>
              </a:rPr>
              <a:t>На основе анализа изученной литературы были выделены несколько этапов конструирования индивидуального образовательного маршрута.</a:t>
            </a:r>
            <a:br>
              <a:rPr lang="ru-RU" sz="2800" dirty="0">
                <a:solidFill>
                  <a:schemeClr val="tx2"/>
                </a:solidFill>
              </a:rPr>
            </a:b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Диагностический этап.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Этап наблюдения.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Этап конструирования.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Этап реализации.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Этап итоговой диагностики.</a:t>
            </a:r>
            <a:br>
              <a:rPr lang="ru-RU" sz="2400" dirty="0"/>
            </a:b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3783954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u="sng" dirty="0">
                <a:solidFill>
                  <a:schemeClr val="tx2"/>
                </a:solidFill>
              </a:rPr>
              <a:t>1 этап – диагностический</a:t>
            </a:r>
            <a:br>
              <a:rPr lang="ru-RU" sz="2800" dirty="0">
                <a:solidFill>
                  <a:schemeClr val="tx2"/>
                </a:solidFill>
              </a:rPr>
            </a:b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На данном этапе проводится ряд диагностик совместно с педагогом – психологом.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Цель данного этапа: выявление трудностей ребёнка. По результатам наблюдения заполняется таблица 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   «Выявленные трудности ребёнка и их причины (на начало и конец сопровождения)».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356793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u="sng" dirty="0">
                <a:solidFill>
                  <a:schemeClr val="tx2"/>
                </a:solidFill>
              </a:rPr>
              <a:t>2 этап – наблюдения</a:t>
            </a:r>
            <a:br>
              <a:rPr lang="ru-RU" sz="2800" dirty="0">
                <a:solidFill>
                  <a:schemeClr val="tx2"/>
                </a:solidFill>
              </a:rPr>
            </a:b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Цель этапа: выявить группу детей, испытывающих трудности: личностные, регулятивные, познавательные, коммуникативные, психомоторные или комплексные. По результатам наблюдения заполняется таблица «Выявленные трудности ребёнка».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3495922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u="sng" dirty="0">
                <a:solidFill>
                  <a:schemeClr val="tx2"/>
                </a:solidFill>
              </a:rPr>
              <a:t>3 этап – конструирования</a:t>
            </a:r>
            <a:br>
              <a:rPr lang="ru-RU" sz="2800" dirty="0">
                <a:solidFill>
                  <a:schemeClr val="tx2"/>
                </a:solidFill>
              </a:rPr>
            </a:b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Цель этапа: построение индивидуальных образовательных маршрутов для воспитанников, на основе выявленных трудностей и установленных причин этих трудностей. Определение методов педагогической поддержки, содержания работы.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4504034"/>
          </a:xfrm>
        </p:spPr>
        <p:txBody>
          <a:bodyPr>
            <a:normAutofit fontScale="90000"/>
          </a:bodyPr>
          <a:lstStyle/>
          <a:p>
            <a:r>
              <a:rPr lang="ru-RU" sz="2800" u="sng" dirty="0">
                <a:solidFill>
                  <a:schemeClr val="tx2"/>
                </a:solidFill>
              </a:rPr>
              <a:t>4 этап – реализации индивидуальных образовательных маршрутов в процессе жизнедеятельности воспитанников</a:t>
            </a:r>
            <a:br>
              <a:rPr lang="ru-RU" sz="2800" dirty="0">
                <a:solidFill>
                  <a:schemeClr val="tx2"/>
                </a:solidFill>
              </a:rPr>
            </a:b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Индивидуальный образовательный маршрут может реализовываться во всех видах деятельности, в любое время, всё зависит от желания ребёнка, от его выбора, самоопределения. Учитывая, что ведущий вид деятельности ребёнка дошкольника – игра, педагогу в реализации индивидуальных маршрутов помогает педагогический приём «почтовый ящик»,в котором дети находят письмо, адресованное конкретному ребёнку с условными обозначениями задания.</a:t>
            </a:r>
            <a:br>
              <a:rPr lang="ru-RU" sz="2800" dirty="0"/>
            </a:b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3639938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u="sng" dirty="0">
                <a:solidFill>
                  <a:schemeClr val="tx2"/>
                </a:solidFill>
              </a:rPr>
              <a:t>5 этап – завершающая диагностика</a:t>
            </a:r>
            <a:br>
              <a:rPr lang="ru-RU" sz="2800" dirty="0">
                <a:solidFill>
                  <a:schemeClr val="tx2"/>
                </a:solidFill>
              </a:rPr>
            </a:b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На этом этапе проводится завершающая диагностика.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Цель этапа: выявить результаты действия маршрута (трудность сохранилась или не сохранилась). По результатам заполняется та же таблица.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4576042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chemeClr val="tx2"/>
                </a:solidFill>
              </a:rPr>
              <a:t>Структура индивидуального образовательного маршрута включает следующие компоненты: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400" u="sng" dirty="0">
                <a:solidFill>
                  <a:schemeClr val="tx2"/>
                </a:solidFill>
              </a:rPr>
              <a:t>Целевой</a:t>
            </a:r>
            <a:r>
              <a:rPr lang="ru-RU" sz="2400" dirty="0">
                <a:solidFill>
                  <a:schemeClr val="tx2"/>
                </a:solidFill>
              </a:rPr>
              <a:t> (постановка целей, определение задач образовательной работы).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u="sng" dirty="0">
                <a:solidFill>
                  <a:schemeClr val="tx2"/>
                </a:solidFill>
              </a:rPr>
              <a:t>Содержательный</a:t>
            </a:r>
            <a:r>
              <a:rPr lang="ru-RU" sz="2400" dirty="0">
                <a:solidFill>
                  <a:schemeClr val="tx2"/>
                </a:solidFill>
              </a:rPr>
              <a:t> (отбор содержания программного материала на основе образовательных программ, реализуемой в ОУ, в том числе программ дополнительного образования).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u="sng" dirty="0">
                <a:solidFill>
                  <a:schemeClr val="tx2"/>
                </a:solidFill>
              </a:rPr>
              <a:t>Технологический</a:t>
            </a:r>
            <a:r>
              <a:rPr lang="ru-RU" sz="2400" dirty="0">
                <a:solidFill>
                  <a:schemeClr val="tx2"/>
                </a:solidFill>
              </a:rPr>
              <a:t> (определение используемых педагогических технологий, методик, систем обучения и воспитания с учётом индивидуальных особенностей ребёнка).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u="sng" dirty="0">
                <a:solidFill>
                  <a:schemeClr val="tx2"/>
                </a:solidFill>
              </a:rPr>
              <a:t>Диагностический</a:t>
            </a:r>
            <a:r>
              <a:rPr lang="ru-RU" sz="2400" dirty="0">
                <a:solidFill>
                  <a:schemeClr val="tx2"/>
                </a:solidFill>
              </a:rPr>
              <a:t> (определение системы диагностических сопровождений).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u="sng" dirty="0">
                <a:solidFill>
                  <a:schemeClr val="tx2"/>
                </a:solidFill>
              </a:rPr>
              <a:t>Результативный</a:t>
            </a:r>
            <a:r>
              <a:rPr lang="ru-RU" sz="2400" dirty="0">
                <a:solidFill>
                  <a:schemeClr val="tx2"/>
                </a:solidFill>
              </a:rPr>
              <a:t> (формулируются ожидаемые результаты, сроки их достижения и критерии оценки эффективности реализуемых мероприятий).</a:t>
            </a:r>
            <a:br>
              <a:rPr lang="ru-RU" sz="2400" dirty="0"/>
            </a:b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4216002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chemeClr val="tx2"/>
                </a:solidFill>
              </a:rPr>
              <a:t>Педагог, разрабатывающий индивидуальный образовательный маршрут должен действовать примерно по такой схеме: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Определить уровень развития ребёнка (в т.ч. его качества и способности).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Очертить долгосрочные и краткосрочные цели и пути к их достижению.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Определить время, которое должен затратить ребёнок на освоение стандартной и специальной программы.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 err="1">
                <a:solidFill>
                  <a:schemeClr val="tx2"/>
                </a:solidFill>
              </a:rPr>
              <a:t>Предусматреть</a:t>
            </a:r>
            <a:r>
              <a:rPr lang="ru-RU" sz="2800" dirty="0">
                <a:solidFill>
                  <a:schemeClr val="tx2"/>
                </a:solidFill>
              </a:rPr>
              <a:t> участие родителей.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Определить способы оценки успехов воспитанника.</a:t>
            </a:r>
            <a:br>
              <a:rPr lang="ru-RU" sz="2800" dirty="0"/>
            </a:b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4143994"/>
          </a:xfrm>
        </p:spPr>
        <p:txBody>
          <a:bodyPr>
            <a:normAutofit/>
          </a:bodyPr>
          <a:lstStyle/>
          <a:p>
            <a:r>
              <a:rPr lang="ru-RU" sz="2700" dirty="0">
                <a:solidFill>
                  <a:schemeClr val="tx2"/>
                </a:solidFill>
              </a:rPr>
              <a:t>В Федеральном государственном образовательном стандарте чётко просматривается принцип индивидуализации – создание благоприятных условий развития детей в соответствии с их возрастными и индивидуальными особенностями и склонностями, развития способностей и творческого потенциала каждого ребёнка как субъекта отношений с самим собой, другими людьми, взрослыми и миром; формирование </a:t>
            </a:r>
            <a:r>
              <a:rPr lang="ru-RU" sz="2700" dirty="0" err="1">
                <a:solidFill>
                  <a:schemeClr val="tx2"/>
                </a:solidFill>
              </a:rPr>
              <a:t>социокультурной</a:t>
            </a:r>
            <a:r>
              <a:rPr lang="ru-RU" sz="2700" dirty="0">
                <a:solidFill>
                  <a:schemeClr val="tx2"/>
                </a:solidFill>
              </a:rPr>
              <a:t> среды, соответствующей возрастным, индивидуальным , психологическим и физиологическим особенностям детей.</a:t>
            </a:r>
            <a:br>
              <a:rPr lang="ru-RU" sz="2400" dirty="0"/>
            </a:b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4216002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2"/>
                </a:solidFill>
              </a:rPr>
              <a:t>На основе основной образовательной программы ОУ и данной схемы педагог может разрабатывать индивидуальный маршрут.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Диагностика.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Определение целей и задач.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Определение времени.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Определение роли родителей.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Разработка учебно-тематического плана.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Определение содержания, форм работы и оценивание знаний.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Интеграция с другими специалистами.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Определение способов оценивания успехов.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528" y="0"/>
            <a:ext cx="8712968" cy="5733256"/>
          </a:xfrm>
        </p:spPr>
        <p:txBody>
          <a:bodyPr>
            <a:normAutofit/>
          </a:bodyPr>
          <a:lstStyle/>
          <a:p>
            <a:r>
              <a:rPr lang="ru-RU" sz="2400" b="1" u="sng" dirty="0">
                <a:solidFill>
                  <a:schemeClr val="tx2"/>
                </a:solidFill>
              </a:rPr>
              <a:t>Задачи индивидуального образовательного маршрута</a:t>
            </a:r>
            <a:r>
              <a:rPr lang="ru-RU" sz="2400" b="1" dirty="0">
                <a:solidFill>
                  <a:schemeClr val="tx2"/>
                </a:solidFill>
              </a:rPr>
              <a:t>: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  <a:sym typeface="Symbol"/>
              </a:rPr>
              <a:t> </a:t>
            </a:r>
            <a:r>
              <a:rPr lang="ru-RU" sz="2400" dirty="0">
                <a:solidFill>
                  <a:schemeClr val="tx2"/>
                </a:solidFill>
              </a:rPr>
              <a:t>создать благоприятные условия для общего развития ребенка; 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  <a:sym typeface="Symbol"/>
              </a:rPr>
              <a:t> </a:t>
            </a:r>
            <a:r>
              <a:rPr lang="ru-RU" sz="2400" dirty="0">
                <a:solidFill>
                  <a:schemeClr val="tx2"/>
                </a:solidFill>
              </a:rPr>
              <a:t>работать над познавательными компетенциями; 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  <a:sym typeface="Symbol"/>
              </a:rPr>
              <a:t> </a:t>
            </a:r>
            <a:r>
              <a:rPr lang="ru-RU" sz="2400" dirty="0">
                <a:solidFill>
                  <a:schemeClr val="tx2"/>
                </a:solidFill>
              </a:rPr>
              <a:t>развивать общую эрудицию детей, расширять их кругозор; 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  <a:sym typeface="Symbol"/>
              </a:rPr>
              <a:t> </a:t>
            </a:r>
            <a:r>
              <a:rPr lang="ru-RU" sz="2400" dirty="0">
                <a:solidFill>
                  <a:schemeClr val="tx2"/>
                </a:solidFill>
              </a:rPr>
              <a:t>повышать уровень общего сенсорного, интеллектуального развития; 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  <a:sym typeface="Symbol"/>
              </a:rPr>
              <a:t> </a:t>
            </a:r>
            <a:r>
              <a:rPr lang="ru-RU" sz="2400" dirty="0">
                <a:solidFill>
                  <a:schemeClr val="tx2"/>
                </a:solidFill>
              </a:rPr>
              <a:t>корректировать зрительно-моторные, оптико-пространственные нарушения, общую и мелкую моторику; 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  <a:sym typeface="Symbol"/>
              </a:rPr>
              <a:t> </a:t>
            </a:r>
            <a:r>
              <a:rPr lang="ru-RU" sz="2400" dirty="0">
                <a:solidFill>
                  <a:schemeClr val="tx2"/>
                </a:solidFill>
              </a:rPr>
              <a:t>способствовать формированию у воспитанников положительную оценку себя и своих способностей; 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  <a:sym typeface="Symbol"/>
              </a:rPr>
              <a:t> </a:t>
            </a:r>
            <a:r>
              <a:rPr lang="ru-RU" sz="2400" dirty="0">
                <a:solidFill>
                  <a:schemeClr val="tx2"/>
                </a:solidFill>
              </a:rPr>
              <a:t>формировать бытовую ориентировку, прививать общепринятые правила и нормы поведения. 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При разработке индивидуального образовательного маршрута для детей с ограниченными возможностями здоровья реализуются также специальные коррекционные задачи, обусловленные диагнозом.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7448" y="0"/>
            <a:ext cx="10297144" cy="620688"/>
          </a:xfrm>
        </p:spPr>
        <p:txBody>
          <a:bodyPr>
            <a:normAutofit/>
          </a:bodyPr>
          <a:lstStyle/>
          <a:p>
            <a:r>
              <a:rPr lang="ru-RU" sz="2400" b="1" u="sng" dirty="0"/>
              <a:t>Структурные элементы Индивидуального образовательного  маршрута</a:t>
            </a:r>
            <a:endParaRPr lang="ru-RU" sz="2400" u="sng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71664" y="692696"/>
            <a:ext cx="6264696" cy="6165304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2"/>
                </a:solidFill>
              </a:rPr>
              <a:t>Составление индивидуального образовательного маршрута начинается с определения </a:t>
            </a:r>
            <a:r>
              <a:rPr lang="ru-RU" sz="2000" b="1" dirty="0">
                <a:solidFill>
                  <a:schemeClr val="tx2"/>
                </a:solidFill>
              </a:rPr>
              <a:t>цели и периода</a:t>
            </a:r>
            <a:r>
              <a:rPr lang="ru-RU" sz="2000" dirty="0">
                <a:solidFill>
                  <a:schemeClr val="tx2"/>
                </a:solidFill>
              </a:rPr>
              <a:t> его действия, который может составлять полгода, два - три месяца или один месяц. Невозможно определить маршрут на весь период пребывания ребенка в учреждении (или даже один год), поскольку сущность его построения состоит именно в том, что он отражает процесс изменения в развитии и обучения ребенка. Чем меньше период действия индивидуального образовательного маршрута, тем эффективнее будет коррекционная работа с ребенком, так как формулируются более узкие и конкретные задачи работы. </a:t>
            </a:r>
            <a:br>
              <a:rPr lang="ru-RU" sz="2000" dirty="0">
                <a:solidFill>
                  <a:schemeClr val="tx2"/>
                </a:solidFill>
              </a:rPr>
            </a:br>
            <a:r>
              <a:rPr lang="ru-RU" sz="2000" dirty="0">
                <a:solidFill>
                  <a:schemeClr val="tx2"/>
                </a:solidFill>
              </a:rPr>
              <a:t>Также индивидуальный образовательный маршрут содержит информацию о возрасте и медицинском диагнозе ребенка, который выставлен по результатам прохождения территориальной </a:t>
            </a:r>
            <a:r>
              <a:rPr lang="ru-RU" sz="2000" dirty="0" err="1">
                <a:solidFill>
                  <a:schemeClr val="tx2"/>
                </a:solidFill>
              </a:rPr>
              <a:t>психолого</a:t>
            </a:r>
            <a:r>
              <a:rPr lang="ru-RU" sz="2000" dirty="0">
                <a:solidFill>
                  <a:schemeClr val="tx2"/>
                </a:solidFill>
              </a:rPr>
              <a:t> </a:t>
            </a:r>
            <a:r>
              <a:rPr lang="ru-RU" sz="2000" dirty="0" err="1">
                <a:solidFill>
                  <a:schemeClr val="tx2"/>
                </a:solidFill>
              </a:rPr>
              <a:t>медико</a:t>
            </a:r>
            <a:r>
              <a:rPr lang="ru-RU" sz="2000" dirty="0">
                <a:solidFill>
                  <a:schemeClr val="tx2"/>
                </a:solidFill>
              </a:rPr>
              <a:t> - педагогической комиссии (если заключение психолого-педагогической комиссии предоставлено родителями (законными представителями ребенка).</a:t>
            </a:r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0" y="188640"/>
            <a:ext cx="8316416" cy="6669360"/>
          </a:xfrm>
        </p:spPr>
        <p:txBody>
          <a:bodyPr rtlCol="0">
            <a:normAutofit lnSpcReduction="10000"/>
          </a:bodyPr>
          <a:lstStyle/>
          <a:p>
            <a:r>
              <a:rPr lang="ru-RU" dirty="0">
                <a:solidFill>
                  <a:schemeClr val="tx2"/>
                </a:solidFill>
              </a:rPr>
              <a:t>Индивидуальный образовательный маршрут составляется на основе результатов обследования ребенка, поэтому в обязательном порядке содержит такой структурный элемент, как </a:t>
            </a:r>
            <a:r>
              <a:rPr lang="ru-RU" dirty="0" err="1">
                <a:solidFill>
                  <a:schemeClr val="tx2"/>
                </a:solidFill>
              </a:rPr>
              <a:t>психолого</a:t>
            </a:r>
            <a:r>
              <a:rPr lang="ru-RU" dirty="0">
                <a:solidFill>
                  <a:schemeClr val="tx2"/>
                </a:solidFill>
              </a:rPr>
              <a:t> – педагогическая характеристика ребенка.</a:t>
            </a:r>
          </a:p>
          <a:p>
            <a:r>
              <a:rPr lang="ru-RU" dirty="0">
                <a:solidFill>
                  <a:schemeClr val="tx2"/>
                </a:solidFill>
              </a:rPr>
              <a:t> Данная характеристика должна содержать как подробное описание трудностей ребенка, так и его сильные стороны. </a:t>
            </a:r>
          </a:p>
          <a:p>
            <a:r>
              <a:rPr lang="ru-RU" dirty="0">
                <a:solidFill>
                  <a:schemeClr val="tx2"/>
                </a:solidFill>
              </a:rPr>
              <a:t>Чем подробнее дана характеристика, тем точнее будут сформулированы задачи по работе с ребенком. При выявлении сильных сторон ребенка очень полезно и перспективно взаимодействие с родителями, которые могут сообщить такую информацию о ребенке (его интересы, склонности, способности, личностные качества и т.д.), которой воспитатель не владеет. </a:t>
            </a:r>
          </a:p>
          <a:p>
            <a:r>
              <a:rPr lang="ru-RU" dirty="0">
                <a:solidFill>
                  <a:schemeClr val="tx2"/>
                </a:solidFill>
              </a:rPr>
              <a:t>На основании выявленных трудностей ребенка формулируются задачи работы в индивидуальном образовательном маршруте. С учетом выявленных сильных сторон ребенка подбираются методы и приемы коррекционно-развивающей работы. </a:t>
            </a:r>
          </a:p>
          <a:p>
            <a:r>
              <a:rPr lang="ru-RU" dirty="0">
                <a:solidFill>
                  <a:schemeClr val="tx2"/>
                </a:solidFill>
              </a:rPr>
              <a:t>Показатели, изложенные в характеристике, должны быть сформулированы качественно, а не количественно. Необходимо избегать выражений «низкий уровень», «недостаточно сформировано», а вместо них использовать описание уровня развития ребенка. 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033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335360" y="5445224"/>
            <a:ext cx="11593288" cy="1584176"/>
          </a:xfrm>
        </p:spPr>
        <p:txBody>
          <a:bodyPr rtlCol="0">
            <a:normAutofit fontScale="90000"/>
          </a:bodyPr>
          <a:lstStyle/>
          <a:p>
            <a:r>
              <a:rPr lang="ru-RU" sz="2000" dirty="0">
                <a:solidFill>
                  <a:schemeClr val="tx2"/>
                </a:solidFill>
              </a:rPr>
              <a:t>Ключевой структурный элемент индивидуального образовательного маршрута – содержательное описание работы с ребенком в данный период в форме перспективного планирования, которое состоит из элементов: </a:t>
            </a:r>
            <a:br>
              <a:rPr lang="ru-RU" sz="2000" dirty="0">
                <a:solidFill>
                  <a:schemeClr val="tx2"/>
                </a:solidFill>
              </a:rPr>
            </a:br>
            <a:r>
              <a:rPr lang="ru-RU" sz="2000" dirty="0">
                <a:solidFill>
                  <a:schemeClr val="tx2"/>
                </a:solidFill>
              </a:rPr>
              <a:t>1.Направления коррекционно-развивающей работы </a:t>
            </a:r>
            <a:br>
              <a:rPr lang="ru-RU" sz="2000" dirty="0">
                <a:solidFill>
                  <a:schemeClr val="tx2"/>
                </a:solidFill>
              </a:rPr>
            </a:br>
            <a:r>
              <a:rPr lang="ru-RU" sz="2000" dirty="0">
                <a:solidFill>
                  <a:schemeClr val="tx2"/>
                </a:solidFill>
              </a:rPr>
              <a:t>2.Задачи работы </a:t>
            </a:r>
            <a:br>
              <a:rPr lang="ru-RU" sz="2000" dirty="0">
                <a:solidFill>
                  <a:schemeClr val="tx2"/>
                </a:solidFill>
              </a:rPr>
            </a:br>
            <a:r>
              <a:rPr lang="ru-RU" sz="2000" dirty="0">
                <a:solidFill>
                  <a:schemeClr val="tx2"/>
                </a:solidFill>
              </a:rPr>
              <a:t>3.Методы и приемы работы </a:t>
            </a:r>
            <a:br>
              <a:rPr lang="ru-RU" sz="2000" dirty="0">
                <a:solidFill>
                  <a:schemeClr val="tx2"/>
                </a:solidFill>
              </a:rPr>
            </a:br>
            <a:r>
              <a:rPr lang="ru-RU" sz="2000" dirty="0">
                <a:solidFill>
                  <a:schemeClr val="tx2"/>
                </a:solidFill>
              </a:rPr>
              <a:t>4.Описание показателей развития </a:t>
            </a:r>
            <a:br>
              <a:rPr lang="ru-RU" sz="2000" dirty="0">
                <a:solidFill>
                  <a:schemeClr val="tx2"/>
                </a:solidFill>
              </a:rPr>
            </a:br>
            <a:r>
              <a:rPr lang="ru-RU" sz="2000" dirty="0">
                <a:solidFill>
                  <a:schemeClr val="tx2"/>
                </a:solidFill>
              </a:rPr>
              <a:t>5.Оценка результатов работы </a:t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12" name="Рисунок 11" descr="DSC_0203.JPG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5281" b="5281"/>
          <a:stretch>
            <a:fillRect/>
          </a:stretch>
        </p:blipFill>
        <p:spPr/>
      </p:pic>
      <p:pic>
        <p:nvPicPr>
          <p:cNvPr id="6" name="Рисунок 5" descr="DSC_0168.JPG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11622" r="116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64440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336360" y="0"/>
            <a:ext cx="2855640" cy="2924944"/>
          </a:xfrm>
        </p:spPr>
        <p:txBody>
          <a:bodyPr rtlCol="0">
            <a:normAutofit fontScale="90000"/>
          </a:bodyPr>
          <a:lstStyle/>
          <a:p>
            <a:r>
              <a:rPr lang="ru-RU" dirty="0">
                <a:solidFill>
                  <a:schemeClr val="tx2"/>
                </a:solidFill>
              </a:rPr>
              <a:t>Для коррекционно-развивающей работы отбираются только те направления работы, в которых ребенок испытывает трудности. </a:t>
            </a:r>
            <a:br>
              <a:rPr lang="ru-RU" dirty="0"/>
            </a:br>
            <a:endParaRPr lang="ru-RU" dirty="0"/>
          </a:p>
        </p:txBody>
      </p:sp>
      <p:pic>
        <p:nvPicPr>
          <p:cNvPr id="22" name="Рисунок 21" descr="Рисунок15.jpg"/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8848" b="8848"/>
          <a:stretch>
            <a:fillRect/>
          </a:stretch>
        </p:blipFill>
        <p:spPr/>
      </p:pic>
      <p:pic>
        <p:nvPicPr>
          <p:cNvPr id="18" name="Рисунок 17" descr="DSC_0161.JPG"/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t="3633" b="3633"/>
          <a:stretch>
            <a:fillRect/>
          </a:stretch>
        </p:blipFill>
        <p:spPr/>
      </p:pic>
      <p:pic>
        <p:nvPicPr>
          <p:cNvPr id="21" name="Рисунок 20" descr="Рисунок1.jpg"/>
          <p:cNvPicPr>
            <a:picLocks noGrp="1" noChangeAspect="1"/>
          </p:cNvPicPr>
          <p:nvPr>
            <p:ph type="pic" sz="quarter" idx="16"/>
          </p:nvPr>
        </p:nvPicPr>
        <p:blipFill>
          <a:blip r:embed="rId5"/>
          <a:srcRect t="11061" b="11061"/>
          <a:stretch>
            <a:fillRect/>
          </a:stretch>
        </p:blipFill>
        <p:spPr/>
      </p:pic>
      <p:pic>
        <p:nvPicPr>
          <p:cNvPr id="19" name="Рисунок 18" descr="DSC_0105.JPG"/>
          <p:cNvPicPr>
            <a:picLocks noGrp="1" noChangeAspect="1"/>
          </p:cNvPicPr>
          <p:nvPr>
            <p:ph type="pic" sz="quarter" idx="18"/>
          </p:nvPr>
        </p:nvPicPr>
        <p:blipFill>
          <a:blip r:embed="rId6"/>
          <a:srcRect t="9275" b="9275"/>
          <a:stretch>
            <a:fillRect/>
          </a:stretch>
        </p:blipFill>
        <p:spPr/>
      </p:pic>
      <p:pic>
        <p:nvPicPr>
          <p:cNvPr id="20" name="Рисунок 19" descr="img043.jpg"/>
          <p:cNvPicPr>
            <a:picLocks noGrp="1" noChangeAspect="1"/>
          </p:cNvPicPr>
          <p:nvPr>
            <p:ph type="pic" sz="quarter" idx="17"/>
          </p:nvPr>
        </p:nvPicPr>
        <p:blipFill>
          <a:blip r:embed="rId7"/>
          <a:srcRect t="10177" b="101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0796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IMG_6170.JPG"/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t="15382" b="15382"/>
          <a:stretch>
            <a:fillRect/>
          </a:stretch>
        </p:blipFill>
        <p:spPr/>
      </p:pic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>
          <a:xfrm>
            <a:off x="695400" y="5085184"/>
            <a:ext cx="11496600" cy="1772816"/>
          </a:xfrm>
        </p:spPr>
        <p:txBody>
          <a:bodyPr>
            <a:normAutofit fontScale="85000" lnSpcReduction="20000"/>
          </a:bodyPr>
          <a:lstStyle/>
          <a:p>
            <a:r>
              <a:rPr lang="ru-RU" sz="2800" dirty="0">
                <a:solidFill>
                  <a:schemeClr val="tx2"/>
                </a:solidFill>
                <a:latin typeface="+mj-lt"/>
              </a:rPr>
              <a:t>Направления работы воспитателя соответствуют направлениям развития, </a:t>
            </a:r>
          </a:p>
          <a:p>
            <a:r>
              <a:rPr lang="ru-RU" sz="2800" dirty="0">
                <a:solidFill>
                  <a:schemeClr val="tx2"/>
                </a:solidFill>
                <a:latin typeface="+mj-lt"/>
              </a:rPr>
              <a:t>изложенным в федеральном государственном образовательном стандарте: </a:t>
            </a:r>
            <a:br>
              <a:rPr lang="ru-RU" sz="2800" dirty="0">
                <a:solidFill>
                  <a:schemeClr val="tx2"/>
                </a:solidFill>
                <a:latin typeface="+mj-lt"/>
              </a:rPr>
            </a:br>
            <a:r>
              <a:rPr lang="ru-RU" sz="2800" dirty="0">
                <a:solidFill>
                  <a:schemeClr val="tx2"/>
                </a:solidFill>
                <a:latin typeface="+mj-lt"/>
              </a:rPr>
              <a:t>социально - личностное, познавательное, речевое, художественно - эстетическое и физическое развитие. </a:t>
            </a:r>
            <a:br>
              <a:rPr lang="ru-RU" sz="2800" dirty="0">
                <a:solidFill>
                  <a:schemeClr val="tx2"/>
                </a:solidFill>
                <a:latin typeface="+mj-lt"/>
              </a:rPr>
            </a:br>
            <a:r>
              <a:rPr lang="ru-RU" sz="2800" dirty="0">
                <a:solidFill>
                  <a:schemeClr val="tx2"/>
                </a:solidFill>
                <a:latin typeface="+mj-lt"/>
              </a:rPr>
              <a:t>Направления коррекционно-развивающей работы специалистов соответствуют специфике их компетентности. </a:t>
            </a:r>
          </a:p>
          <a:p>
            <a:endParaRPr lang="ru-RU" sz="2600" dirty="0">
              <a:solidFill>
                <a:schemeClr val="tx2"/>
              </a:solidFill>
              <a:latin typeface="+mj-lt"/>
            </a:endParaRPr>
          </a:p>
          <a:p>
            <a:endParaRPr lang="ru-RU" dirty="0"/>
          </a:p>
        </p:txBody>
      </p:sp>
      <p:pic>
        <p:nvPicPr>
          <p:cNvPr id="7" name="Рисунок 6" descr="1.JPG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4448" r="4448"/>
          <a:stretch>
            <a:fillRect/>
          </a:stretch>
        </p:blipFill>
        <p:spPr/>
      </p:pic>
      <p:pic>
        <p:nvPicPr>
          <p:cNvPr id="15" name="Рисунок 14" descr="DSC_0120.JPG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t="12970" b="12970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>
          <a:xfrm>
            <a:off x="551384" y="5301208"/>
            <a:ext cx="11449272" cy="1115467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2"/>
                </a:solidFill>
                <a:latin typeface="+mj-lt"/>
              </a:rPr>
              <a:t>Задачи коррекционно-развивающей работы логически следуют из характеристики трудностей ребенка. Формулировать задачи следует максимально узко и конкретно, реалистично оценивая свои возможности и возможности ребенка.</a:t>
            </a:r>
            <a:endParaRPr lang="ru-RU" sz="2400" dirty="0">
              <a:latin typeface="+mj-lt"/>
            </a:endParaRPr>
          </a:p>
        </p:txBody>
      </p:sp>
      <p:pic>
        <p:nvPicPr>
          <p:cNvPr id="11" name="Рисунок 10" descr="49.JPG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3487" r="3487"/>
          <a:stretch>
            <a:fillRect/>
          </a:stretch>
        </p:blipFill>
        <p:spPr/>
      </p:pic>
      <p:pic>
        <p:nvPicPr>
          <p:cNvPr id="49" name="Рисунок 48" descr="5.JPG"/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2463" r="2463"/>
          <a:stretch>
            <a:fillRect/>
          </a:stretch>
        </p:blipFill>
        <p:spPr/>
      </p:pic>
      <p:pic>
        <p:nvPicPr>
          <p:cNvPr id="51" name="Рисунок 50" descr="7.JPG"/>
          <p:cNvPicPr>
            <a:picLocks noGrp="1" noChangeAspect="1"/>
          </p:cNvPicPr>
          <p:nvPr>
            <p:ph type="pic" sz="quarter" idx="16"/>
          </p:nvPr>
        </p:nvPicPr>
        <p:blipFill>
          <a:blip r:embed="rId4"/>
          <a:srcRect l="944" r="944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3512" y="188640"/>
            <a:ext cx="8064896" cy="6120680"/>
          </a:xfrm>
        </p:spPr>
        <p:txBody>
          <a:bodyPr rtlCol="0">
            <a:normAutofit fontScale="90000"/>
          </a:bodyPr>
          <a:lstStyle/>
          <a:p>
            <a:r>
              <a:rPr lang="ru-RU" sz="2200" dirty="0">
                <a:solidFill>
                  <a:schemeClr val="tx2"/>
                </a:solidFill>
              </a:rPr>
              <a:t>Кроме того, задачи работы должны быть привязаны к реальному уровню развития ребенка, а не к его календарному возрасту. </a:t>
            </a:r>
            <a:br>
              <a:rPr lang="ru-RU" sz="2200" dirty="0">
                <a:solidFill>
                  <a:schemeClr val="tx2"/>
                </a:solidFill>
              </a:rPr>
            </a:br>
            <a:r>
              <a:rPr lang="ru-RU" sz="2200" dirty="0">
                <a:solidFill>
                  <a:schemeClr val="tx2"/>
                </a:solidFill>
              </a:rPr>
              <a:t>В описании показателей отражается динамика развития ребенка, то есть необходимо охарактеризовать достижения ребенка за данный период (</a:t>
            </a:r>
            <a:r>
              <a:rPr lang="ru-RU" sz="2200" dirty="0" err="1">
                <a:solidFill>
                  <a:schemeClr val="tx2"/>
                </a:solidFill>
              </a:rPr>
              <a:t>период</a:t>
            </a:r>
            <a:r>
              <a:rPr lang="ru-RU" sz="2200" dirty="0">
                <a:solidFill>
                  <a:schemeClr val="tx2"/>
                </a:solidFill>
              </a:rPr>
              <a:t> действия индивидуального образовательного маршрута) по каждой из коррекционно-развивающих задач. </a:t>
            </a:r>
            <a:br>
              <a:rPr lang="ru-RU" sz="2200" dirty="0">
                <a:solidFill>
                  <a:schemeClr val="tx2"/>
                </a:solidFill>
              </a:rPr>
            </a:br>
            <a:r>
              <a:rPr lang="ru-RU" sz="2200" dirty="0">
                <a:solidFill>
                  <a:schemeClr val="tx2"/>
                </a:solidFill>
              </a:rPr>
              <a:t>Оценка результатов работы также характеризует уровень достижений ребенка, однако она выражена наглядно знаком для удобства восприятия: «+», «-» или «±». Знак «+» означает, что данный показатель развития сформирован, следовательно в следующем Индивидуальном образовательном маршруте эту задачу по развитию этого показателя необходимо усложнить (при необходимости). Знак «±» означает, что показатель развития находится в стадии формирования, следовательно, задача по развитию этого показателя переносится в следующий Индивидуальный образовательный маршрут. Знак «-» означает, что показатель развития не сформирован, значит необходимо установить причину, почему работа не дала результата. Чаще всего необходимо сузить задачу, сформулировать ее конкретнее, либо изменить методы и приемы работы. </a:t>
            </a:r>
            <a:br>
              <a:rPr lang="ru-RU" sz="2200" dirty="0"/>
            </a:br>
            <a:br>
              <a:rPr lang="ru-RU" sz="2000" dirty="0"/>
            </a:br>
            <a:br>
              <a:rPr lang="ru-RU" sz="1600" dirty="0"/>
            </a:b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45773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43672" y="260648"/>
            <a:ext cx="6048672" cy="4536504"/>
          </a:xfrm>
        </p:spPr>
        <p:txBody>
          <a:bodyPr>
            <a:normAutofit fontScale="25000" lnSpcReduction="20000"/>
          </a:bodyPr>
          <a:lstStyle/>
          <a:p>
            <a:r>
              <a:rPr lang="ru-RU" sz="9600" dirty="0">
                <a:solidFill>
                  <a:schemeClr val="tx2"/>
                </a:solidFill>
              </a:rPr>
              <a:t>Необходимым разделом индивидуального образовательного маршрута является описание взаимодействия с родителями (законными представителями) ребенка в форме перспективного планирования. </a:t>
            </a:r>
          </a:p>
          <a:p>
            <a:r>
              <a:rPr lang="ru-RU" sz="9600" dirty="0">
                <a:solidFill>
                  <a:schemeClr val="tx2"/>
                </a:solidFill>
              </a:rPr>
              <a:t>Элементами такого описания являются: цель взаимодействия, задачи работы, содержание и формы работы, ответственные и сроки, результат работы. Данная форма описания является традиционной, за исключением результата работы. Его необходимо фиксировать в Индивидуальном образовательном маршруте, чтобы разделить ответственность за результат реализации индивидуального образовательного маршрута, а также эффективно планировать дальнейшую работу. 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4384" cy="5229200"/>
          </a:xfrm>
        </p:spPr>
        <p:txBody>
          <a:bodyPr rtlCol="0">
            <a:normAutofit/>
          </a:bodyPr>
          <a:lstStyle/>
          <a:p>
            <a:pPr lvl="0"/>
            <a:r>
              <a:rPr lang="ru-RU" sz="2400" dirty="0">
                <a:solidFill>
                  <a:schemeClr val="tx2"/>
                </a:solidFill>
                <a:ea typeface="Times New Roman" pitchFamily="18" charset="0"/>
                <a:cs typeface="Times New Roman" pitchFamily="18" charset="0"/>
              </a:rPr>
              <a:t>Проектирование Индивидуальных образовательных маршрутов на современном этапе является одной из актуальных проблем. Ведение Индивидуальных образовательных маршрутов логически следует из права каждого обучающегося на образование, в том числе по индивидуальным учебным планам (статья 50, пункт 4). В соответствии с пунктом 6 части 1 статьи 6 Федерального закона «О образовании» все дети, в том числе и типично развивающиеся, обладают индивидуальными особенностями, которые педагогу следует выявлять и учитывать, чтобы обеспечить оптимизацию процесса обучения и развития. Необходимость Индивидуальных образовательных маршрутов также связана с изменившимися социально-экономическими условиями развития общества и внедрением Федеральных государственных образовательных стандартов нового поколения, которые предъявляют новые требования к системе образования: построение образовательной деятельности на основе индивидуализации. </a:t>
            </a:r>
            <a:br>
              <a:rPr lang="ru-RU" sz="1400" dirty="0">
                <a:cs typeface="Arial" pitchFamily="34" charset="0"/>
              </a:rPr>
            </a:b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09357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759618"/>
          </a:xfrm>
        </p:spPr>
        <p:txBody>
          <a:bodyPr>
            <a:normAutofit/>
          </a:bodyPr>
          <a:lstStyle/>
          <a:p>
            <a:r>
              <a:rPr lang="ru-RU" sz="2400" dirty="0"/>
              <a:t>              </a:t>
            </a:r>
            <a:r>
              <a:rPr lang="ru-RU" sz="2400" dirty="0">
                <a:solidFill>
                  <a:schemeClr val="tx2"/>
                </a:solidFill>
              </a:rPr>
              <a:t>Карта индивидуального образовательного маршрута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91346" y="1556792"/>
          <a:ext cx="11521278" cy="3066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962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202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12168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bg1"/>
                          </a:solidFill>
                        </a:rPr>
                        <a:t>Образовательные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Цели - результаты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Задачи </a:t>
                      </a:r>
                    </a:p>
                    <a:p>
                      <a:r>
                        <a:rPr lang="ru-RU" sz="1600" dirty="0"/>
                        <a:t>образовательного</a:t>
                      </a:r>
                      <a:r>
                        <a:rPr lang="ru-RU" sz="1600" baseline="0" dirty="0"/>
                        <a:t>  взаимодействия в центре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Задачи образовательного взаимодействия с семьёй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Используемые</a:t>
                      </a:r>
                      <a:r>
                        <a:rPr lang="ru-RU" sz="1600" baseline="0" dirty="0"/>
                        <a:t> педагогические технологии и методики, методы и приёмы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Возможность работы с другими специалистами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2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7134072"/>
              </p:ext>
            </p:extLst>
          </p:nvPr>
        </p:nvGraphicFramePr>
        <p:xfrm>
          <a:off x="5159896" y="5013176"/>
          <a:ext cx="1654175" cy="1395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" name="Документ" showAsIcon="1" r:id="rId3" imgW="914400" imgH="771480" progId="Word.Document.12">
                  <p:embed/>
                </p:oleObj>
              </mc:Choice>
              <mc:Fallback>
                <p:oleObj name="Документ" showAsIcon="1" r:id="rId3" imgW="914400" imgH="771480" progId="Word.Document.12">
                  <p:embed/>
                  <p:pic>
                    <p:nvPicPr>
                      <p:cNvPr id="4198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9896" y="5013176"/>
                        <a:ext cx="1654175" cy="1395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4792066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chemeClr val="tx2"/>
                </a:solidFill>
              </a:rPr>
              <a:t>Что необходимо для успешной реализации индивидуальных образовательных маршрутов?</a:t>
            </a:r>
            <a:br>
              <a:rPr lang="ru-RU" sz="2800" dirty="0">
                <a:solidFill>
                  <a:schemeClr val="tx2"/>
                </a:solidFill>
              </a:rPr>
            </a:b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Уважение педагога к человеческому достоинству воспитанников, формирование и поддержка их положительной самооценки, уверенности в собственных возможностях и способностях.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Использование в образовательном процессе форм и методов работы с детьми, соответствующих их психолого-возрастным и индивидуальным особенностям (недопустимость как искусственного ускорения, так и искусственного замедления развития детей).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Построение образовательного процесса на основе взаимодействия взрослых и детьми, ориентированного на интересы и возможности каждого ребёнка и учитывающего социальную ситуацию его развития.</a:t>
            </a:r>
            <a:br>
              <a:rPr lang="ru-RU" sz="2800" dirty="0"/>
            </a:b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4720058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solidFill>
                  <a:schemeClr val="tx2"/>
                </a:solidFill>
              </a:rPr>
              <a:t>Так же имеет значение тщательный отбор материалов для занятия.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Большинство используемых материалов на занятиях  с детьми должны быть гибкими и иметь различную степень сложности – от самых простых до самых сложных.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Такая вариантность создаёт оптимальные возможности для индивидуализации обучения и учения, поскольку использование различных материалов предполагает естественную индивидуализацию.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Важно, чтобы воспитатель внимательно наблюдал за детьми, когда они делают выбор, разбиваются на маленькие подгруппы и самостоятельно занимаются тем, что он выбрали.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В этом случае взрослый должен ходить по групповой комнате, уделяя какое – то время каждой небольшой подгруппе или отдельным детям, обеспечивая им в случае необходимости поддержку и помощь, подбадривая или каким – либо иным образом взаимодействуя с ним.</a:t>
            </a:r>
            <a:br>
              <a:rPr lang="ru-RU" sz="2400" dirty="0"/>
            </a:b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4576042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2"/>
                </a:solidFill>
              </a:rPr>
              <a:t>Индивидуализация обучения часто происходит спонтанно.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Иными словами, педагог использует представившуюся возможность и индивидуально реагирует на каждого ребёнка (или на небольшие группы детей).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Индивидуализация образования может быть обеспечена за счёт принципиально нового метода использования раздаточных материалов – тематических комплектов карточек с заданиями.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Комплект карточек с заданиями подобранными по темам, помогает методически и технически обеспечить индивидуализацию работы с детьми в рамках активно внедряемого в ОУ проектного метода.</a:t>
            </a:r>
            <a:br>
              <a:rPr lang="ru-RU" sz="2400" dirty="0"/>
            </a:b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4360018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solidFill>
                  <a:schemeClr val="tx2"/>
                </a:solidFill>
              </a:rPr>
              <a:t>Чтобы каждый ребёнок рос и развивался по-своему в своём собственном темпе, воспитатели должны в своей работе с конкретным ребёнком придерживаться именно этого темпа и способствовать развитию у ребёнка собственных интересов.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За счёт наблюдения за детьми, выявления имеющихся у них навыков и интересов воспитатели могут планировать занятия, стимулирующие обучение детей в индивидуальном ритме.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Индивидуализация подразумевает наличие у детей доступа к материалам, которые отвечают потребностям всех этапов развития.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Членам педагогической команды должен быть известен уровень развития детей и их интересы.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Педагоги должны уметь планировать такие занятия в больших и маленьких группах и индивидуальные занятия, которые способствовали развитию детей.</a:t>
            </a:r>
            <a:br>
              <a:rPr lang="ru-RU" sz="2400" dirty="0"/>
            </a:b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59496" y="476672"/>
            <a:ext cx="9505056" cy="6381328"/>
          </a:xfrm>
        </p:spPr>
        <p:txBody>
          <a:bodyPr rtlCol="0">
            <a:normAutofit fontScale="25000" lnSpcReduction="20000"/>
          </a:bodyPr>
          <a:lstStyle/>
          <a:p>
            <a:r>
              <a:rPr lang="ru-RU" sz="5600" dirty="0">
                <a:solidFill>
                  <a:schemeClr val="tx2"/>
                </a:solidFill>
              </a:rPr>
              <a:t>Использованные источники </a:t>
            </a:r>
          </a:p>
          <a:p>
            <a:r>
              <a:rPr lang="ru-RU" sz="5600" dirty="0">
                <a:solidFill>
                  <a:schemeClr val="tx2"/>
                </a:solidFill>
              </a:rPr>
              <a:t>1.Горбачёва Г.Г. Индивидуальный образовательный маршрут как условие осуществления </a:t>
            </a:r>
            <a:r>
              <a:rPr lang="ru-RU" sz="5600" dirty="0" err="1">
                <a:solidFill>
                  <a:schemeClr val="tx2"/>
                </a:solidFill>
              </a:rPr>
              <a:t>психолого</a:t>
            </a:r>
            <a:r>
              <a:rPr lang="ru-RU" sz="5600" dirty="0">
                <a:solidFill>
                  <a:schemeClr val="tx2"/>
                </a:solidFill>
              </a:rPr>
              <a:t> –  </a:t>
            </a:r>
            <a:br>
              <a:rPr lang="ru-RU" sz="5600" dirty="0">
                <a:solidFill>
                  <a:schemeClr val="tx2"/>
                </a:solidFill>
              </a:rPr>
            </a:br>
            <a:r>
              <a:rPr lang="ru-RU" sz="5600" dirty="0">
                <a:solidFill>
                  <a:schemeClr val="tx2"/>
                </a:solidFill>
              </a:rPr>
              <a:t> педагогической коррекции  дошкольников с проблемами развития // Дошкольная педагогика. – 2008. - </a:t>
            </a:r>
          </a:p>
          <a:p>
            <a:r>
              <a:rPr lang="ru-RU" sz="5600" dirty="0">
                <a:solidFill>
                  <a:schemeClr val="tx2"/>
                </a:solidFill>
              </a:rPr>
              <a:t>No4. - С. 37-38. </a:t>
            </a:r>
          </a:p>
          <a:p>
            <a:r>
              <a:rPr lang="ru-RU" sz="5600" dirty="0">
                <a:solidFill>
                  <a:schemeClr val="tx2"/>
                </a:solidFill>
              </a:rPr>
              <a:t>2.Инклюзивная дошкольная группа: Методические рекомендации по разработке индивидуальных образовательных маршрутов и программ для детей с ограниченными возможностями здоровья / Л.А. </a:t>
            </a:r>
            <a:r>
              <a:rPr lang="ru-RU" sz="5600" dirty="0" err="1">
                <a:solidFill>
                  <a:schemeClr val="tx2"/>
                </a:solidFill>
              </a:rPr>
              <a:t>Головчиц</a:t>
            </a:r>
            <a:r>
              <a:rPr lang="ru-RU" sz="5600" dirty="0">
                <a:solidFill>
                  <a:schemeClr val="tx2"/>
                </a:solidFill>
              </a:rPr>
              <a:t>, Н.В. </a:t>
            </a:r>
            <a:r>
              <a:rPr lang="ru-RU" sz="5600" dirty="0" err="1">
                <a:solidFill>
                  <a:schemeClr val="tx2"/>
                </a:solidFill>
              </a:rPr>
              <a:t>Микляева</a:t>
            </a:r>
            <a:r>
              <a:rPr lang="ru-RU" sz="5600" dirty="0">
                <a:solidFill>
                  <a:schemeClr val="tx2"/>
                </a:solidFill>
              </a:rPr>
              <a:t>. — М.: АРКТИ, 2017. — 112 с. (Первоцветы). </a:t>
            </a:r>
          </a:p>
          <a:p>
            <a:r>
              <a:rPr lang="ru-RU" sz="5600" dirty="0">
                <a:solidFill>
                  <a:schemeClr val="tx2"/>
                </a:solidFill>
              </a:rPr>
              <a:t>3.Исаева И.Ю. Технология проектирования индивидуальных образовательных маршрутов: учебное пособие / И. Ю. Исаева. – Магнитогорск: Издательство Магнитогорского государственного технического университета им. Г. И. Носова, 2015. – 116 с. </a:t>
            </a:r>
          </a:p>
          <a:p>
            <a:r>
              <a:rPr lang="ru-RU" sz="5600" dirty="0">
                <a:solidFill>
                  <a:schemeClr val="tx2"/>
                </a:solidFill>
              </a:rPr>
              <a:t>4.Лаврова Г.Н. </a:t>
            </a:r>
            <a:r>
              <a:rPr lang="ru-RU" sz="5600" dirty="0" err="1">
                <a:solidFill>
                  <a:schemeClr val="tx2"/>
                </a:solidFill>
              </a:rPr>
              <a:t>Психолого</a:t>
            </a:r>
            <a:r>
              <a:rPr lang="ru-RU" sz="5600" dirty="0">
                <a:solidFill>
                  <a:schemeClr val="tx2"/>
                </a:solidFill>
              </a:rPr>
              <a:t>–педагогические технологии разработки </a:t>
            </a:r>
          </a:p>
          <a:p>
            <a:r>
              <a:rPr lang="ru-RU" sz="5600" dirty="0">
                <a:solidFill>
                  <a:schemeClr val="tx2"/>
                </a:solidFill>
              </a:rPr>
              <a:t>индивидуальных </a:t>
            </a:r>
            <a:r>
              <a:rPr lang="ru-RU" sz="5600" dirty="0" err="1">
                <a:solidFill>
                  <a:schemeClr val="tx2"/>
                </a:solidFill>
              </a:rPr>
              <a:t>коррекционно</a:t>
            </a:r>
            <a:r>
              <a:rPr lang="ru-RU" sz="5600" dirty="0">
                <a:solidFill>
                  <a:schemeClr val="tx2"/>
                </a:solidFill>
              </a:rPr>
              <a:t>–развивающих программ для детей с проблемами развития в условиях специального (коррекционного дошкольного образовательного учреждения – Челябинск: ИИУМЦ «Образование», 2002. – 138 с. </a:t>
            </a:r>
          </a:p>
          <a:p>
            <a:r>
              <a:rPr lang="ru-RU" sz="5600" dirty="0">
                <a:solidFill>
                  <a:schemeClr val="tx2"/>
                </a:solidFill>
              </a:rPr>
              <a:t>5.Приказ Министерства образования и науки Российской Федерации </a:t>
            </a:r>
          </a:p>
          <a:p>
            <a:r>
              <a:rPr lang="ru-RU" sz="5600" dirty="0">
                <a:solidFill>
                  <a:schemeClr val="tx2"/>
                </a:solidFill>
              </a:rPr>
              <a:t>от 17.10.2013 г. </a:t>
            </a:r>
            <a:r>
              <a:rPr lang="ru-RU" sz="5600" dirty="0" err="1">
                <a:solidFill>
                  <a:schemeClr val="tx2"/>
                </a:solidFill>
              </a:rPr>
              <a:t>No</a:t>
            </a:r>
            <a:r>
              <a:rPr lang="ru-RU" sz="5600" dirty="0">
                <a:solidFill>
                  <a:schemeClr val="tx2"/>
                </a:solidFill>
              </a:rPr>
              <a:t> 1155 «Об утверждении федерального государственного </a:t>
            </a:r>
          </a:p>
          <a:p>
            <a:r>
              <a:rPr lang="ru-RU" sz="5600" dirty="0">
                <a:solidFill>
                  <a:schemeClr val="tx2"/>
                </a:solidFill>
              </a:rPr>
              <a:t>образовательного стандарта дошкольного образования». </a:t>
            </a:r>
          </a:p>
          <a:p>
            <a:r>
              <a:rPr lang="ru-RU" sz="5600" dirty="0">
                <a:solidFill>
                  <a:schemeClr val="tx2"/>
                </a:solidFill>
              </a:rPr>
              <a:t>6.Создание и апробация модели </a:t>
            </a:r>
            <a:r>
              <a:rPr lang="ru-RU" sz="5600" dirty="0" err="1">
                <a:solidFill>
                  <a:schemeClr val="tx2"/>
                </a:solidFill>
              </a:rPr>
              <a:t>психолого</a:t>
            </a:r>
            <a:r>
              <a:rPr lang="ru-RU" sz="5600" dirty="0">
                <a:solidFill>
                  <a:schemeClr val="tx2"/>
                </a:solidFill>
              </a:rPr>
              <a:t> - педагогического сопровождения инклюзивной практики: Методическое пособие / С.В. Алехина, М.М. Семаго. — М.: МГППУ, 2012. — 156 с. </a:t>
            </a:r>
          </a:p>
          <a:p>
            <a:r>
              <a:rPr lang="ru-RU" sz="5600" dirty="0">
                <a:solidFill>
                  <a:schemeClr val="tx2"/>
                </a:solidFill>
              </a:rPr>
              <a:t>7.Федеральный закон от 29.12.2012 г. </a:t>
            </a:r>
            <a:r>
              <a:rPr lang="ru-RU" sz="5600" dirty="0" err="1">
                <a:solidFill>
                  <a:schemeClr val="tx2"/>
                </a:solidFill>
              </a:rPr>
              <a:t>No</a:t>
            </a:r>
            <a:r>
              <a:rPr lang="ru-RU" sz="5600" dirty="0">
                <a:solidFill>
                  <a:schemeClr val="tx2"/>
                </a:solidFill>
              </a:rPr>
              <a:t> 273-ФЗ «Об образовании в Российской Федерации». </a:t>
            </a:r>
          </a:p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294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5640" y="2636912"/>
            <a:ext cx="6624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chemeClr val="tx2"/>
                </a:solidFill>
              </a:rPr>
              <a:t>Спасибо за внимание! </a:t>
            </a:r>
          </a:p>
        </p:txBody>
      </p:sp>
    </p:spTree>
    <p:extLst>
      <p:ext uri="{BB962C8B-B14F-4D97-AF65-F5344CB8AC3E}">
        <p14:creationId xmlns:p14="http://schemas.microsoft.com/office/powerpoint/2010/main" val="187501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428801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2"/>
                </a:solidFill>
              </a:rPr>
              <a:t>Индивидуальный образовательный маршрут определяется учёными как целенаправленно проектируемая дифференцированная образовательная программа, обеспечивающая воспитаннику позиции субъекта выбора, разработки и реализации образовательной программы при осуществлении преподавателями педагогической поддержки его самоопределения и самореализации.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Эта определённая последовательность освоения компонентов содержания образования, выбранная для конкретного воспитанника.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Индивидуальный образовательный маршрут определяется образовательными потребностями, индивидуальными способностями и возможностями ребёнка (уровень готовности к освоению программы), а так же существующими стандартами содержания образования.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332656"/>
            <a:ext cx="9756576" cy="936104"/>
          </a:xfrm>
        </p:spPr>
        <p:txBody>
          <a:bodyPr rtlCol="0">
            <a:normAutofit fontScale="90000"/>
          </a:bodyPr>
          <a:lstStyle/>
          <a:p>
            <a:r>
              <a:rPr lang="ru-RU" sz="3100" u="sng" dirty="0">
                <a:solidFill>
                  <a:schemeClr val="tx2"/>
                </a:solidFill>
              </a:rPr>
              <a:t>Актуальность построения индивидуальных образовательных маршрутов диктуется следующими обстоятельствами</a:t>
            </a:r>
            <a:r>
              <a:rPr lang="ru-RU" sz="3100" dirty="0">
                <a:solidFill>
                  <a:schemeClr val="tx2"/>
                </a:solidFill>
              </a:rPr>
              <a:t>: </a:t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71664" y="1340768"/>
            <a:ext cx="6624736" cy="5688632"/>
          </a:xfrm>
        </p:spPr>
        <p:txBody>
          <a:bodyPr rtlCol="0">
            <a:normAutofit fontScale="62500" lnSpcReduction="20000"/>
          </a:bodyPr>
          <a:lstStyle/>
          <a:p>
            <a:r>
              <a:rPr lang="ru-RU" sz="3800" dirty="0">
                <a:solidFill>
                  <a:schemeClr val="tx2"/>
                </a:solidFill>
              </a:rPr>
              <a:t>1.Растёт число детей с ограниченными возможностями здоровья, которые включены в обучение в </a:t>
            </a:r>
            <a:r>
              <a:rPr lang="ru-RU" sz="3800" dirty="0" err="1">
                <a:solidFill>
                  <a:schemeClr val="tx2"/>
                </a:solidFill>
              </a:rPr>
              <a:t>общеразвивающих</a:t>
            </a:r>
            <a:r>
              <a:rPr lang="ru-RU" sz="3800" dirty="0">
                <a:solidFill>
                  <a:schemeClr val="tx2"/>
                </a:solidFill>
              </a:rPr>
              <a:t> группах, которые требуют особого внимания педагогов и построения индивидуального сопровождения. </a:t>
            </a:r>
          </a:p>
          <a:p>
            <a:r>
              <a:rPr lang="ru-RU" sz="3800" dirty="0">
                <a:solidFill>
                  <a:schemeClr val="tx2"/>
                </a:solidFill>
              </a:rPr>
              <a:t>2.Часть обучающихся осваивают образовательную программу образования, совмещая ее с несколькими образовательными программами дополнительного образования (реализуемыми вне образовательной организации), в результате чего интенсивность нагрузки на ребенка может превысить допустимые значения, а значимые</a:t>
            </a:r>
            <a:br>
              <a:rPr lang="ru-RU" sz="3800" dirty="0">
                <a:solidFill>
                  <a:schemeClr val="tx2"/>
                </a:solidFill>
              </a:rPr>
            </a:br>
            <a:r>
              <a:rPr lang="ru-RU" sz="3800" dirty="0">
                <a:solidFill>
                  <a:schemeClr val="tx2"/>
                </a:solidFill>
              </a:rPr>
              <a:t>элементы программы образовательной организации могут быть упущены без построения индивидуального маршрута.</a:t>
            </a:r>
          </a:p>
          <a:p>
            <a:r>
              <a:rPr lang="ru-RU" sz="3800" dirty="0">
                <a:solidFill>
                  <a:schemeClr val="tx2"/>
                </a:solidFill>
              </a:rPr>
              <a:t>3. Часть детей может усваивать программу в ускоренном и расширенном варианте (одарённые дети). </a:t>
            </a:r>
          </a:p>
          <a:p>
            <a:pPr rtl="0"/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684342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456040" y="260648"/>
            <a:ext cx="5256584" cy="6597352"/>
          </a:xfrm>
        </p:spPr>
        <p:txBody>
          <a:bodyPr rtlCol="0">
            <a:norm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Под индивидуальным образовательным маршрутом ребенка с ограниченными возможностями здоровья в образовательном учреждении мы понимаем систему конкретных совместных действий администрации, основных педагогов, междисциплинарной команды специалистов сопровождения образовательного учреждения, родителей в процессе включения ребенка с ограниченными возможностями здоровья в образовательный процесс. </a:t>
            </a:r>
          </a:p>
          <a:p>
            <a:r>
              <a:rPr lang="ru-RU" dirty="0">
                <a:solidFill>
                  <a:schemeClr val="tx2"/>
                </a:solidFill>
              </a:rPr>
              <a:t>Индивидуальный образовательный маршрут также можно рассматривать как персональный путь компенсации трудностей ребенка, а затем и реализации его личностного потенциала: интеллектуального, эмоционально-волевого, деятельного, духовно - нравственного. </a:t>
            </a:r>
          </a:p>
          <a:p>
            <a:pPr rtl="0"/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4" name="Рисунок 3" descr="DSC_0177.JPG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9839" b="98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3389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1384" y="365126"/>
            <a:ext cx="10801200" cy="4648050"/>
          </a:xfrm>
        </p:spPr>
        <p:txBody>
          <a:bodyPr>
            <a:normAutofit/>
          </a:bodyPr>
          <a:lstStyle/>
          <a:p>
            <a:r>
              <a:rPr lang="ru-RU" sz="2700" dirty="0">
                <a:solidFill>
                  <a:schemeClr val="tx2"/>
                </a:solidFill>
              </a:rPr>
              <a:t>Индивидуальный образовательный маршрут должен иметь определённую Цель.</a:t>
            </a:r>
            <a:br>
              <a:rPr lang="ru-RU" sz="2700" dirty="0">
                <a:solidFill>
                  <a:schemeClr val="tx2"/>
                </a:solidFill>
              </a:rPr>
            </a:br>
            <a:r>
              <a:rPr lang="ru-RU" sz="2700" dirty="0">
                <a:solidFill>
                  <a:schemeClr val="tx2"/>
                </a:solidFill>
              </a:rPr>
              <a:t>Эта цель ориентирована на достижение воспитанником государственного стандарта, на результаты освоения дополнительной общеобразовательной программы в соответствии с индивидуальными возможностями и образовательными потребностями ребёнка.</a:t>
            </a:r>
            <a:br>
              <a:rPr lang="ru-RU" sz="2700" dirty="0">
                <a:solidFill>
                  <a:schemeClr val="tx2"/>
                </a:solidFill>
              </a:rPr>
            </a:br>
            <a:r>
              <a:rPr lang="ru-RU" sz="2700" dirty="0">
                <a:solidFill>
                  <a:schemeClr val="tx2"/>
                </a:solidFill>
              </a:rPr>
              <a:t>Индивидуальный образовательный маршрут можно рассматривать как персональный путь компенсации трудностей ребёнка, а затем и как путь реализации его личностного потенциала: интеллектуального, эмоционально – волевого, </a:t>
            </a:r>
            <a:r>
              <a:rPr lang="ru-RU" sz="2700" dirty="0" err="1">
                <a:solidFill>
                  <a:schemeClr val="tx2"/>
                </a:solidFill>
              </a:rPr>
              <a:t>деятельностного</a:t>
            </a:r>
            <a:r>
              <a:rPr lang="ru-RU" sz="2700" dirty="0">
                <a:solidFill>
                  <a:schemeClr val="tx2"/>
                </a:solidFill>
              </a:rPr>
              <a:t>, духовно – нравственного.</a:t>
            </a:r>
            <a:br>
              <a:rPr lang="ru-RU" sz="2800" dirty="0"/>
            </a:br>
            <a:br>
              <a:rPr lang="ru-RU" sz="2400" dirty="0"/>
            </a:b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4432026"/>
          </a:xfrm>
        </p:spPr>
        <p:txBody>
          <a:bodyPr>
            <a:normAutofit/>
          </a:bodyPr>
          <a:lstStyle/>
          <a:p>
            <a:r>
              <a:rPr lang="ru-RU" sz="2400" u="sng" dirty="0">
                <a:solidFill>
                  <a:schemeClr val="tx2"/>
                </a:solidFill>
              </a:rPr>
              <a:t>Принципы проектирования индивидуального образовательного маршрута</a:t>
            </a:r>
            <a:br>
              <a:rPr lang="ru-RU" sz="2400" dirty="0">
                <a:solidFill>
                  <a:schemeClr val="tx2"/>
                </a:solidFill>
              </a:rPr>
            </a:b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Принцип систематической ступенчатой диагностики; 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Принцип учёта особенностей высшей нервной деятельности;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Принцип учёта возрастных и индивидуальных особенностей ребёнка;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Принцип комплексности;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Принцип индивидуального подбора педагогических технологий;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Принцип контроля и корректировки;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Принцип учёта профессионального сотрудничества и сотворчества;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Принцип прогнозирования динамики развития ребёнка;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Принцип учёта субъект – субъектного взаимодействия в индивидуальном процессе обучения и воспитания.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456" y="365126"/>
            <a:ext cx="9468544" cy="4216002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u="sng" dirty="0">
                <a:solidFill>
                  <a:schemeClr val="tx2"/>
                </a:solidFill>
              </a:rPr>
              <a:t>Виды Индивидуальных образовательных маршрутов</a:t>
            </a:r>
            <a:br>
              <a:rPr lang="ru-RU" sz="2400" dirty="0">
                <a:solidFill>
                  <a:schemeClr val="tx2"/>
                </a:solidFill>
              </a:rPr>
            </a:b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* Для детей, не освоивших основную общеобразовательную программу;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* С ограниченными возможностями здоровья;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* Для детей, имеющих недостатки в развитии речи;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* Для детей – инвалидов;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* Для одарённых детей;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* Для детей с задержкой психического развития;</a:t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* Для детей, нуждающихся в коррекции поведения (</a:t>
            </a:r>
            <a:r>
              <a:rPr lang="ru-RU" sz="2400" dirty="0" err="1">
                <a:solidFill>
                  <a:schemeClr val="tx2"/>
                </a:solidFill>
              </a:rPr>
              <a:t>гиперактивность</a:t>
            </a:r>
            <a:r>
              <a:rPr lang="ru-RU" sz="2400" dirty="0">
                <a:solidFill>
                  <a:schemeClr val="tx2"/>
                </a:solidFill>
              </a:rPr>
              <a:t>,   агрессивность, повышенная возбудимость, тревожность, застенчивость, замкнутость и др.)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f03896101-1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3246688_TF03896101.potx" id="{A3AB8EB1-32C8-42D1-A2F7-9C8024EB1CB7}" vid="{880779B9-4198-47E8-81D9-8281AF4E13F9}"/>
    </a:ext>
  </a:extLst>
</a:theme>
</file>

<file path=ppt/theme/theme2.xml><?xml version="1.0" encoding="utf-8"?>
<a:theme xmlns:a="http://schemas.openxmlformats.org/drawingml/2006/main" name="Тема Office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A15C6C-6BB6-4DB6-B7D6-7F14EAB2CC5C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40262f94-9f35-4ac3-9a90-690165a166b7"/>
    <ds:schemaRef ds:uri="a4f35948-e619-41b3-aa29-22878b09cfd2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A369AEE-D726-45B1-ACA9-0D6048C368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EDF6667-B669-49A4-BBE6-2132BA71C0C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tf03896101-1</Template>
  <TotalTime>353</TotalTime>
  <Words>2851</Words>
  <Application>Microsoft Office PowerPoint</Application>
  <PresentationFormat>Широкоэкранный</PresentationFormat>
  <Paragraphs>82</Paragraphs>
  <Slides>36</Slides>
  <Notes>10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0" baseType="lpstr">
      <vt:lpstr>Arial</vt:lpstr>
      <vt:lpstr>Times New Roman</vt:lpstr>
      <vt:lpstr>tf03896101-1</vt:lpstr>
      <vt:lpstr>Документ</vt:lpstr>
      <vt:lpstr>      Государственное бюджетное учреждение Калужской  области Обнинский                   Центр социальной помощи семье и детям «Милосердие»  </vt:lpstr>
      <vt:lpstr>В Федеральном государственном образовательном стандарте чётко просматривается принцип индивидуализации – создание благоприятных условий развития детей в соответствии с их возрастными и индивидуальными особенностями и склонностями, развития способностей и творческого потенциала каждого ребёнка как субъекта отношений с самим собой, другими людьми, взрослыми и миром; формирование социокультурной среды, соответствующей возрастным, индивидуальным , психологическим и физиологическим особенностям детей. </vt:lpstr>
      <vt:lpstr>Проектирование Индивидуальных образовательных маршрутов на современном этапе является одной из актуальных проблем. Ведение Индивидуальных образовательных маршрутов логически следует из права каждого обучающегося на образование, в том числе по индивидуальным учебным планам (статья 50, пункт 4). В соответствии с пунктом 6 части 1 статьи 6 Федерального закона «О образовании» все дети, в том числе и типично развивающиеся, обладают индивидуальными особенностями, которые педагогу следует выявлять и учитывать, чтобы обеспечить оптимизацию процесса обучения и развития. Необходимость Индивидуальных образовательных маршрутов также связана с изменившимися социально-экономическими условиями развития общества и внедрением Федеральных государственных образовательных стандартов нового поколения, которые предъявляют новые требования к системе образования: построение образовательной деятельности на основе индивидуализации.  </vt:lpstr>
      <vt:lpstr>Индивидуальный образовательный маршрут определяется учёными как целенаправленно проектируемая дифференцированная образовательная программа, обеспечивающая воспитаннику позиции субъекта выбора, разработки и реализации образовательной программы при осуществлении преподавателями педагогической поддержки его самоопределения и самореализации. Эта определённая последовательность освоения компонентов содержания образования, выбранная для конкретного воспитанника. Индивидуальный образовательный маршрут определяется образовательными потребностями, индивидуальными способностями и возможностями ребёнка (уровень готовности к освоению программы), а так же существующими стандартами содержания образования.</vt:lpstr>
      <vt:lpstr>Актуальность построения индивидуальных образовательных маршрутов диктуется следующими обстоятельствами:  </vt:lpstr>
      <vt:lpstr>Презентация PowerPoint</vt:lpstr>
      <vt:lpstr>Индивидуальный образовательный маршрут должен иметь определённую Цель. Эта цель ориентирована на достижение воспитанником государственного стандарта, на результаты освоения дополнительной общеобразовательной программы в соответствии с индивидуальными возможностями и образовательными потребностями ребёнка. Индивидуальный образовательный маршрут можно рассматривать как персональный путь компенсации трудностей ребёнка, а затем и как путь реализации его личностного потенциала: интеллектуального, эмоционально – волевого, деятельностного, духовно – нравственного.  </vt:lpstr>
      <vt:lpstr>Принципы проектирования индивидуального образовательного маршрута  Принцип систематической ступенчатой диагностики;  Принцип учёта особенностей высшей нервной деятельности; Принцип учёта возрастных и индивидуальных особенностей ребёнка; Принцип комплексности; Принцип индивидуального подбора педагогических технологий; Принцип контроля и корректировки; Принцип учёта профессионального сотрудничества и сотворчества; Принцип прогнозирования динамики развития ребёнка; Принцип учёта субъект – субъектного взаимодействия в индивидуальном процессе обучения и воспитания.</vt:lpstr>
      <vt:lpstr> Виды Индивидуальных образовательных маршрутов  * Для детей, не освоивших основную общеобразовательную программу; * С ограниченными возможностями здоровья; * Для детей, имеющих недостатки в развитии речи; * Для детей – инвалидов; * Для одарённых детей; * Для детей с задержкой психического развития; * Для детей, нуждающихся в коррекции поведения (гиперактивность,   агрессивность, повышенная возбудимость, тревожность, застенчивость, замкнутость и др.)</vt:lpstr>
      <vt:lpstr>Условия для индивидуального образовательного маршрута  Определённые организационные формы обучения; Система коррекционно – развивающего обучения; Содержание индивидуально – групповых коррекционных занятий; Индивидуальный коррекционно – развивающий маршрут; Специальная подготовка педагогических кадров.</vt:lpstr>
      <vt:lpstr>Содержание индивидуального образовательного маршрута определяется образовательными потребностями, индивидуальными способностями, интересом и возможностями учащегося (уровнем готовности к усвоению программы) и его родителей в достижении необходимого образовательного результата, содержанием базовой образовательной программы. </vt:lpstr>
      <vt:lpstr>На основе анализа изученной литературы были выделены несколько этапов конструирования индивидуального образовательного маршрута.  Диагностический этап. Этап наблюдения. Этап конструирования. Этап реализации. Этап итоговой диагностики. </vt:lpstr>
      <vt:lpstr> 1 этап – диагностический  На данном этапе проводится ряд диагностик совместно с педагогом – психологом. Цель данного этапа: выявление трудностей ребёнка. По результатам наблюдения заполняется таблица     «Выявленные трудности ребёнка и их причины (на начало и конец сопровождения)».</vt:lpstr>
      <vt:lpstr> 2 этап – наблюдения  Цель этапа: выявить группу детей, испытывающих трудности: личностные, регулятивные, познавательные, коммуникативные, психомоторные или комплексные. По результатам наблюдения заполняется таблица «Выявленные трудности ребёнка».</vt:lpstr>
      <vt:lpstr> 3 этап – конструирования  Цель этапа: построение индивидуальных образовательных маршрутов для воспитанников, на основе выявленных трудностей и установленных причин этих трудностей. Определение методов педагогической поддержки, содержания работы.</vt:lpstr>
      <vt:lpstr>4 этап – реализации индивидуальных образовательных маршрутов в процессе жизнедеятельности воспитанников  Индивидуальный образовательный маршрут может реализовываться во всех видах деятельности, в любое время, всё зависит от желания ребёнка, от его выбора, самоопределения. Учитывая, что ведущий вид деятельности ребёнка дошкольника – игра, педагогу в реализации индивидуальных маршрутов помогает педагогический приём «почтовый ящик»,в котором дети находят письмо, адресованное конкретному ребёнку с условными обозначениями задания. </vt:lpstr>
      <vt:lpstr> 5 этап – завершающая диагностика  На этом этапе проводится завершающая диагностика. Цель этапа: выявить результаты действия маршрута (трудность сохранилась или не сохранилась). По результатам заполняется та же таблица.</vt:lpstr>
      <vt:lpstr>Структура индивидуального образовательного маршрута включает следующие компоненты: Целевой (постановка целей, определение задач образовательной работы). Содержательный (отбор содержания программного материала на основе образовательных программ, реализуемой в ОУ, в том числе программ дополнительного образования). Технологический (определение используемых педагогических технологий, методик, систем обучения и воспитания с учётом индивидуальных особенностей ребёнка). Диагностический (определение системы диагностических сопровождений). Результативный (формулируются ожидаемые результаты, сроки их достижения и критерии оценки эффективности реализуемых мероприятий). </vt:lpstr>
      <vt:lpstr>Педагог, разрабатывающий индивидуальный образовательный маршрут должен действовать примерно по такой схеме: Определить уровень развития ребёнка (в т.ч. его качества и способности). Очертить долгосрочные и краткосрочные цели и пути к их достижению. Определить время, которое должен затратить ребёнок на освоение стандартной и специальной программы. Предусматреть участие родителей. Определить способы оценки успехов воспитанника. </vt:lpstr>
      <vt:lpstr>На основе основной образовательной программы ОУ и данной схемы педагог может разрабатывать индивидуальный маршрут. Диагностика. Определение целей и задач. Определение времени. Определение роли родителей. Разработка учебно-тематического плана. Определение содержания, форм работы и оценивание знаний. Интеграция с другими специалистами. Определение способов оценивания успехов.</vt:lpstr>
      <vt:lpstr>Задачи индивидуального образовательного маршрута:  создать благоприятные условия для общего развития ребенка;   работать над познавательными компетенциями;   развивать общую эрудицию детей, расширять их кругозор;   повышать уровень общего сенсорного, интеллектуального развития;   корректировать зрительно-моторные, оптико-пространственные нарушения, общую и мелкую моторику;   способствовать формированию у воспитанников положительную оценку себя и своих способностей;   формировать бытовую ориентировку, прививать общепринятые правила и нормы поведения.  При разработке индивидуального образовательного маршрута для детей с ограниченными возможностями здоровья реализуются также специальные коррекционные задачи, обусловленные диагнозом.</vt:lpstr>
      <vt:lpstr>Структурные элементы Индивидуального образовательного  маршрута</vt:lpstr>
      <vt:lpstr>Презентация PowerPoint</vt:lpstr>
      <vt:lpstr>Ключевой структурный элемент индивидуального образовательного маршрута – содержательное описание работы с ребенком в данный период в форме перспективного планирования, которое состоит из элементов:  1.Направления коррекционно-развивающей работы  2.Задачи работы  3.Методы и приемы работы  4.Описание показателей развития  5.Оценка результатов работы  </vt:lpstr>
      <vt:lpstr>Для коррекционно-развивающей работы отбираются только те направления работы, в которых ребенок испытывает трудности.  </vt:lpstr>
      <vt:lpstr>Презентация PowerPoint</vt:lpstr>
      <vt:lpstr>Презентация PowerPoint</vt:lpstr>
      <vt:lpstr>Кроме того, задачи работы должны быть привязаны к реальному уровню развития ребенка, а не к его календарному возрасту.  В описании показателей отражается динамика развития ребенка, то есть необходимо охарактеризовать достижения ребенка за данный период (период действия индивидуального образовательного маршрута) по каждой из коррекционно-развивающих задач.  Оценка результатов работы также характеризует уровень достижений ребенка, однако она выражена наглядно знаком для удобства восприятия: «+», «-» или «±». Знак «+» означает, что данный показатель развития сформирован, следовательно в следующем Индивидуальном образовательном маршруте эту задачу по развитию этого показателя необходимо усложнить (при необходимости). Знак «±» означает, что показатель развития находится в стадии формирования, следовательно, задача по развитию этого показателя переносится в следующий Индивидуальный образовательный маршрут. Знак «-» означает, что показатель развития не сформирован, значит необходимо установить причину, почему работа не дала результата. Чаще всего необходимо сузить задачу, сформулировать ее конкретнее, либо изменить методы и приемы работы.    </vt:lpstr>
      <vt:lpstr>Презентация PowerPoint</vt:lpstr>
      <vt:lpstr>              Карта индивидуального образовательного маршрута</vt:lpstr>
      <vt:lpstr>Что необходимо для успешной реализации индивидуальных образовательных маршрутов?  Уважение педагога к человеческому достоинству воспитанников, формирование и поддержка их положительной самооценки, уверенности в собственных возможностях и способностях. Использование в образовательном процессе форм и методов работы с детьми, соответствующих их психолого-возрастным и индивидуальным особенностям (недопустимость как искусственного ускорения, так и искусственного замедления развития детей). Построение образовательного процесса на основе взаимодействия взрослых и детьми, ориентированного на интересы и возможности каждого ребёнка и учитывающего социальную ситуацию его развития. </vt:lpstr>
      <vt:lpstr>Так же имеет значение тщательный отбор материалов для занятия. Большинство используемых материалов на занятиях  с детьми должны быть гибкими и иметь различную степень сложности – от самых простых до самых сложных. Такая вариантность создаёт оптимальные возможности для индивидуализации обучения и учения, поскольку использование различных материалов предполагает естественную индивидуализацию. Важно, чтобы воспитатель внимательно наблюдал за детьми, когда они делают выбор, разбиваются на маленькие подгруппы и самостоятельно занимаются тем, что он выбрали. В этом случае взрослый должен ходить по групповой комнате, уделяя какое – то время каждой небольшой подгруппе или отдельным детям, обеспечивая им в случае необходимости поддержку и помощь, подбадривая или каким – либо иным образом взаимодействуя с ним. </vt:lpstr>
      <vt:lpstr>Индивидуализация обучения часто происходит спонтанно. Иными словами, педагог использует представившуюся возможность и индивидуально реагирует на каждого ребёнка (или на небольшие группы детей). Индивидуализация образования может быть обеспечена за счёт принципиально нового метода использования раздаточных материалов – тематических комплектов карточек с заданиями. Комплект карточек с заданиями подобранными по темам, помогает методически и технически обеспечить индивидуализацию работы с детьми в рамках активно внедряемого в ОУ проектного метода. </vt:lpstr>
      <vt:lpstr>Чтобы каждый ребёнок рос и развивался по-своему в своём собственном темпе, воспитатели должны в своей работе с конкретным ребёнком придерживаться именно этого темпа и способствовать развитию у ребёнка собственных интересов. За счёт наблюдения за детьми, выявления имеющихся у них навыков и интересов воспитатели могут планировать занятия, стимулирующие обучение детей в индивидуальном ритме. Индивидуализация подразумевает наличие у детей доступа к материалам, которые отвечают потребностям всех этапов развития. Членам педагогической команды должен быть известен уровень развития детей и их интересы. Педагоги должны уметь планировать такие занятия в больших и маленьких группах и индивидуальные занятия, которые способствовали развитию детей.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Индивидуальный образовательный маршрут</dc:title>
  <dc:creator>Федорова Ирина Николаевна</dc:creator>
  <cp:lastModifiedBy>Пользователь</cp:lastModifiedBy>
  <cp:revision>121</cp:revision>
  <dcterms:created xsi:type="dcterms:W3CDTF">2018-04-19T07:56:36Z</dcterms:created>
  <dcterms:modified xsi:type="dcterms:W3CDTF">2022-08-22T07:44:12Z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TC038961019991</vt:lpwstr>
  </property>
  <property fmtid="{D5CDD505-2E9C-101B-9397-08002B2CF9AE}" pid="3" name="ContentTypeId">
    <vt:lpwstr>0x010100AA3F7D94069FF64A86F7DFF56D60E3BE</vt:lpwstr>
  </property>
</Properties>
</file>