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4"/>
  </p:notesMasterIdLst>
  <p:sldIdLst>
    <p:sldId id="256" r:id="rId2"/>
    <p:sldId id="278" r:id="rId3"/>
    <p:sldId id="276" r:id="rId4"/>
    <p:sldId id="299" r:id="rId5"/>
    <p:sldId id="280" r:id="rId6"/>
    <p:sldId id="274" r:id="rId7"/>
    <p:sldId id="281" r:id="rId8"/>
    <p:sldId id="277" r:id="rId9"/>
    <p:sldId id="258" r:id="rId10"/>
    <p:sldId id="296" r:id="rId11"/>
    <p:sldId id="300" r:id="rId12"/>
    <p:sldId id="301" r:id="rId13"/>
    <p:sldId id="302" r:id="rId14"/>
    <p:sldId id="303" r:id="rId15"/>
    <p:sldId id="304" r:id="rId16"/>
    <p:sldId id="305" r:id="rId17"/>
    <p:sldId id="295" r:id="rId18"/>
    <p:sldId id="297" r:id="rId19"/>
    <p:sldId id="298" r:id="rId20"/>
    <p:sldId id="294" r:id="rId21"/>
    <p:sldId id="273" r:id="rId22"/>
    <p:sldId id="29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00CC99"/>
    <a:srgbClr val="00FF99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101" d="100"/>
          <a:sy n="101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07D1F-C579-49CE-A2A1-DB1F8949479C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DFBA2-FD25-4A73-8BB6-F8A0D3301E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23528" y="4797152"/>
            <a:ext cx="8784976" cy="1872208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>Организация воспитательной работы по адаптации</a:t>
            </a:r>
            <a:b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</a:b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>   детей и подростков, оказавшихся в социально</a:t>
            </a:r>
            <a:b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</a:b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>   опасном положении к условиям проживания в</a:t>
            </a:r>
            <a:b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</a:b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>          центрах помощи семье и детям.</a:t>
            </a:r>
            <a:b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</a:br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>                                     </a:t>
            </a:r>
            <a:r>
              <a:rPr lang="ru-RU" sz="1800" b="1" dirty="0">
                <a:solidFill>
                  <a:srgbClr val="002060"/>
                </a:solidFill>
                <a:latin typeface="+mn-lt"/>
                <a:cs typeface="Aharoni" pitchFamily="2" charset="-79"/>
              </a:rPr>
              <a:t>Подготовила: Куклина </a:t>
            </a:r>
            <a:r>
              <a:rPr lang="ru-RU" sz="1800" b="1">
                <a:solidFill>
                  <a:srgbClr val="002060"/>
                </a:solidFill>
                <a:latin typeface="+mn-lt"/>
                <a:cs typeface="Aharoni" pitchFamily="2" charset="-79"/>
              </a:rPr>
              <a:t>Ольга Ивановна</a:t>
            </a:r>
            <a:endParaRPr lang="ru-RU" sz="1800" b="1" dirty="0">
              <a:solidFill>
                <a:srgbClr val="002060"/>
              </a:solidFill>
              <a:latin typeface="+mn-lt"/>
              <a:cs typeface="Aharoni" pitchFamily="2" charset="-79"/>
            </a:endParaRPr>
          </a:p>
        </p:txBody>
      </p:sp>
      <p:pic>
        <p:nvPicPr>
          <p:cNvPr id="8" name="Содержимое 7" descr="ovoda-rajz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26259" y="1268760"/>
            <a:ext cx="7511970" cy="3600400"/>
          </a:xfrm>
        </p:spPr>
      </p:pic>
      <p:sp>
        <p:nvSpPr>
          <p:cNvPr id="4" name="Прямоугольник 3"/>
          <p:cNvSpPr/>
          <p:nvPr/>
        </p:nvSpPr>
        <p:spPr>
          <a:xfrm>
            <a:off x="0" y="260648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Государственное бюджетное учреждение Калужской  области </a:t>
            </a:r>
            <a:r>
              <a:rPr lang="ru-RU" b="1" dirty="0" err="1">
                <a:solidFill>
                  <a:srgbClr val="002060"/>
                </a:solidFill>
              </a:rPr>
              <a:t>Обнинский</a:t>
            </a:r>
            <a:r>
              <a:rPr lang="ru-RU" b="1" dirty="0">
                <a:solidFill>
                  <a:srgbClr val="002060"/>
                </a:solidFill>
              </a:rPr>
              <a:t>  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   Центр социальной помощи семье и детям «Милосердие»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611560" y="1340768"/>
            <a:ext cx="1944216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Трудности в общении </a:t>
            </a:r>
            <a:br>
              <a:rPr lang="ru-RU" sz="1600" dirty="0"/>
            </a:br>
            <a:r>
              <a:rPr lang="ru-RU" sz="1600" dirty="0"/>
              <a:t>с окружающими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908720"/>
            <a:ext cx="187220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Соблюдение личной гигиены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12160" y="1196752"/>
            <a:ext cx="2376264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Неумение противостоять асоциальным явлениям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3140968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Отсутствуют навыки взаимопомощи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5157192"/>
            <a:ext cx="19225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Ранний подъём и отбой по распорядку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750096" y="5589240"/>
            <a:ext cx="182190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Ограничение времени прогулок 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44208" y="2996952"/>
            <a:ext cx="194421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Уборка и дежурство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4208" y="4149080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Предстоящее обучение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4048" y="5229200"/>
            <a:ext cx="273630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Затруднения в построении собственной семьи и личной жизни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483768" y="2204864"/>
            <a:ext cx="770384" cy="770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3"/>
          </p:cNvCxnSpPr>
          <p:nvPr/>
        </p:nvCxnSpPr>
        <p:spPr>
          <a:xfrm>
            <a:off x="2555776" y="364502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83968" y="191683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5220072" y="2348880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1" idx="1"/>
          </p:cNvCxnSpPr>
          <p:nvPr/>
        </p:nvCxnSpPr>
        <p:spPr>
          <a:xfrm flipH="1">
            <a:off x="5364088" y="342900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555776" y="4509120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851920" y="4797152"/>
            <a:ext cx="14401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4860032" y="4509120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5292080" y="4077072"/>
            <a:ext cx="122413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Содержимое 21" descr="poryadok-obshcheniya-s-rebenkom-4.jpg"/>
          <p:cNvPicPr>
            <a:picLocks noGrp="1" noChangeAspect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3377666" y="2564904"/>
            <a:ext cx="1774277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519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419872" y="2564904"/>
            <a:ext cx="2016224" cy="1922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bg1"/>
                </a:solidFill>
              </a:rPr>
              <a:t>Основные задачи 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7504" y="908720"/>
            <a:ext cx="2736304" cy="1634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Организация деятельности, направленной на выполнение индивидуальной программы реабилитации несовершеннолетнего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5953" y="933872"/>
            <a:ext cx="259228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Гармоничное развитие личности воспитанника с учётом его возраста, интеллекта и интересов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7504" y="2852936"/>
            <a:ext cx="2805378" cy="7481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Максимальный учёт интересов и прав ребёнка при педагогической работе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5157192"/>
            <a:ext cx="2498576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Оздоровительно-профилактическая работа и медицинское сопровождение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843808" y="5250904"/>
            <a:ext cx="2376264" cy="14184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Сохранение и укрепление физического и психического здоровья воспитанников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36096" y="5229200"/>
            <a:ext cx="345638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bg1"/>
                </a:solidFill>
              </a:rPr>
              <a:t>Поиск новых способов и приёмов работы по нейтрализации влияния негативных факторов окружающей среды на личность ребёнка и его развитие</a:t>
            </a:r>
            <a:endParaRPr lang="ru-RU" sz="1400" dirty="0">
              <a:solidFill>
                <a:schemeClr val="bg1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2782652" y="2492896"/>
            <a:ext cx="562278" cy="4683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3"/>
          </p:cNvCxnSpPr>
          <p:nvPr/>
        </p:nvCxnSpPr>
        <p:spPr>
          <a:xfrm>
            <a:off x="2912882" y="3226988"/>
            <a:ext cx="432048" cy="1083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283968" y="2013992"/>
            <a:ext cx="0" cy="4068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5436096" y="2348880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0" idx="1"/>
          </p:cNvCxnSpPr>
          <p:nvPr/>
        </p:nvCxnSpPr>
        <p:spPr>
          <a:xfrm flipH="1">
            <a:off x="5508104" y="3248980"/>
            <a:ext cx="576064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2555776" y="4559424"/>
            <a:ext cx="1008112" cy="6697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4139952" y="4703440"/>
            <a:ext cx="0" cy="5474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5076056" y="4509120"/>
            <a:ext cx="576064" cy="7417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5436096" y="4149080"/>
            <a:ext cx="64807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6012160" y="933873"/>
            <a:ext cx="2880320" cy="15590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Развитие и закрепление навыков самообслуживания и коммуникативных навыков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084168" y="2852936"/>
            <a:ext cx="2808312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Развитие мотивации к учебной и трудовой деятельности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084168" y="4005064"/>
            <a:ext cx="2808312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Профилактика зависимостей и вредных привычек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107504" y="3839344"/>
            <a:ext cx="2805378" cy="11018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bg1"/>
                </a:solidFill>
              </a:rPr>
              <a:t>Формирование и поддержание благоприятного психологического климата среди воспитанников</a:t>
            </a:r>
            <a:endParaRPr lang="ru-RU" sz="1400" dirty="0">
              <a:solidFill>
                <a:schemeClr val="bg1"/>
              </a:solidFill>
            </a:endParaRPr>
          </a:p>
        </p:txBody>
      </p:sp>
      <p:cxnSp>
        <p:nvCxnSpPr>
          <p:cNvPr id="24" name="Прямая со стрелкой 23"/>
          <p:cNvCxnSpPr>
            <a:stCxn id="23" idx="3"/>
          </p:cNvCxnSpPr>
          <p:nvPr/>
        </p:nvCxnSpPr>
        <p:spPr>
          <a:xfrm flipV="1">
            <a:off x="2912882" y="4077072"/>
            <a:ext cx="432048" cy="313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9872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75656" y="692696"/>
            <a:ext cx="59766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9999"/>
                </a:solidFill>
              </a:rPr>
              <a:t>1 этап </a:t>
            </a:r>
            <a:r>
              <a:rPr lang="ru-RU" sz="2400" u="sng" dirty="0">
                <a:solidFill>
                  <a:srgbClr val="009999"/>
                </a:solidFill>
              </a:rPr>
              <a:t>(личностно-ориентированный)</a:t>
            </a:r>
            <a:endParaRPr lang="ru-RU" sz="2400" dirty="0">
              <a:solidFill>
                <a:srgbClr val="009999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35696" y="1215916"/>
            <a:ext cx="4752528" cy="120497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u="sng" dirty="0">
                <a:solidFill>
                  <a:schemeClr val="bg1"/>
                </a:solidFill>
              </a:rPr>
              <a:t>ЦЕЛЬ</a:t>
            </a:r>
            <a:r>
              <a:rPr lang="ru-RU" sz="1400" i="1" u="sng" dirty="0">
                <a:solidFill>
                  <a:schemeClr val="bg1"/>
                </a:solidFill>
              </a:rPr>
              <a:t>:</a:t>
            </a:r>
            <a:r>
              <a:rPr lang="ru-RU" sz="1400" b="1" i="1" u="sng" dirty="0">
                <a:solidFill>
                  <a:schemeClr val="bg1"/>
                </a:solidFill>
              </a:rPr>
              <a:t> </a:t>
            </a:r>
            <a:r>
              <a:rPr lang="ru-RU" sz="1600" b="1" i="1" dirty="0">
                <a:solidFill>
                  <a:schemeClr val="bg1"/>
                </a:solidFill>
              </a:rPr>
              <a:t>первоначальное знакомство с детьми, прибывшими в “Центр помощи” и выбор направления деятельности относительно каждого ребёнка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5516" y="2852936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создание атмосферы доверия, уважения со стороны педагогов и сотрудников центра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228184" y="2852936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проведение доверительных бесед с целью сближения с детьми 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6" y="2852936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создание условий для устранения тревожности , озлобленности, недоверия со стороны детей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5516" y="4797152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безусловное принятие детей такими , как они есть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87824" y="4733528"/>
            <a:ext cx="3096344" cy="193583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стабилизацию эмоционального фона , способствующую полному раскрепощению прибывших детей через общение с воспитанниками центра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228184" y="4797152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установку на сознательное выполнение основных режимных моментов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0214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620688"/>
            <a:ext cx="45365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9999"/>
                </a:solidFill>
              </a:rPr>
              <a:t>2 этап </a:t>
            </a:r>
            <a:r>
              <a:rPr lang="ru-RU" sz="2400" u="sng" dirty="0">
                <a:solidFill>
                  <a:srgbClr val="009999"/>
                </a:solidFill>
              </a:rPr>
              <a:t>(основополагающий)</a:t>
            </a:r>
            <a:endParaRPr lang="ru-RU" sz="2400" dirty="0">
              <a:solidFill>
                <a:srgbClr val="0099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1215916"/>
            <a:ext cx="4464496" cy="120497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u="sng" dirty="0">
                <a:solidFill>
                  <a:schemeClr val="bg1"/>
                </a:solidFill>
              </a:rPr>
              <a:t>ЦЕЛЬ:</a:t>
            </a:r>
            <a:r>
              <a:rPr lang="ru-RU" sz="1600" i="1" u="sng" dirty="0">
                <a:solidFill>
                  <a:schemeClr val="bg1"/>
                </a:solidFill>
              </a:rPr>
              <a:t> </a:t>
            </a:r>
            <a:r>
              <a:rPr lang="ru-RU" sz="1600" b="1" i="1" dirty="0">
                <a:solidFill>
                  <a:schemeClr val="bg1"/>
                </a:solidFill>
              </a:rPr>
              <a:t>формирование знаний и навыков социального взаимодействия и общежития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5516" y="2852936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изучение детьми своих прав и обязанностей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6" y="2852936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четкость, последовательность в работе и требовательность со стороны взрослых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28184" y="2852936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закладка основ позитивного мировоззрения воспитанников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5516" y="4797152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изучение понятий нравственности, справедливости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4733528"/>
            <a:ext cx="3096344" cy="193583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формирование и поддержание благоприятного психологического климата среди воспитанников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8184" y="4797152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выработка первоначальных навыков общения с социумом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5561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1" y="692696"/>
            <a:ext cx="3569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solidFill>
                  <a:srgbClr val="009999"/>
                </a:solidFill>
              </a:rPr>
              <a:t>3 этап </a:t>
            </a:r>
            <a:r>
              <a:rPr lang="ru-RU" sz="2400" u="sng" dirty="0">
                <a:solidFill>
                  <a:srgbClr val="009999"/>
                </a:solidFill>
              </a:rPr>
              <a:t>(самопознание</a:t>
            </a:r>
            <a:r>
              <a:rPr lang="ru-RU" u="sng" dirty="0">
                <a:solidFill>
                  <a:srgbClr val="009999"/>
                </a:solidFill>
              </a:rPr>
              <a:t>)</a:t>
            </a:r>
            <a:endParaRPr lang="ru-RU" dirty="0">
              <a:solidFill>
                <a:srgbClr val="0099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1215916"/>
            <a:ext cx="4464496" cy="120497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u="sng" dirty="0">
                <a:solidFill>
                  <a:schemeClr val="bg1"/>
                </a:solidFill>
              </a:rPr>
              <a:t>ЦЕЛЬ</a:t>
            </a:r>
            <a:r>
              <a:rPr lang="ru-RU" sz="1600" i="1" u="sng" dirty="0">
                <a:solidFill>
                  <a:schemeClr val="bg1"/>
                </a:solidFill>
              </a:rPr>
              <a:t>:</a:t>
            </a:r>
            <a:r>
              <a:rPr lang="ru-RU" sz="1600" u="sng" dirty="0">
                <a:solidFill>
                  <a:schemeClr val="bg1"/>
                </a:solidFill>
              </a:rPr>
              <a:t> </a:t>
            </a:r>
            <a:r>
              <a:rPr lang="ru-RU" sz="1600" b="1" i="1" dirty="0">
                <a:solidFill>
                  <a:schemeClr val="bg1"/>
                </a:solidFill>
              </a:rPr>
              <a:t>формирование навыков самоорганизации и волевого преодоления жизненных трудностей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5516" y="2564904"/>
            <a:ext cx="2592287" cy="1736576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выработку умения самостоятельно принимать решения по любым вопросам и развитие самоконтроля воспитанников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6" y="2852936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формирование и развитие навыков самообслуживания и коммуникативных умений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28184" y="2564904"/>
            <a:ext cx="2664296" cy="1736576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выработку умения контролировать своё эмоциональное состояние, регулировать психические процессы в рамках возможного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5516" y="4797152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познание жизни и самих себя путём участия в различных видах деятельности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4733528"/>
            <a:ext cx="3096344" cy="1512168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профилактика зависимостей и вредных привычек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8184" y="4797152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Формирование основных понятий об этике, формирование у ребёнка самоуважения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7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548680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009999"/>
                </a:solidFill>
              </a:rPr>
              <a:t>4 этап </a:t>
            </a:r>
            <a:r>
              <a:rPr lang="ru-RU" sz="2400" u="sng" dirty="0">
                <a:solidFill>
                  <a:srgbClr val="009999"/>
                </a:solidFill>
              </a:rPr>
              <a:t>(культурно-развивающий) </a:t>
            </a:r>
            <a:endParaRPr lang="ru-RU" sz="2400" dirty="0">
              <a:solidFill>
                <a:srgbClr val="009999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23728" y="1215916"/>
            <a:ext cx="4464496" cy="120497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u="sng" dirty="0">
                <a:solidFill>
                  <a:schemeClr val="bg1"/>
                </a:solidFill>
              </a:rPr>
              <a:t>ЦЕЛЬ</a:t>
            </a:r>
            <a:r>
              <a:rPr lang="ru-RU" sz="1600" i="1" u="sng" dirty="0">
                <a:solidFill>
                  <a:schemeClr val="bg1"/>
                </a:solidFill>
              </a:rPr>
              <a:t>:</a:t>
            </a:r>
            <a:r>
              <a:rPr lang="ru-RU" sz="1600" u="sng" dirty="0">
                <a:solidFill>
                  <a:schemeClr val="bg1"/>
                </a:solidFill>
              </a:rPr>
              <a:t> </a:t>
            </a:r>
            <a:r>
              <a:rPr lang="ru-RU" sz="1600" b="1" i="1" dirty="0">
                <a:solidFill>
                  <a:schemeClr val="bg1"/>
                </a:solidFill>
              </a:rPr>
              <a:t>формирование мотивации достижения и успеха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5516" y="2852936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развитие познавательных, эстетических и творческих способностей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6" y="2852936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создание условий для разнообразной деятельности ( клубы, кружки, походы, спорт)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268824" y="2852935"/>
            <a:ext cx="2623655" cy="1455113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включение ребёнка в разнообразие культурной жизни общества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15516" y="4797152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медицинское сопровождение и оздоровительно- профилактическая работа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4733528"/>
            <a:ext cx="3096344" cy="193583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оказание различных видов и форм поддержки детям в различных социально приемлемых увлечениях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8184" y="4797152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развитие эмоционально-чувственной сферы и познавательной активности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3317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692696"/>
            <a:ext cx="3960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009999"/>
                </a:solidFill>
              </a:rPr>
              <a:t>5 этап</a:t>
            </a:r>
            <a:r>
              <a:rPr lang="ru-RU" sz="2400" b="1" u="sng" dirty="0">
                <a:solidFill>
                  <a:srgbClr val="009999"/>
                </a:solidFill>
              </a:rPr>
              <a:t> </a:t>
            </a:r>
            <a:r>
              <a:rPr lang="ru-RU" sz="2400" u="sng" dirty="0">
                <a:solidFill>
                  <a:srgbClr val="009999"/>
                </a:solidFill>
              </a:rPr>
              <a:t>(заключительный)</a:t>
            </a:r>
            <a:endParaRPr lang="ru-RU" sz="2400" dirty="0">
              <a:solidFill>
                <a:srgbClr val="009999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23728" y="1215916"/>
            <a:ext cx="4464496" cy="120497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u="sng" dirty="0">
                <a:solidFill>
                  <a:schemeClr val="bg1"/>
                </a:solidFill>
              </a:rPr>
              <a:t>ЦЕЛЬ</a:t>
            </a:r>
            <a:r>
              <a:rPr lang="ru-RU" sz="1600" i="1" u="sng" dirty="0">
                <a:solidFill>
                  <a:schemeClr val="bg1"/>
                </a:solidFill>
              </a:rPr>
              <a:t>:</a:t>
            </a:r>
            <a:r>
              <a:rPr lang="ru-RU" sz="1600" u="sng" dirty="0">
                <a:solidFill>
                  <a:schemeClr val="bg1"/>
                </a:solidFill>
              </a:rPr>
              <a:t> </a:t>
            </a:r>
            <a:r>
              <a:rPr lang="ru-RU" sz="1600" b="1" i="1" dirty="0">
                <a:solidFill>
                  <a:schemeClr val="bg1"/>
                </a:solidFill>
              </a:rPr>
              <a:t>формирование социальной позиции личности, личностного и профессионального самоопределения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5516" y="2852936"/>
            <a:ext cx="2592287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ориентацию на закон, гражданские права и личную ответственность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2852936"/>
            <a:ext cx="2664296" cy="1448544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конструктивный стиль общения и правовые формы защиты себя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09150" y="2852936"/>
            <a:ext cx="2783329" cy="1455113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необходимость выбора жизненного пути и персональную ответственность за него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051720" y="4733528"/>
            <a:ext cx="4320480" cy="1575792"/>
          </a:xfrm>
          <a:prstGeom prst="roundRect">
            <a:avLst/>
          </a:prstGeom>
          <a:solidFill>
            <a:srgbClr val="009999"/>
          </a:solidFill>
          <a:ln>
            <a:solidFill>
              <a:srgbClr val="0099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1"/>
                </a:solidFill>
              </a:rPr>
              <a:t>развитие мотивации к учебной и трудовой деятельности; развитие и формирование навыков учебной и трудовой деятельности</a:t>
            </a:r>
            <a:endParaRPr lang="ru-RU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0711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75856" y="2564904"/>
            <a:ext cx="1922512" cy="1922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Основные методы и приёмы работы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196752"/>
            <a:ext cx="180020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Беседа Анкетирование</a:t>
            </a:r>
            <a:br>
              <a:rPr lang="ru-RU" sz="1600" dirty="0"/>
            </a:br>
            <a:r>
              <a:rPr lang="ru-RU" sz="1600" dirty="0"/>
              <a:t>Тренинг</a:t>
            </a:r>
            <a:br>
              <a:rPr lang="ru-RU" sz="1600" dirty="0"/>
            </a:br>
            <a:r>
              <a:rPr lang="ru-RU" sz="1600" dirty="0"/>
              <a:t>Практикум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908720"/>
            <a:ext cx="201622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Моделирование проблемных ситуаций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12160" y="1196752"/>
            <a:ext cx="2376264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Погружение ребёнка в ситуацию свободного выбора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7544" y="3140968"/>
            <a:ext cx="208823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Экономические уроки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67544" y="5013175"/>
            <a:ext cx="2138536" cy="14904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Игра</a:t>
            </a:r>
            <a:br>
              <a:rPr lang="ru-RU" dirty="0"/>
            </a:br>
            <a:r>
              <a:rPr lang="ru-RU" dirty="0"/>
              <a:t>Соревнование</a:t>
            </a:r>
            <a:br>
              <a:rPr lang="ru-RU" dirty="0"/>
            </a:br>
            <a:r>
              <a:rPr lang="ru-RU" dirty="0"/>
              <a:t>Семейные посиделки</a:t>
            </a:r>
            <a:br>
              <a:rPr lang="ru-RU" dirty="0"/>
            </a:b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3808" y="5538936"/>
            <a:ext cx="1728192" cy="9864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Праздничные массовые мероприятия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44208" y="2996952"/>
            <a:ext cx="194421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Метод сотворчества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4208" y="4149080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Метод творческих возможностей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241776" y="5229200"/>
            <a:ext cx="2736304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/>
              <a:t>Метод психологической адаптации</a:t>
            </a:r>
          </a:p>
          <a:p>
            <a:pPr algn="ctr"/>
            <a:endParaRPr lang="ru-RU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483768" y="2204864"/>
            <a:ext cx="770384" cy="770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8" idx="3"/>
          </p:cNvCxnSpPr>
          <p:nvPr/>
        </p:nvCxnSpPr>
        <p:spPr>
          <a:xfrm>
            <a:off x="2555776" y="364502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283968" y="191683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5220072" y="2348880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1" idx="1"/>
          </p:cNvCxnSpPr>
          <p:nvPr/>
        </p:nvCxnSpPr>
        <p:spPr>
          <a:xfrm flipH="1">
            <a:off x="5364088" y="342900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555776" y="4509120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3851920" y="4797152"/>
            <a:ext cx="14401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4860032" y="4509120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5292080" y="4077072"/>
            <a:ext cx="122413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04624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Рисунок 6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10" y="5319031"/>
            <a:ext cx="1944216" cy="1382216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15" y="2187040"/>
            <a:ext cx="1317848" cy="1752105"/>
          </a:xfrm>
          <a:prstGeom prst="rect">
            <a:avLst/>
          </a:prstGeom>
        </p:spPr>
      </p:pic>
      <p:sp>
        <p:nvSpPr>
          <p:cNvPr id="24" name="Скругленный прямоугольник 23"/>
          <p:cNvSpPr/>
          <p:nvPr/>
        </p:nvSpPr>
        <p:spPr>
          <a:xfrm>
            <a:off x="251520" y="980727"/>
            <a:ext cx="2088233" cy="81599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/>
              <a:t>Гиперактивность</a:t>
            </a:r>
            <a:endParaRPr lang="ru-RU" sz="1600" dirty="0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119432" y="980729"/>
            <a:ext cx="2532688" cy="8204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Истерические про</a:t>
            </a:r>
            <a:r>
              <a:rPr lang="ru-RU" dirty="0"/>
              <a:t>явления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6228184" y="980728"/>
            <a:ext cx="2664296" cy="8204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Дисгармония эмоционально-волевой сферы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51520" y="4005064"/>
            <a:ext cx="223224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Нервозоподобные</a:t>
            </a:r>
            <a:r>
              <a:rPr lang="ru-RU" dirty="0"/>
              <a:t> нарушения</a:t>
            </a:r>
            <a:br>
              <a:rPr lang="ru-RU" dirty="0"/>
            </a:br>
            <a:endParaRPr lang="ru-RU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228184" y="4005064"/>
            <a:ext cx="259228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Депрессивные состояния</a:t>
            </a:r>
          </a:p>
        </p:txBody>
      </p:sp>
      <p:cxnSp>
        <p:nvCxnSpPr>
          <p:cNvPr id="33" name="Прямая со стрелкой 32"/>
          <p:cNvCxnSpPr>
            <a:stCxn id="24" idx="2"/>
          </p:cNvCxnSpPr>
          <p:nvPr/>
        </p:nvCxnSpPr>
        <p:spPr>
          <a:xfrm flipH="1">
            <a:off x="1169623" y="1796726"/>
            <a:ext cx="126014" cy="390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6983704" y="1830954"/>
            <a:ext cx="249102" cy="3353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4427984" y="1796726"/>
            <a:ext cx="0" cy="7083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043609" y="5085184"/>
            <a:ext cx="2520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H="1">
            <a:off x="7092280" y="4797882"/>
            <a:ext cx="241254" cy="4313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Рисунок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4068" y="2242800"/>
            <a:ext cx="976541" cy="1469121"/>
          </a:xfrm>
          <a:prstGeom prst="rect">
            <a:avLst/>
          </a:prstGeom>
        </p:spPr>
      </p:pic>
      <p:pic>
        <p:nvPicPr>
          <p:cNvPr id="62" name="Рисунок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444" y="2609944"/>
            <a:ext cx="2316664" cy="2063099"/>
          </a:xfrm>
          <a:prstGeom prst="rect">
            <a:avLst/>
          </a:prstGeom>
        </p:spPr>
      </p:pic>
      <p:pic>
        <p:nvPicPr>
          <p:cNvPr id="63" name="Рисунок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68" y="5265204"/>
            <a:ext cx="2016224" cy="1439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4135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031" y="5011654"/>
            <a:ext cx="1925147" cy="17728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5139594"/>
            <a:ext cx="2247649" cy="16125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1" y="2058694"/>
            <a:ext cx="1959616" cy="1404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448" y="2100161"/>
            <a:ext cx="2319103" cy="17393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32" y="2029257"/>
            <a:ext cx="1824203" cy="13681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341703"/>
            <a:ext cx="1962291" cy="1471718"/>
          </a:xfrm>
          <a:prstGeom prst="rect">
            <a:avLst/>
          </a:prstGeom>
        </p:spPr>
      </p:pic>
      <p:sp>
        <p:nvSpPr>
          <p:cNvPr id="11" name="Скругленный прямоугольник 10"/>
          <p:cNvSpPr/>
          <p:nvPr/>
        </p:nvSpPr>
        <p:spPr>
          <a:xfrm>
            <a:off x="107504" y="743000"/>
            <a:ext cx="2592288" cy="121574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Не следует делать за детей то, что они могут сделать сами, лучше создать условия для достижения успеха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35164" y="743000"/>
            <a:ext cx="2688964" cy="13156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Предъявляемые детям правила должны быть последовательны, ясны, приемлемы для них и легко выполнимы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012160" y="743000"/>
            <a:ext cx="2952328" cy="1274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Использовать имя ребёнка в общении с ним – это воспитывает чувство собственного достоинства и уважение к другим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07504" y="3509626"/>
            <a:ext cx="2448272" cy="14315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Разговаривая с ребёнком, надо чаще приседать перед ним, чтобы общение происходило «глаза в глаза»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035164" y="3970039"/>
            <a:ext cx="2688964" cy="140317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Полезно ставить ребёнка в ситуацию выбора, он должен иметь право самостоятельно принимать решения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084168" y="3509626"/>
            <a:ext cx="2952328" cy="14807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Ребёнку надо показывать, что педагог признаёт его личное физическое и эмоциональное пространство</a:t>
            </a:r>
          </a:p>
        </p:txBody>
      </p:sp>
    </p:spTree>
    <p:extLst>
      <p:ext uri="{BB962C8B-B14F-4D97-AF65-F5344CB8AC3E}">
        <p14:creationId xmlns:p14="http://schemas.microsoft.com/office/powerpoint/2010/main" val="1863593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275856" y="2564904"/>
            <a:ext cx="1922512" cy="1922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Ребёнок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5576" y="1340768"/>
            <a:ext cx="1800200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/>
              <a:t>Низкий доход семьи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908720"/>
            <a:ext cx="1872208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Лишение родительских прав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12160" y="1196752"/>
            <a:ext cx="2376264" cy="134644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Психолого-педагогическая несостоятельность родителей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83568" y="3140968"/>
            <a:ext cx="187220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Алкоголизм родителей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3568" y="5157192"/>
            <a:ext cx="192251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Развод родителей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43808" y="5589240"/>
            <a:ext cx="163448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Безработица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444208" y="2996952"/>
            <a:ext cx="194421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Многодетность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44208" y="4149080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Неполные семьи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4048" y="5229200"/>
            <a:ext cx="273630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  <a:p>
            <a:pPr lvl="0" algn="ctr"/>
            <a:r>
              <a:rPr lang="ru-RU" dirty="0"/>
              <a:t>Ненадлежащее исполнение родителями своих обязанностей</a:t>
            </a:r>
          </a:p>
          <a:p>
            <a:pPr algn="ctr"/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2483768" y="2204864"/>
            <a:ext cx="770384" cy="7703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8" idx="3"/>
          </p:cNvCxnSpPr>
          <p:nvPr/>
        </p:nvCxnSpPr>
        <p:spPr>
          <a:xfrm>
            <a:off x="2555776" y="364502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283968" y="1916832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5220072" y="2348880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>
            <a:stCxn id="11" idx="1"/>
          </p:cNvCxnSpPr>
          <p:nvPr/>
        </p:nvCxnSpPr>
        <p:spPr>
          <a:xfrm flipH="1">
            <a:off x="5364088" y="3429000"/>
            <a:ext cx="108012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2555776" y="4509120"/>
            <a:ext cx="79208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 flipV="1">
            <a:off x="3851920" y="4797152"/>
            <a:ext cx="14401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H="1" flipV="1">
            <a:off x="4860032" y="4509120"/>
            <a:ext cx="576064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H="1" flipV="1">
            <a:off x="5292080" y="4077072"/>
            <a:ext cx="1224136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4704"/>
            <a:ext cx="8568952" cy="22322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</a:rPr>
              <a:t>Рассмотрев проблемы детей, находящихся в социально опасном положении, изучив имеющуюся литературу, я систематизировала и отобрала для своей работы наиболее эффективные формы и методы. Наиболее эффективной формой работы я считаю индивидуальную форму. </a:t>
            </a: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139615"/>
            <a:ext cx="4011672" cy="36942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356992"/>
            <a:ext cx="3923928" cy="2812148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91264" cy="3456384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Даже очень хорошие специалисты являются временными в жизни ребёнка, в то время как его семья с ним всегда: от того, насколько родители ощущают себя ответственными за путь своего ребёнка, насколько понимают его настоящие проблемы, зависит как возможность положительной динамики и состояние ребёнка , так и более полная и счастливая жизнь его семьи.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Полноценная семья оказывает то влияние на ребёнка, которое не заменят никакие педагоги, никакие специально искусственно созданные условия.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Если трудных ситуаций станет меньше, в наших душах практически всегда будет светить солнце!</a:t>
            </a:r>
          </a:p>
        </p:txBody>
      </p:sp>
      <p:pic>
        <p:nvPicPr>
          <p:cNvPr id="7" name="Содержимое 6" descr="p7WF8JjV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149080"/>
            <a:ext cx="8229600" cy="244149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04088"/>
            <a:ext cx="6347048" cy="1143000"/>
          </a:xfrm>
        </p:spPr>
        <p:txBody>
          <a:bodyPr>
            <a:normAutofit/>
          </a:bodyPr>
          <a:lstStyle/>
          <a:p>
            <a:r>
              <a:rPr lang="ru-RU" sz="4800" dirty="0"/>
              <a:t>    </a:t>
            </a:r>
            <a:r>
              <a:rPr lang="ru-RU" sz="6000" dirty="0">
                <a:solidFill>
                  <a:srgbClr val="002060"/>
                </a:solidFill>
              </a:rPr>
              <a:t>Спасибо !</a:t>
            </a:r>
          </a:p>
        </p:txBody>
      </p:sp>
      <p:pic>
        <p:nvPicPr>
          <p:cNvPr id="4" name="Содержимое 3" descr="kindergarten-446321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060848"/>
            <a:ext cx="7145746" cy="458976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340768"/>
            <a:ext cx="8064896" cy="5400600"/>
          </a:xfrm>
        </p:spPr>
        <p:txBody>
          <a:bodyPr>
            <a:normAutofit fontScale="90000"/>
          </a:bodyPr>
          <a:lstStyle/>
          <a:p>
            <a:pPr>
              <a:defRPr/>
            </a:pPr>
            <a:br>
              <a:rPr lang="ru-RU" sz="3600" b="1" i="1" dirty="0"/>
            </a:br>
            <a:br>
              <a:rPr lang="ru-RU" sz="3600" b="1" i="1" dirty="0"/>
            </a:br>
            <a:r>
              <a:rPr lang="ru-RU" sz="3600" b="1" i="1" dirty="0"/>
              <a:t>                   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200" dirty="0"/>
            </a:br>
            <a:r>
              <a:rPr lang="ru-RU" sz="2200" dirty="0"/>
              <a:t>                               </a:t>
            </a:r>
            <a:r>
              <a:rPr lang="ru-RU" sz="31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Проблемы социума</a:t>
            </a:r>
            <a:br>
              <a:rPr lang="ru-RU" sz="2200" dirty="0"/>
            </a:br>
            <a:r>
              <a:rPr lang="ru-RU" sz="2200" b="1" dirty="0"/>
              <a:t>              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           Недостаточный уровень семейного воспитания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           Бытовые неурядицы</a:t>
            </a:r>
            <a:br>
              <a:rPr lang="ru-RU" sz="2700" b="1" dirty="0">
                <a:solidFill>
                  <a:srgbClr val="002060"/>
                </a:solidFill>
              </a:rPr>
            </a:br>
            <a:r>
              <a:rPr lang="ru-RU" sz="2700" b="1" dirty="0">
                <a:solidFill>
                  <a:srgbClr val="002060"/>
                </a:solidFill>
              </a:rPr>
              <a:t>           Распад семейных связей</a:t>
            </a:r>
            <a:b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700" b="1" dirty="0">
                <a:solidFill>
                  <a:srgbClr val="002060"/>
                </a:solidFill>
              </a:rPr>
              <a:t>Нездоровый образ жизни в социуме</a:t>
            </a:r>
            <a:br>
              <a:rPr lang="ru-RU" sz="3600" b="1" i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i="1" dirty="0"/>
            </a:br>
            <a:br>
              <a:rPr lang="ru-RU" sz="3600" b="1" i="1" dirty="0"/>
            </a:br>
            <a:br>
              <a:rPr lang="ru-RU" sz="3600" b="1" i="1" dirty="0"/>
            </a:br>
            <a:br>
              <a:rPr lang="ru-RU" sz="3600" b="1" i="1" dirty="0"/>
            </a:br>
            <a:br>
              <a:rPr lang="ru-RU" sz="3600" b="1" i="1" dirty="0"/>
            </a:br>
            <a:br>
              <a:rPr lang="ru-RU" sz="3600" b="1" i="1" dirty="0"/>
            </a:br>
            <a:br>
              <a:rPr lang="ru-RU" sz="2200" b="1" i="1" dirty="0"/>
            </a:br>
            <a:endParaRPr lang="ru-RU" sz="2200" dirty="0"/>
          </a:p>
        </p:txBody>
      </p:sp>
      <p:pic>
        <p:nvPicPr>
          <p:cNvPr id="22" name="Содержимое 21" descr="poryadok-obshcheniya-s-rebenkom-4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577232" y="3501008"/>
            <a:ext cx="2598048" cy="2952328"/>
          </a:xfrm>
        </p:spPr>
      </p:pic>
      <p:sp>
        <p:nvSpPr>
          <p:cNvPr id="5" name="Стрелка вниз 4"/>
          <p:cNvSpPr/>
          <p:nvPr/>
        </p:nvSpPr>
        <p:spPr>
          <a:xfrm>
            <a:off x="3275856" y="4293096"/>
            <a:ext cx="1152128" cy="1800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1182361" y="1704020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187624" y="2027253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201215" y="2422494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187624" y="2924944"/>
            <a:ext cx="21602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72" y="4005064"/>
            <a:ext cx="2592288" cy="25922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331" y="4190398"/>
            <a:ext cx="3079993" cy="21500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754" y="2260848"/>
            <a:ext cx="3657631" cy="1904729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843808" y="764705"/>
            <a:ext cx="292744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Низкий уровень этического и нравственного воспитания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228184" y="2420888"/>
            <a:ext cx="2592288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Социально опасное поведение взрослых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79512" y="2420888"/>
            <a:ext cx="230425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Массовое обнищание семей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43808" y="4509592"/>
            <a:ext cx="2927440" cy="15116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Отсутствие ценностей и создание своих, приводящих к детской преступности и наркомании</a:t>
            </a:r>
          </a:p>
        </p:txBody>
      </p:sp>
    </p:spTree>
    <p:extLst>
      <p:ext uri="{BB962C8B-B14F-4D97-AF65-F5344CB8AC3E}">
        <p14:creationId xmlns:p14="http://schemas.microsoft.com/office/powerpoint/2010/main" val="32303406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93264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            </a:t>
            </a:r>
            <a:r>
              <a:rPr lang="ru-RU" sz="2700" b="1" dirty="0">
                <a:solidFill>
                  <a:srgbClr val="002060"/>
                </a:solidFill>
              </a:rPr>
              <a:t>Дети, находящиеся в трудной жизненной ситуации</a:t>
            </a:r>
            <a:br>
              <a:rPr lang="ru-RU" sz="2400" b="1" dirty="0">
                <a:solidFill>
                  <a:srgbClr val="002060"/>
                </a:solidFill>
              </a:rPr>
            </a:b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          </a:t>
            </a:r>
            <a:r>
              <a:rPr lang="ru-RU" sz="2400" b="1" u="sng" dirty="0">
                <a:solidFill>
                  <a:srgbClr val="002060"/>
                </a:solidFill>
              </a:rPr>
              <a:t>Характеристика </a:t>
            </a:r>
            <a:r>
              <a:rPr lang="ru-RU" sz="2400" b="1" dirty="0">
                <a:solidFill>
                  <a:srgbClr val="002060"/>
                </a:solidFill>
              </a:rPr>
              <a:t>                         </a:t>
            </a:r>
            <a:r>
              <a:rPr lang="ru-RU" sz="2400" b="1" u="sng" dirty="0">
                <a:solidFill>
                  <a:srgbClr val="002060"/>
                </a:solidFill>
              </a:rPr>
              <a:t>Причины неблагополучия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               </a:t>
            </a:r>
            <a:br>
              <a:rPr lang="ru-RU" sz="2400" b="1" dirty="0">
                <a:solidFill>
                  <a:srgbClr val="002060"/>
                </a:solidFill>
              </a:rPr>
            </a:br>
            <a:r>
              <a:rPr lang="ru-RU" sz="2400" b="1" dirty="0">
                <a:solidFill>
                  <a:srgbClr val="002060"/>
                </a:solidFill>
              </a:rPr>
              <a:t>             </a:t>
            </a:r>
            <a:r>
              <a:rPr lang="ru-RU" sz="2000" b="1" dirty="0">
                <a:solidFill>
                  <a:srgbClr val="002060"/>
                </a:solidFill>
              </a:rPr>
              <a:t>Дети из: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неполных семей</a:t>
            </a:r>
            <a:r>
              <a:rPr lang="ru-RU" sz="2400" b="1" dirty="0">
                <a:solidFill>
                  <a:srgbClr val="002060"/>
                </a:solidFill>
              </a:rPr>
              <a:t>                                   </a:t>
            </a:r>
            <a:r>
              <a:rPr lang="ru-RU" sz="2000" b="1" dirty="0">
                <a:solidFill>
                  <a:srgbClr val="002060"/>
                </a:solidFill>
              </a:rPr>
              <a:t>Экономические проблемы</a:t>
            </a:r>
            <a:br>
              <a:rPr lang="ru-RU" sz="2000" b="1" dirty="0">
                <a:solidFill>
                  <a:srgbClr val="002060"/>
                </a:solidFill>
              </a:rPr>
            </a:b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бедных семей                                              Демографические факторы</a:t>
            </a:r>
            <a:br>
              <a:rPr lang="ru-RU" sz="2000" b="1" dirty="0">
                <a:solidFill>
                  <a:srgbClr val="002060"/>
                </a:solidFill>
              </a:rPr>
            </a:b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многодетных семей                                   Проблемы воспитания</a:t>
            </a:r>
            <a:br>
              <a:rPr lang="ru-RU" sz="2000" b="1" dirty="0">
                <a:solidFill>
                  <a:srgbClr val="002060"/>
                </a:solidFill>
              </a:rPr>
            </a:b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опекунских и приёмных семей               Проблемы адаптации к новой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                                                                        социальной и культурной среде 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семей беженцев и эмигрантов</a:t>
            </a:r>
            <a:br>
              <a:rPr lang="ru-RU" sz="2000" b="1" dirty="0">
                <a:solidFill>
                  <a:srgbClr val="002060"/>
                </a:solidFill>
              </a:rPr>
            </a:b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 дети, оставшиеся без попечения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 родителей</a:t>
            </a:r>
            <a:br>
              <a:rPr lang="ru-RU" sz="2000" b="1" dirty="0">
                <a:solidFill>
                  <a:srgbClr val="002060"/>
                </a:solidFill>
              </a:rPr>
            </a:b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 дети, оказавшиеся в социально-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             опасных условиях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256490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306896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364502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7984" y="422108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256490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55576" y="3068960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55576" y="364502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22108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472514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5301208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5576" y="6165304"/>
            <a:ext cx="14401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Содержимое 24" descr="mytoysgroup_scene7_com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08104" y="4749651"/>
            <a:ext cx="2646651" cy="210834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798908"/>
            <a:ext cx="5695487" cy="29901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717032"/>
            <a:ext cx="8229600" cy="2952328"/>
          </a:xfrm>
        </p:spPr>
        <p:txBody>
          <a:bodyPr>
            <a:noAutofit/>
          </a:bodyPr>
          <a:lstStyle/>
          <a:p>
            <a:br>
              <a:rPr lang="ru-RU" sz="2000" dirty="0">
                <a:solidFill>
                  <a:srgbClr val="002060"/>
                </a:solidFill>
              </a:rPr>
            </a:br>
            <a:r>
              <a:rPr lang="ru-RU" sz="2000" b="1" u="sng" dirty="0">
                <a:solidFill>
                  <a:srgbClr val="002060"/>
                </a:solidFill>
              </a:rPr>
              <a:t>Неблагополучная семья </a:t>
            </a:r>
            <a:r>
              <a:rPr lang="ru-RU" sz="2000" b="1" dirty="0">
                <a:solidFill>
                  <a:srgbClr val="002060"/>
                </a:solidFill>
              </a:rPr>
              <a:t>– это семья, находящаяся в социально опасном положении,  а так же семья, где родители или законные представители несовершеннолетних не исполняют своих обязанностей  по их воспитанию и (или) обучению и (или) отрицательно влияют  на их поведение, либо жестоко обращаются с ними.</a:t>
            </a:r>
            <a:br>
              <a:rPr lang="ru-RU" sz="2000" b="1" dirty="0">
                <a:solidFill>
                  <a:srgbClr val="002060"/>
                </a:solidFill>
              </a:rPr>
            </a:br>
            <a:r>
              <a:rPr lang="ru-RU" sz="2000" b="1" u="sng" dirty="0">
                <a:solidFill>
                  <a:srgbClr val="002060"/>
                </a:solidFill>
              </a:rPr>
              <a:t>Причины неблагополучия </a:t>
            </a:r>
            <a:r>
              <a:rPr lang="ru-RU" sz="2000" b="1" dirty="0">
                <a:solidFill>
                  <a:srgbClr val="002060"/>
                </a:solidFill>
              </a:rPr>
              <a:t>– наркомания, уклонение от выполнения родительских обязанностей, пьянство, правонарушения, ребёнок не обучается в силу не внимания взрослых, отчуждение от труда и как следствие  - иждивенчество.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09120"/>
            <a:ext cx="8229600" cy="2232248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rgbClr val="002060"/>
                </a:solidFill>
                <a:latin typeface="Bookman Old Style" pitchFamily="18" charset="0"/>
                <a:cs typeface="Aharoni" pitchFamily="2" charset="-79"/>
              </a:rPr>
              <a:t>                  </a:t>
            </a:r>
            <a:endParaRPr lang="ru-RU" sz="1800" dirty="0"/>
          </a:p>
        </p:txBody>
      </p:sp>
      <p:pic>
        <p:nvPicPr>
          <p:cNvPr id="4" name="Содержимое 3" descr="mytoysgroup_scene7_co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767183"/>
            <a:ext cx="4104456" cy="3963135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4653136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b="1" u="sng" dirty="0">
                <a:solidFill>
                  <a:srgbClr val="002060"/>
                </a:solidFill>
              </a:rPr>
            </a:br>
            <a:r>
              <a:rPr lang="ru-RU" b="1" u="sng" dirty="0">
                <a:solidFill>
                  <a:srgbClr val="002060"/>
                </a:solidFill>
              </a:rPr>
              <a:t>Трудная жизненная ситуация </a:t>
            </a:r>
            <a:r>
              <a:rPr lang="ru-RU" b="1" dirty="0">
                <a:solidFill>
                  <a:srgbClr val="002060"/>
                </a:solidFill>
              </a:rPr>
              <a:t>– это ситуация объективно нарушающая жизнедеятельность гражданина  (в т.ч. сиротство, безнадзорность, безработица, конфликты и жестокое обращение в семье и т.п.), которую он не может преодолеть самостоятельно, соответственно нуждается во внимании социальных служб к разрешению своих вопросов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8568952" cy="56886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Нормативная документация </a:t>
            </a:r>
            <a:b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Международные документы:</a:t>
            </a:r>
            <a:br>
              <a:rPr lang="ru-RU" sz="2000" b="1" i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Конвенция ООН о правах ребенка от 20.11.1989 г.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Всеобщая декларация прав ребенка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Всемирная декларация об обеспечении выживания, защиты и развития детей.</a:t>
            </a:r>
            <a:br>
              <a:rPr lang="ru-RU" sz="28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Федеральные законы:</a:t>
            </a:r>
            <a:b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Конституция РФ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Семейный кодекс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ea typeface="Times New Roman"/>
                <a:cs typeface="Times New Roman"/>
              </a:rPr>
              <a:t>Закон № 124-ФЗ «Об основных гарантиях прав ребенка в РФ» от 24.07.1998 г.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Закон РФ «Об образовании в Российской Федерации» от 29.12.2012 г.</a:t>
            </a:r>
            <a:b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</a:rPr>
              <a:t>Распоряжение Правительства Российской Федерации от 29 мая 2015 г. N 996-р г. Москва "Стратегия развития воспитания в Российской Федерации на период до 2025 года" </a:t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002060"/>
                </a:solidFill>
              </a:rPr>
              <a:t>Распоряжение Правительства РФ от 31.08.2016 N 1839-р "Об утверждении Концепции развития ранней помощи в Российской Федерации на период до 2020 года»</a:t>
            </a:r>
            <a:br>
              <a:rPr lang="ru-RU" sz="2400" b="1" dirty="0"/>
            </a:br>
            <a:r>
              <a:rPr lang="ru-RU" sz="2000" b="1" dirty="0">
                <a:solidFill>
                  <a:srgbClr val="002060"/>
                </a:solidFill>
              </a:rPr>
              <a:t>Федеральный закон от 23 июня 2016 г. N 182-ФЗ "Об основах системы профилактики правонарушений в Российской Федерации" </a:t>
            </a:r>
            <a:br>
              <a:rPr lang="ru-RU" sz="2400" dirty="0"/>
            </a:b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94904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Конвенция ООН о правах ребёнка декларирует ”… ребёнок, который временно или постоянно лишён своего семейного окружения, или в его собственных наилучших интересах не может оставаться в таком окружении, имеет право на особую защиту и помощь, предоставляемые государством”. </a:t>
            </a:r>
          </a:p>
        </p:txBody>
      </p:sp>
      <p:pic>
        <p:nvPicPr>
          <p:cNvPr id="6" name="Содержимое 5" descr="ya-roditel_det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941168"/>
            <a:ext cx="8229600" cy="1659636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1310</TotalTime>
  <Words>1317</Words>
  <Application>Microsoft Office PowerPoint</Application>
  <PresentationFormat>Экран (4:3)</PresentationFormat>
  <Paragraphs>106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Bookman Old Style</vt:lpstr>
      <vt:lpstr>Calibri</vt:lpstr>
      <vt:lpstr>Constantia</vt:lpstr>
      <vt:lpstr>Times New Roman</vt:lpstr>
      <vt:lpstr>Wingdings 2</vt:lpstr>
      <vt:lpstr>Поток</vt:lpstr>
      <vt:lpstr>Организация воспитательной работы по адаптации    детей и подростков, оказавшихся в социально    опасном положении к условиям проживания в           центрах помощи семье и детям.                                      Подготовила: Куклина Ольга Ивановна</vt:lpstr>
      <vt:lpstr>Презентация PowerPoint</vt:lpstr>
      <vt:lpstr>                                                                                               Проблемы социума                           Недостаточный уровень семейного воспитания            Бытовые неурядицы            Распад семейных связей        Нездоровый образ жизни в социуме        </vt:lpstr>
      <vt:lpstr>Презентация PowerPoint</vt:lpstr>
      <vt:lpstr>            Дети, находящиеся в трудной жизненной ситуации             Характеристика                          Причины неблагополучия                               Дети из:            неполных семей                                   Экономические проблемы              бедных семей                                              Демографические факторы              многодетных семей                                   Проблемы воспитания              опекунских и приёмных семей               Проблемы адаптации к новой                                                                                     социальной и культурной среде              семей беженцев и эмигрантов               дети, оставшиеся без попечения              родителей               дети, оказавшиеся в социально-              опасных условиях</vt:lpstr>
      <vt:lpstr> Неблагополучная семья – это семья, находящаяся в социально опасном положении,  а так же семья, где родители или законные представители несовершеннолетних не исполняют своих обязанностей  по их воспитанию и (или) обучению и (или) отрицательно влияют  на их поведение, либо жестоко обращаются с ними. Причины неблагополучия – наркомания, уклонение от выполнения родительских обязанностей, пьянство, правонарушения, ребёнок не обучается в силу не внимания взрослых, отчуждение от труда и как следствие  - иждивенчество.</vt:lpstr>
      <vt:lpstr>                  </vt:lpstr>
      <vt:lpstr>                             Нормативная документация  Международные документы: Конвенция ООН о правах ребенка от 20.11.1989 г. Всеобщая декларация прав ребенка Всемирная декларация об обеспечении выживания, защиты и развития детей. Федеральные законы: Конституция РФ Семейный кодекс Закон № 124-ФЗ «Об основных гарантиях прав ребенка в РФ» от 24.07.1998 г. Закон РФ «Об образовании в Российской Федерации» от 29.12.2012 г. Распоряжение Правительства Российской Федерации от 29 мая 2015 г. N 996-р г. Москва "Стратегия развития воспитания в Российской Федерации на период до 2025 года"  Распоряжение Правительства РФ от 31.08.2016 N 1839-р "Об утверждении Концепции развития ранней помощи в Российской Федерации на период до 2020 года» Федеральный закон от 23 июня 2016 г. N 182-ФЗ "Об основах системы профилактики правонарушений в Российской Федерации"  </vt:lpstr>
      <vt:lpstr>Конвенция ООН о правах ребёнка декларирует ”… ребёнок, который временно или постоянно лишён своего семейного окружения, или в его собственных наилучших интересах не может оставаться в таком окружении, имеет право на особую защиту и помощь, предоставляемые государством”.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Даже очень хорошие специалисты являются временными в жизни ребёнка, в то время как его семья с ним всегда: от того, насколько родители ощущают себя ответственными за путь своего ребёнка, насколько понимают его настоящие проблемы, зависит как возможность положительной динамики и состояние ребёнка , так и более полная и счастливая жизнь его семьи. Полноценная семья оказывает то влияние на ребёнка, которое не заменят никакие педагоги, никакие специально искусственно созданные условия. Если трудных ситуаций станет меньше, в наших душах практически всегда будет светить солнце!</vt:lpstr>
      <vt:lpstr>    Спасибо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воспитательной работы по адаптации детей</dc:title>
  <dc:creator>Ирина Федорова</dc:creator>
  <cp:lastModifiedBy>Пользователь</cp:lastModifiedBy>
  <cp:revision>389</cp:revision>
  <dcterms:created xsi:type="dcterms:W3CDTF">2015-05-22T10:51:19Z</dcterms:created>
  <dcterms:modified xsi:type="dcterms:W3CDTF">2022-08-22T07:49:06Z</dcterms:modified>
</cp:coreProperties>
</file>