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3" r:id="rId2"/>
    <p:sldId id="258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0000"/>
    <a:srgbClr val="660066"/>
    <a:srgbClr val="FFCC00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777764-9C40-4A01-AA90-C3B6A45076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53F276-A5BC-4640-9F3A-6FCB0E2C3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D7EF4-E400-47B8-AE66-E30EF8451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D7E37-F3F2-479D-A2F8-CDA88FF3C1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7A804-8EC3-460B-B79E-E714113AD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12196-C901-482F-8754-2A6C0D3361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36DF2B-DCBB-424B-A26C-699C58E1F6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F4F834-E4C2-49D8-87FD-26B647E58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85A25-EDD9-4024-BDF0-1DBCC45FB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D904D-79C4-419C-B25A-ECD614939B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820A1-D365-4897-B7AD-E98CEB8ED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 smtClean="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F2260875-5C63-4739-868E-3F033D2D9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2" r:id="rId4"/>
    <p:sldLayoutId id="2147483698" r:id="rId5"/>
    <p:sldLayoutId id="2147483693" r:id="rId6"/>
    <p:sldLayoutId id="2147483699" r:id="rId7"/>
    <p:sldLayoutId id="2147483700" r:id="rId8"/>
    <p:sldLayoutId id="2147483701" r:id="rId9"/>
    <p:sldLayoutId id="2147483694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6_%D0%BD%D0%BE%D1%8F%D0%B1%D1%80%D1%8F" TargetMode="External"/><Relationship Id="rId13" Type="http://schemas.openxmlformats.org/officeDocument/2006/relationships/hyperlink" Target="http://ru.wikipedia.org/wiki/%D0%9F%D0%B5%D0%B4%D0%B0%D0%B3%D0%BE%D0%B3" TargetMode="External"/><Relationship Id="rId3" Type="http://schemas.openxmlformats.org/officeDocument/2006/relationships/hyperlink" Target="http://ru.wikipedia.org/wiki/7_%D0%BC%D0%B0%D1%8F" TargetMode="External"/><Relationship Id="rId7" Type="http://schemas.openxmlformats.org/officeDocument/2006/relationships/hyperlink" Target="http://ru.wikipedia.org/wiki/%D0%A0%D0%BE%D1%81%D1%81%D0%B8%D0%B9%D1%81%D0%BA%D0%B0%D1%8F_%D0%B8%D0%BC%D0%BF%D0%B5%D1%80%D0%B8%D1%8F" TargetMode="External"/><Relationship Id="rId12" Type="http://schemas.openxmlformats.org/officeDocument/2006/relationships/hyperlink" Target="http://ru.wikipedia.org/wiki/%D0%94%D0%B8%D1%80%D0%B8%D0%B6%D1%91%D1%80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ru.wikipedia.org/wiki/%D0%92%D1%8F%D1%82%D1%81%D0%BA%D0%B0%D1%8F_%D0%B3%D1%83%D0%B1%D0%B5%D1%80%D0%BD%D0%B8%D1%8F" TargetMode="External"/><Relationship Id="rId11" Type="http://schemas.openxmlformats.org/officeDocument/2006/relationships/hyperlink" Target="http://ru.wikipedia.org/wiki/%D0%9A%D0%BE%D0%BC%D0%BF%D0%BE%D0%B7%D0%B8%D1%82%D0%BE%D1%80" TargetMode="External"/><Relationship Id="rId5" Type="http://schemas.openxmlformats.org/officeDocument/2006/relationships/hyperlink" Target="http://ru.wikipedia.org/wiki/%D0%92%D0%BE%D1%82%D0%BA%D0%B8%D0%BD%D1%81%D0%BA" TargetMode="External"/><Relationship Id="rId10" Type="http://schemas.openxmlformats.org/officeDocument/2006/relationships/hyperlink" Target="http://ru.wikipedia.org/wiki/%D0%A1%D0%B0%D0%BD%D0%BA%D1%82-%D0%9F%D0%B5%D1%82%D0%B5%D1%80%D0%B1%D1%83%D1%80%D0%B3" TargetMode="External"/><Relationship Id="rId4" Type="http://schemas.openxmlformats.org/officeDocument/2006/relationships/hyperlink" Target="http://ru.wikipedia.org/wiki/1840_%D0%B3%D0%BE%D0%B4" TargetMode="External"/><Relationship Id="rId9" Type="http://schemas.openxmlformats.org/officeDocument/2006/relationships/hyperlink" Target="http://ru.wikipedia.org/wiki/1893_%D0%B3%D0%BE%D0%B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5%D0%B1%D0%B5%D0%B4%D0%B8%D0%BD%D0%BE%D0%B5_%D0%BE%D0%B7%D0%B5%D1%80%D0%BE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ru.wikipedia.org/wiki/%D0%A9%D0%B5%D0%BB%D0%BA%D1%83%D0%BD%D1%87%D0%B8%D0%BA_(%D0%B1%D0%B0%D0%BB%D0%B5%D1%82)" TargetMode="External"/><Relationship Id="rId4" Type="http://schemas.openxmlformats.org/officeDocument/2006/relationships/hyperlink" Target="http://ru.wikipedia.org/wiki/%D0%A1%D0%BF%D1%8F%D1%89%D0%B0%D1%8F_%D0%BA%D1%80%D0%B0%D1%81%D0%B0%D0%B2%D0%B8%D1%86%D0%B0_(%D0%B1%D0%B0%D0%BB%D0%B5%D1%82)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647423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/>
              <a:t>Чайковский Пётр Ильич</a:t>
            </a:r>
            <a:br>
              <a:rPr lang="ru-RU" b="1" dirty="0" smtClean="0"/>
            </a:br>
            <a:r>
              <a:rPr lang="ru-RU" b="1" dirty="0" smtClean="0"/>
              <a:t>«Щелкунчик» и </a:t>
            </a:r>
            <a:br>
              <a:rPr lang="ru-RU" b="1" dirty="0" smtClean="0"/>
            </a:br>
            <a:r>
              <a:rPr lang="ru-RU" b="1" dirty="0" smtClean="0"/>
              <a:t>«Спящая красавица»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0"/>
            <a:ext cx="3692525" cy="45815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14290"/>
            <a:ext cx="8686800" cy="84124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CC0000"/>
                </a:solidFill>
              </a:rPr>
              <a:t>«Спящая красавица»</a:t>
            </a:r>
          </a:p>
        </p:txBody>
      </p:sp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285860"/>
            <a:ext cx="4445017" cy="53308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429125" y="1000125"/>
            <a:ext cx="471487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/>
              <a:t>Это балет Петра Чайковского. Музыкальное сопровождение было закончено в 1889 году и это был второй из его трех балетов. Оригинальный сценарий был задуман Иваном Всеволожским, и основан сказке Шарля Перро «La Belle au bois Dormant». Балетмейстером оригинальной постановки был Мариус Петипа. Премьерный показ прошел в Мариинском Театре в Санкт-Петербурге, России, в 1890 году. Работа расценена как самое прекрасное музыкальное сопровождение балета композитора, и стала одним из самых известных балетов классического репертуара.</a:t>
            </a:r>
            <a:br>
              <a:rPr lang="ru-RU" sz="2000" b="1"/>
            </a:br>
            <a:endParaRPr lang="ru-RU" sz="2000" b="1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785813" y="428625"/>
            <a:ext cx="7416800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spc="3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Премьера балета в Мариинском Театре в Санкт-Петербурге 15 января 1890 года получила более благоприятные почести, чем «Лебединое Озеро» в прессе, но Чайковский никогда не имел такую роскошь, как засвидетельствование мгновенного успеха своей работы в театрах вне России. Он умер в 1893 году. К 1903 году «Спящая красавица» была вторым самым популярным балетом в репертуаре Имперского Балета (Петипа/Пугни, «Дочь </a:t>
            </a:r>
            <a:r>
              <a:rPr lang="ru-RU" sz="2400" b="1" i="1" spc="300" dirty="0" err="1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Фарона</a:t>
            </a:r>
            <a:r>
              <a:rPr lang="ru-RU" sz="2400" b="1" i="1" spc="3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была первой), будучи поставленной 200 раз только за 10 лет. 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224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Балетные постановки, ставящиеся в «</a:t>
            </a:r>
            <a:r>
              <a:rPr lang="ru-RU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</a:t>
            </a: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Scala</a:t>
            </a: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</a:t>
            </a:r>
            <a:r>
              <a:rPr lang="ru-RU" sz="2000" b="1" dirty="0" err="1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000" b="1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Милане, не выказывали большой интерес к этому балету, и только в 1921 году, в Лондоне, балет наконец был представлен широкой публике, и в конечном счете получил постоянное место в классическом репертуаре. В 1999 году Кировский Балет восстановил оригинальную постановку 1899 года, включая воспроизводство оригинальных составов и костюмов. </a:t>
            </a: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307506"/>
            <a:ext cx="5954732" cy="455049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16082">
            <a:off x="5891074" y="2715759"/>
            <a:ext cx="2843213" cy="250983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285750" y="565785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«Спящая красавица» - самый длинный балет Чайковского, который длится почти четыре часа. Его почти всегда сокращают.</a:t>
            </a:r>
            <a:r>
              <a:rPr lang="ru-RU" b="1" i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71678"/>
            <a:ext cx="4752975" cy="34020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0"/>
            <a:ext cx="4500562" cy="3073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37905">
            <a:off x="1974299" y="241339"/>
            <a:ext cx="2484438" cy="204787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1238250"/>
            <a:ext cx="3810000" cy="5619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/>
              <a:t>Биография </a:t>
            </a:r>
          </a:p>
        </p:txBody>
      </p:sp>
      <p:sp>
        <p:nvSpPr>
          <p:cNvPr id="11268" name="Text Box 5"/>
          <p:cNvSpPr txBox="1">
            <a:spLocks noChangeArrowheads="1"/>
          </p:cNvSpPr>
          <p:nvPr/>
        </p:nvSpPr>
        <p:spPr bwMode="auto">
          <a:xfrm>
            <a:off x="428625" y="1785938"/>
            <a:ext cx="4357688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Пётр Ильич Чайковский</a:t>
            </a:r>
            <a:r>
              <a:rPr lang="ru-RU"/>
              <a:t> </a:t>
            </a:r>
            <a:r>
              <a:rPr lang="ru-RU" sz="2400" b="1"/>
              <a:t>25 апреля (</a:t>
            </a:r>
            <a:r>
              <a:rPr lang="ru-RU" sz="2400" b="1">
                <a:hlinkClick r:id="rId3" tooltip="7 мая"/>
              </a:rPr>
              <a:t>7 мая</a:t>
            </a:r>
            <a:r>
              <a:rPr lang="ru-RU" sz="2400" b="1"/>
              <a:t>) </a:t>
            </a:r>
            <a:r>
              <a:rPr lang="ru-RU" sz="2400" b="1">
                <a:hlinkClick r:id="rId4" tooltip="1840 год"/>
              </a:rPr>
              <a:t>1840</a:t>
            </a:r>
            <a:r>
              <a:rPr lang="ru-RU" sz="2400" b="1"/>
              <a:t>), </a:t>
            </a:r>
            <a:r>
              <a:rPr lang="ru-RU" sz="2400" b="1">
                <a:hlinkClick r:id="rId5"/>
              </a:rPr>
              <a:t>Воткинск</a:t>
            </a:r>
            <a:r>
              <a:rPr lang="ru-RU" sz="2400" b="1"/>
              <a:t>, </a:t>
            </a:r>
            <a:r>
              <a:rPr lang="ru-RU" sz="2400" b="1">
                <a:hlinkClick r:id="rId6"/>
              </a:rPr>
              <a:t>Вятская губерния</a:t>
            </a:r>
            <a:r>
              <a:rPr lang="ru-RU" sz="2400" b="1"/>
              <a:t>, </a:t>
            </a:r>
            <a:r>
              <a:rPr lang="ru-RU" sz="2400" b="1">
                <a:hlinkClick r:id="rId7"/>
              </a:rPr>
              <a:t>Российская империя</a:t>
            </a:r>
            <a:r>
              <a:rPr lang="ru-RU" sz="2400" b="1"/>
              <a:t> — 25 октября (</a:t>
            </a:r>
            <a:r>
              <a:rPr lang="ru-RU" sz="2400" b="1">
                <a:hlinkClick r:id="rId8"/>
              </a:rPr>
              <a:t>6 ноября</a:t>
            </a:r>
            <a:r>
              <a:rPr lang="ru-RU" sz="2400" b="1"/>
              <a:t>) </a:t>
            </a:r>
            <a:r>
              <a:rPr lang="ru-RU" sz="2400" b="1">
                <a:hlinkClick r:id="rId9" tooltip="1893 год"/>
              </a:rPr>
              <a:t>1893</a:t>
            </a:r>
            <a:r>
              <a:rPr lang="ru-RU" sz="2400" b="1"/>
              <a:t>, </a:t>
            </a:r>
            <a:r>
              <a:rPr lang="ru-RU" sz="2400" b="1">
                <a:hlinkClick r:id="rId10"/>
              </a:rPr>
              <a:t>Санкт-Петербург</a:t>
            </a:r>
            <a:r>
              <a:rPr lang="ru-RU" sz="2400" b="1"/>
              <a:t>— русский </a:t>
            </a:r>
            <a:r>
              <a:rPr lang="ru-RU" sz="2400" b="1">
                <a:hlinkClick r:id="rId11" tooltip="Композитор"/>
              </a:rPr>
              <a:t>композитор</a:t>
            </a:r>
            <a:r>
              <a:rPr lang="ru-RU" sz="2400" b="1"/>
              <a:t>, </a:t>
            </a:r>
            <a:r>
              <a:rPr lang="ru-RU" sz="2400" b="1">
                <a:hlinkClick r:id="rId12" tooltip="Дирижёр"/>
              </a:rPr>
              <a:t>дирижёр</a:t>
            </a:r>
            <a:r>
              <a:rPr lang="ru-RU" sz="2400" b="1"/>
              <a:t>, </a:t>
            </a:r>
            <a:r>
              <a:rPr lang="ru-RU" sz="2400" b="1">
                <a:hlinkClick r:id="rId13" tooltip="Педагог"/>
              </a:rPr>
              <a:t>педагог</a:t>
            </a:r>
            <a:r>
              <a:rPr lang="ru-RU" sz="2400" b="1"/>
              <a:t>, музыкально-общественный деятель, музыкальный журналист</a:t>
            </a:r>
            <a:r>
              <a:rPr lang="ru-RU"/>
              <a:t>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3600" y="0"/>
            <a:ext cx="44704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1" name="Text Box 4"/>
          <p:cNvSpPr txBox="1">
            <a:spLocks noChangeArrowheads="1"/>
          </p:cNvSpPr>
          <p:nvPr/>
        </p:nvSpPr>
        <p:spPr bwMode="auto">
          <a:xfrm>
            <a:off x="179388" y="549275"/>
            <a:ext cx="3995737" cy="567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rgbClr val="FF3300"/>
                </a:solidFill>
              </a:rPr>
              <a:t>С</a:t>
            </a:r>
            <a:r>
              <a:rPr lang="ru-RU" sz="2000" b="1"/>
              <a:t>читается</a:t>
            </a:r>
            <a:r>
              <a:rPr lang="ru-RU"/>
              <a:t> </a:t>
            </a:r>
            <a:r>
              <a:rPr lang="ru-RU" sz="2000" b="1"/>
              <a:t>одним из величайших композиторов в истории музыки. Автор более 80 произведений, в том числе десяти опер и трёх балетов. Его концерты и другие произведения для фортепиано, семь симфоний (шесть пронумерованных и симфония «Манфред»), четыре сюиты, программная симфоническая музыка, балеты</a:t>
            </a:r>
            <a:r>
              <a:rPr lang="ru-RU"/>
              <a:t> «</a:t>
            </a:r>
            <a:r>
              <a:rPr lang="ru-RU" b="1">
                <a:hlinkClick r:id="rId3"/>
              </a:rPr>
              <a:t>Лебединое озеро</a:t>
            </a:r>
            <a:r>
              <a:rPr lang="ru-RU"/>
              <a:t>», «</a:t>
            </a:r>
            <a:r>
              <a:rPr lang="ru-RU" b="1">
                <a:hlinkClick r:id="rId4" tooltip="Спящая красавица (балет)"/>
              </a:rPr>
              <a:t>Спящая красавица</a:t>
            </a:r>
            <a:r>
              <a:rPr lang="ru-RU"/>
              <a:t>», «</a:t>
            </a:r>
            <a:r>
              <a:rPr lang="ru-RU" b="1">
                <a:hlinkClick r:id="rId5" tooltip="Щелкунчик (балет)"/>
              </a:rPr>
              <a:t>Щелкунчик</a:t>
            </a:r>
            <a:r>
              <a:rPr lang="ru-RU"/>
              <a:t>» </a:t>
            </a:r>
            <a:r>
              <a:rPr lang="ru-RU" sz="2000" b="1"/>
              <a:t>представляют чрезвычайно ценный вклад в мировую музыкальную культуру</a:t>
            </a:r>
            <a:r>
              <a:rPr lang="ru-RU"/>
              <a:t>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301752" y="0"/>
            <a:ext cx="8686800" cy="129844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6000" i="1" dirty="0">
                <a:solidFill>
                  <a:srgbClr val="FF3300"/>
                </a:solidFill>
              </a:rPr>
              <a:t>«Щелкунчик»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28596" y="1142984"/>
            <a:ext cx="7993062" cy="5509200"/>
          </a:xfrm>
          <a:prstGeom prst="rect">
            <a:avLst/>
          </a:prstGeom>
          <a:gradFill>
            <a:gsLst>
              <a:gs pos="0">
                <a:srgbClr val="825600">
                  <a:alpha val="33000"/>
                </a:srgbClr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5400000" scaled="0"/>
          </a:gradFill>
          <a:ln>
            <a:headEnd/>
            <a:tailEnd/>
          </a:ln>
          <a:effectLst>
            <a:outerShdw blurRad="76200" dist="50800" dir="5400000" rotWithShape="0">
              <a:srgbClr val="4E3B30">
                <a:alpha val="20000"/>
              </a:srgbClr>
            </a:outerShdw>
          </a:effectLst>
          <a:scene3d>
            <a:camera prst="perspectiveAbove"/>
            <a:lightRig rig="balanced" dir="t">
              <a:rot lat="0" lon="0" rev="19200000"/>
            </a:lightRig>
          </a:scene3d>
          <a:sp3d contourW="12700" prstMaterial="matte">
            <a:bevelT w="60000" h="50800" prst="slope"/>
            <a:contourClr>
              <a:schemeClr val="accent3">
                <a:shade val="60000"/>
                <a:satMod val="110000"/>
              </a:schemeClr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dirty="0"/>
              <a:t>Балет П. И. Чайковского «Щелкунчик» уже давно является классикой балетного искусства. Либретто к известному балету создано по мотивам сказки «Щелкунчик и мышиный король» Э. Т. А. Гофмана.</a:t>
            </a:r>
            <a:r>
              <a:rPr lang="ru-RU" sz="2400" dirty="0"/>
              <a:t>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8970" y="571480"/>
            <a:ext cx="5305030" cy="35457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250825" y="260350"/>
            <a:ext cx="4106863" cy="637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 к балету «Щелкунчик» получилась намного богаче и сложнее других произведений Чайковского, написанных им именно для балета. В то время композитора уже называли одним из великих реформаторов балетной музыки. Он принёс в классическую интерпретацию новую динамику, сквозное развитие музыкальных тем и образов.</a:t>
            </a: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4714875" y="5214938"/>
            <a:ext cx="37433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Чайковский</a:t>
            </a:r>
            <a:r>
              <a:rPr lang="ru-RU"/>
              <a:t>. </a:t>
            </a:r>
            <a:r>
              <a:rPr lang="ru-RU" sz="2000"/>
              <a:t>Симфония 2-финал «Журавель» </a:t>
            </a: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4714875" y="3133725"/>
            <a:ext cx="4429125" cy="3724275"/>
          </a:xfrm>
          <a:prstGeom prst="rect">
            <a:avLst/>
          </a:prstGeom>
          <a:solidFill>
            <a:schemeClr val="accent1">
              <a:alpha val="74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600" b="1" dirty="0">
                <a:solidFill>
                  <a:schemeClr val="bg1">
                    <a:lumMod val="95000"/>
                  </a:schemeClr>
                </a:solidFill>
              </a:rPr>
              <a:t/>
            </a:r>
            <a:br>
              <a:rPr lang="ru-RU" sz="1600" b="1" dirty="0">
                <a:solidFill>
                  <a:schemeClr val="bg1">
                    <a:lumMod val="95000"/>
                  </a:schemeClr>
                </a:solidFill>
              </a:rPr>
            </a:br>
            <a:r>
              <a:rPr lang="ru-RU" sz="2000" b="1" dirty="0">
                <a:solidFill>
                  <a:srgbClr val="002060"/>
                </a:solidFill>
              </a:rPr>
              <a:t>Впервые премьера балета Щелкунчик состоялась в Мариинском театре в Санкт-Петербурге в 1892 году. С тех пор он стал классикой, пережил рекордное число постановок, как знакомых нам классических, так и новаторских. Одновременно с премьерой «Щелкунчика» представлялась опера «Иоланта». Директор императорских театров был удовлетворён.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>
                <a:solidFill>
                  <a:srgbClr val="CC0000"/>
                </a:solidFill>
              </a:rPr>
              <a:t>Мариинский  театр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857232"/>
            <a:ext cx="3779838" cy="28273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908050"/>
            <a:ext cx="4679950" cy="2879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3" y="3649663"/>
            <a:ext cx="4067175" cy="3208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3795713"/>
            <a:ext cx="3600450" cy="30622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539750" y="404813"/>
            <a:ext cx="4932363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Существуют несколько редакций балета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«Щелкунчик». </a:t>
            </a:r>
            <a:r>
              <a:rPr lang="ru-RU" sz="24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одной из них главную героиню звали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Клара, </a:t>
            </a:r>
            <a:r>
              <a:rPr lang="ru-RU" sz="24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другой –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Мария.</a:t>
            </a:r>
            <a:r>
              <a:rPr lang="ru-RU" sz="24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произведении же Гофмана девочку зовут Мария, а Кларой звали одну из её кукол. Во времена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СССР</a:t>
            </a:r>
            <a:r>
              <a:rPr lang="ru-RU" sz="2400" b="1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балет русифицировался в связи с идеологическими установками, так главная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героиня превратилась из буржуазной Клары в русскую Машу.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0"/>
            <a:ext cx="2808287" cy="3114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625" y="3284538"/>
            <a:ext cx="2538413" cy="3384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Каждый человек хоть раз в жизни должен услышать незабываемую музыку П. И. Чайковского к балету «Щелкунчик».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 </a:t>
            </a:r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00174"/>
            <a:ext cx="6811988" cy="495301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70</TotalTime>
  <Words>511</Words>
  <Application>Microsoft Office PowerPoint</Application>
  <PresentationFormat>On-screen Show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Трек</vt:lpstr>
      <vt:lpstr>Чайковский Пётр Ильич «Щелкунчик» и  «Спящая красавица»</vt:lpstr>
      <vt:lpstr>Биография </vt:lpstr>
      <vt:lpstr>Slide 3</vt:lpstr>
      <vt:lpstr>«Щелкунчик»</vt:lpstr>
      <vt:lpstr>Slide 5</vt:lpstr>
      <vt:lpstr>Slide 6</vt:lpstr>
      <vt:lpstr>Мариинский  театр</vt:lpstr>
      <vt:lpstr>Slide 8</vt:lpstr>
      <vt:lpstr>Каждый человек хоть раз в жизни должен услышать незабываемую музыку П. И. Чайковского к балету «Щелкунчик». </vt:lpstr>
      <vt:lpstr>«Спящая красавица»</vt:lpstr>
      <vt:lpstr>Slide 11</vt:lpstr>
      <vt:lpstr>Slide 12</vt:lpstr>
      <vt:lpstr>Slide 13</vt:lpstr>
    </vt:vector>
  </TitlesOfParts>
  <Company>111-111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Чайковский Пётр Ильич «Щелкунчик» и  «Спящая красавица»</dc:title>
  <dc:creator>юрий</dc:creator>
  <cp:lastModifiedBy>Windows User</cp:lastModifiedBy>
  <cp:revision>6</cp:revision>
  <dcterms:created xsi:type="dcterms:W3CDTF">2011-04-21T10:18:49Z</dcterms:created>
  <dcterms:modified xsi:type="dcterms:W3CDTF">2016-09-28T08:30:27Z</dcterms:modified>
</cp:coreProperties>
</file>