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9" r:id="rId3"/>
    <p:sldId id="260" r:id="rId4"/>
    <p:sldId id="271" r:id="rId5"/>
    <p:sldId id="274" r:id="rId6"/>
    <p:sldId id="275" r:id="rId7"/>
    <p:sldId id="277" r:id="rId8"/>
    <p:sldId id="278" r:id="rId9"/>
    <p:sldId id="276" r:id="rId10"/>
    <p:sldId id="279" r:id="rId11"/>
    <p:sldId id="280" r:id="rId12"/>
    <p:sldId id="284" r:id="rId13"/>
    <p:sldId id="285" r:id="rId14"/>
    <p:sldId id="281" r:id="rId15"/>
    <p:sldId id="282" r:id="rId16"/>
    <p:sldId id="286" r:id="rId17"/>
    <p:sldId id="267" r:id="rId18"/>
    <p:sldId id="268" r:id="rId19"/>
    <p:sldId id="26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3164C-E41D-4C5C-BF3D-1BA591A9D7CD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8BD75-A279-4DDB-9A2D-0B5EC2A87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140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43CF6-A8EF-4F07-892D-2DF75345FE02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21124-C9AA-4778-9969-8E756E60E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922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CDFB2-0C99-40F6-BD55-08625BA6586D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D086B-94CD-432C-BA2A-655A59FAE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182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B46A2-3BDD-4430-8CFF-D16FF30FAE36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0A97C-E312-43AB-8019-00423F370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14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C3A5B-C611-4637-893D-D488E72E1636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07904-59FD-4FBF-ABB5-2C5AC05B0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37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3E71F-333D-4393-9AF6-6805F4D1AEE9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CA1FB-09D1-43C7-954F-EA5ADA239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23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B3F07-3532-45D6-8B3A-20D071C0D516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2F8D4-2863-4039-979C-60FEA96C89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733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BE1A2-7390-4D3F-A62D-7993495031EB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0F3DD-26F7-4FDF-9552-3E949E8452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563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9D982-D325-4CBD-B03B-65411F5D0AF6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38EF6-9D37-4E31-9063-696117637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144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46374-9EC0-4E5C-A2CF-AD6953D85106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A6DD1-4F92-42BA-B306-485E11C86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498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BCE32-98F9-4E1D-ADB7-B1E22E50D0E4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55AA-41B7-4798-8306-518651CA5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978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4E9A32-A492-4DD8-AA01-A2E805C19474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D0683E-E1DE-46F1-A1A0-75E6E3459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48.wmf"/><Relationship Id="rId3" Type="http://schemas.openxmlformats.org/officeDocument/2006/relationships/image" Target="../media/image28.wmf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50.bin"/><Relationship Id="rId2" Type="http://schemas.openxmlformats.org/officeDocument/2006/relationships/oleObject" Target="../embeddings/oleObject45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5" Type="http://schemas.openxmlformats.org/officeDocument/2006/relationships/image" Target="../media/image49.wmf"/><Relationship Id="rId10" Type="http://schemas.openxmlformats.org/officeDocument/2006/relationships/oleObject" Target="../embeddings/oleObject49.bin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6.wmf"/><Relationship Id="rId14" Type="http://schemas.openxmlformats.org/officeDocument/2006/relationships/oleObject" Target="../embeddings/oleObject5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13" Type="http://schemas.openxmlformats.org/officeDocument/2006/relationships/image" Target="../media/image54.wmf"/><Relationship Id="rId3" Type="http://schemas.openxmlformats.org/officeDocument/2006/relationships/image" Target="../media/image28.wmf"/><Relationship Id="rId7" Type="http://schemas.openxmlformats.org/officeDocument/2006/relationships/image" Target="../media/image51.wmf"/><Relationship Id="rId12" Type="http://schemas.openxmlformats.org/officeDocument/2006/relationships/oleObject" Target="../embeddings/oleObject57.bin"/><Relationship Id="rId2" Type="http://schemas.openxmlformats.org/officeDocument/2006/relationships/oleObject" Target="../embeddings/oleObject52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54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5" Type="http://schemas.openxmlformats.org/officeDocument/2006/relationships/image" Target="../media/image55.wmf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3.bin"/><Relationship Id="rId9" Type="http://schemas.openxmlformats.org/officeDocument/2006/relationships/image" Target="../media/image52.wmf"/><Relationship Id="rId14" Type="http://schemas.openxmlformats.org/officeDocument/2006/relationships/oleObject" Target="../embeddings/oleObject5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oleObject" Target="../embeddings/oleObject59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oleObject" Target="../embeddings/oleObject60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wmf"/><Relationship Id="rId4" Type="http://schemas.openxmlformats.org/officeDocument/2006/relationships/oleObject" Target="../embeddings/oleObject6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62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6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58.wmf"/><Relationship Id="rId2" Type="http://schemas.openxmlformats.org/officeDocument/2006/relationships/oleObject" Target="../embeddings/oleObject6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6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oleObject" Target="../embeddings/oleObject67.bin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1.bin"/><Relationship Id="rId13" Type="http://schemas.openxmlformats.org/officeDocument/2006/relationships/image" Target="../media/image64.wmf"/><Relationship Id="rId3" Type="http://schemas.openxmlformats.org/officeDocument/2006/relationships/image" Target="../media/image59.wmf"/><Relationship Id="rId7" Type="http://schemas.openxmlformats.org/officeDocument/2006/relationships/image" Target="../media/image61.wmf"/><Relationship Id="rId12" Type="http://schemas.openxmlformats.org/officeDocument/2006/relationships/oleObject" Target="../embeddings/oleObject73.bin"/><Relationship Id="rId2" Type="http://schemas.openxmlformats.org/officeDocument/2006/relationships/oleObject" Target="../embeddings/oleObject6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0.bin"/><Relationship Id="rId11" Type="http://schemas.openxmlformats.org/officeDocument/2006/relationships/image" Target="../media/image63.wmf"/><Relationship Id="rId5" Type="http://schemas.openxmlformats.org/officeDocument/2006/relationships/image" Target="../media/image60.wmf"/><Relationship Id="rId15" Type="http://schemas.openxmlformats.org/officeDocument/2006/relationships/image" Target="../media/image65.wmf"/><Relationship Id="rId10" Type="http://schemas.openxmlformats.org/officeDocument/2006/relationships/oleObject" Target="../embeddings/oleObject72.bin"/><Relationship Id="rId4" Type="http://schemas.openxmlformats.org/officeDocument/2006/relationships/oleObject" Target="../embeddings/oleObject69.bin"/><Relationship Id="rId9" Type="http://schemas.openxmlformats.org/officeDocument/2006/relationships/image" Target="../media/image62.wmf"/><Relationship Id="rId14" Type="http://schemas.openxmlformats.org/officeDocument/2006/relationships/oleObject" Target="../embeddings/oleObject7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image" Target="../media/image7.wmf"/><Relationship Id="rId7" Type="http://schemas.openxmlformats.org/officeDocument/2006/relationships/image" Target="../media/image9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9.bin"/><Relationship Id="rId9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17.wmf"/><Relationship Id="rId2" Type="http://schemas.openxmlformats.org/officeDocument/2006/relationships/oleObject" Target="../embeddings/oleObject12.bin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14.wmf"/><Relationship Id="rId5" Type="http://schemas.openxmlformats.org/officeDocument/2006/relationships/image" Target="../media/image11.wmf"/><Relationship Id="rId15" Type="http://schemas.openxmlformats.org/officeDocument/2006/relationships/image" Target="../media/image16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3.wmf"/><Relationship Id="rId1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18.wmf"/><Relationship Id="rId7" Type="http://schemas.openxmlformats.org/officeDocument/2006/relationships/image" Target="../media/image20.wmf"/><Relationship Id="rId2" Type="http://schemas.openxmlformats.org/officeDocument/2006/relationships/oleObject" Target="../embeddings/oleObject2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image" Target="../media/image27.wmf"/><Relationship Id="rId3" Type="http://schemas.openxmlformats.org/officeDocument/2006/relationships/image" Target="../media/image22.wmf"/><Relationship Id="rId7" Type="http://schemas.openxmlformats.org/officeDocument/2006/relationships/image" Target="../media/image24.wmf"/><Relationship Id="rId12" Type="http://schemas.openxmlformats.org/officeDocument/2006/relationships/oleObject" Target="../embeddings/oleObject29.bin"/><Relationship Id="rId2" Type="http://schemas.openxmlformats.org/officeDocument/2006/relationships/oleObject" Target="../embeddings/oleObject24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6.bin"/><Relationship Id="rId11" Type="http://schemas.openxmlformats.org/officeDocument/2006/relationships/image" Target="../media/image26.wmf"/><Relationship Id="rId5" Type="http://schemas.openxmlformats.org/officeDocument/2006/relationships/image" Target="../media/image23.wmf"/><Relationship Id="rId15" Type="http://schemas.openxmlformats.org/officeDocument/2006/relationships/image" Target="../media/image28.wmf"/><Relationship Id="rId10" Type="http://schemas.openxmlformats.org/officeDocument/2006/relationships/oleObject" Target="../embeddings/oleObject28.bin"/><Relationship Id="rId4" Type="http://schemas.openxmlformats.org/officeDocument/2006/relationships/oleObject" Target="../embeddings/oleObject25.bin"/><Relationship Id="rId9" Type="http://schemas.openxmlformats.org/officeDocument/2006/relationships/image" Target="../media/image25.wmf"/><Relationship Id="rId14" Type="http://schemas.openxmlformats.org/officeDocument/2006/relationships/oleObject" Target="../embeddings/oleObject3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3.wmf"/><Relationship Id="rId18" Type="http://schemas.openxmlformats.org/officeDocument/2006/relationships/oleObject" Target="../embeddings/oleObject39.bin"/><Relationship Id="rId3" Type="http://schemas.openxmlformats.org/officeDocument/2006/relationships/image" Target="../media/image28.wmf"/><Relationship Id="rId21" Type="http://schemas.openxmlformats.org/officeDocument/2006/relationships/image" Target="../media/image38.png"/><Relationship Id="rId7" Type="http://schemas.openxmlformats.org/officeDocument/2006/relationships/image" Target="../media/image30.wmf"/><Relationship Id="rId12" Type="http://schemas.openxmlformats.org/officeDocument/2006/relationships/oleObject" Target="../embeddings/oleObject36.bin"/><Relationship Id="rId17" Type="http://schemas.openxmlformats.org/officeDocument/2006/relationships/image" Target="../media/image35.wmf"/><Relationship Id="rId2" Type="http://schemas.openxmlformats.org/officeDocument/2006/relationships/oleObject" Target="../embeddings/oleObject31.bin"/><Relationship Id="rId16" Type="http://schemas.openxmlformats.org/officeDocument/2006/relationships/oleObject" Target="../embeddings/oleObject38.bin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2.wmf"/><Relationship Id="rId5" Type="http://schemas.openxmlformats.org/officeDocument/2006/relationships/image" Target="../media/image29.wmf"/><Relationship Id="rId15" Type="http://schemas.openxmlformats.org/officeDocument/2006/relationships/image" Target="../media/image34.wmf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36.wmf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1.wmf"/><Relationship Id="rId14" Type="http://schemas.openxmlformats.org/officeDocument/2006/relationships/oleObject" Target="../embeddings/oleObject3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image" Target="../media/image39.wmf"/><Relationship Id="rId7" Type="http://schemas.openxmlformats.org/officeDocument/2006/relationships/image" Target="../media/image41.wmf"/><Relationship Id="rId2" Type="http://schemas.openxmlformats.org/officeDocument/2006/relationships/oleObject" Target="../embeddings/oleObject40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44.bin"/><Relationship Id="rId4" Type="http://schemas.openxmlformats.org/officeDocument/2006/relationships/oleObject" Target="../embeddings/oleObject41.bin"/><Relationship Id="rId9" Type="http://schemas.openxmlformats.org/officeDocument/2006/relationships/image" Target="../media/image4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501063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Выявите закономерность и задайте последовательность рекуррентной формулой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642938" y="1857375"/>
            <a:ext cx="4572000" cy="257175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1, 2, 3, 4, 5, …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2, 5, 8, 11, 14,…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8, 6, 4,  2, 0, - 2, …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0,5;  1;  1,5;  2;  2,5; …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3200" dirty="0">
              <a:latin typeface="+mn-lt"/>
            </a:endParaRPr>
          </a:p>
        </p:txBody>
      </p:sp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5507038" y="1831975"/>
          <a:ext cx="18732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749300" imgH="228600" progId="Equation.3">
                  <p:embed/>
                </p:oleObj>
              </mc:Choice>
              <mc:Fallback>
                <p:oleObj name="Формула" r:id="rId2" imgW="7493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1831975"/>
                        <a:ext cx="18732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5499100" y="2438400"/>
          <a:ext cx="19367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774364" imgH="228501" progId="Equation.3">
                  <p:embed/>
                </p:oleObj>
              </mc:Choice>
              <mc:Fallback>
                <p:oleObj name="Формула" r:id="rId4" imgW="774364" imgH="228501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9100" y="2438400"/>
                        <a:ext cx="19367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5521325" y="3052763"/>
          <a:ext cx="2413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965200" imgH="228600" progId="Equation.3">
                  <p:embed/>
                </p:oleObj>
              </mc:Choice>
              <mc:Fallback>
                <p:oleObj name="Формула" r:id="rId6" imgW="9652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1325" y="3052763"/>
                        <a:ext cx="24130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5500688" y="3675063"/>
          <a:ext cx="2222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889000" imgH="228600" progId="Equation.3">
                  <p:embed/>
                </p:oleObj>
              </mc:Choice>
              <mc:Fallback>
                <p:oleObj name="Формула" r:id="rId8" imgW="8890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3675063"/>
                        <a:ext cx="22225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143125" y="4643438"/>
          <a:ext cx="4679950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800100" imgH="228600" progId="Equation.3">
                  <p:embed/>
                </p:oleObj>
              </mc:Choice>
              <mc:Fallback>
                <p:oleObj name="Формула" r:id="rId10" imgW="8001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25" y="4643438"/>
                        <a:ext cx="4679950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2"/>
          <p:cNvGrpSpPr>
            <a:grpSpLocks/>
          </p:cNvGrpSpPr>
          <p:nvPr/>
        </p:nvGrpSpPr>
        <p:grpSpPr bwMode="auto">
          <a:xfrm>
            <a:off x="652463" y="4027488"/>
            <a:ext cx="4286250" cy="785812"/>
            <a:chOff x="642910" y="2786058"/>
            <a:chExt cx="4286280" cy="78581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42910" y="2786058"/>
              <a:ext cx="4286280" cy="785818"/>
            </a:xfrm>
            <a:prstGeom prst="rect">
              <a:avLst/>
            </a:prstGeom>
            <a:solidFill>
              <a:schemeClr val="accent4">
                <a:lumMod val="50000"/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2303" name="Object 2"/>
            <p:cNvGraphicFramePr>
              <a:graphicFrameLocks noChangeAspect="1"/>
            </p:cNvGraphicFramePr>
            <p:nvPr/>
          </p:nvGraphicFramePr>
          <p:xfrm>
            <a:off x="928662" y="2786058"/>
            <a:ext cx="3714775" cy="751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2" imgW="1130300" imgH="228600" progId="Equation.3">
                    <p:embed/>
                  </p:oleObj>
                </mc:Choice>
                <mc:Fallback>
                  <p:oleObj name="Формула" r:id="rId2" imgW="113030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8662" y="2786058"/>
                          <a:ext cx="3714775" cy="7513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928688" y="2398713"/>
          <a:ext cx="124301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469696" imgH="215806" progId="Equation.3">
                  <p:embed/>
                </p:oleObj>
              </mc:Choice>
              <mc:Fallback>
                <p:oleObj name="Формула" r:id="rId4" imgW="469696" imgH="21580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2398713"/>
                        <a:ext cx="1243012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2571750" y="2387600"/>
          <a:ext cx="12763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482181" imgH="215713" progId="Equation.3">
                  <p:embed/>
                </p:oleObj>
              </mc:Choice>
              <mc:Fallback>
                <p:oleObj name="Формула" r:id="rId6" imgW="482181" imgH="21571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1750" y="2387600"/>
                        <a:ext cx="12763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Группа 13"/>
          <p:cNvGrpSpPr>
            <a:grpSpLocks/>
          </p:cNvGrpSpPr>
          <p:nvPr/>
        </p:nvGrpSpPr>
        <p:grpSpPr bwMode="auto">
          <a:xfrm>
            <a:off x="642938" y="3074988"/>
            <a:ext cx="2714625" cy="744537"/>
            <a:chOff x="642910" y="4401139"/>
            <a:chExt cx="2714644" cy="744538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642910" y="4429714"/>
              <a:ext cx="2714644" cy="714376"/>
            </a:xfrm>
            <a:prstGeom prst="rect">
              <a:avLst/>
            </a:prstGeom>
            <a:solidFill>
              <a:schemeClr val="accent4">
                <a:lumMod val="50000"/>
                <a:alpha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2301" name="Object 5"/>
            <p:cNvGraphicFramePr>
              <a:graphicFrameLocks noChangeAspect="1"/>
            </p:cNvGraphicFramePr>
            <p:nvPr/>
          </p:nvGraphicFramePr>
          <p:xfrm>
            <a:off x="894249" y="4401139"/>
            <a:ext cx="2320925" cy="744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8" imgW="672808" imgH="215806" progId="Equation.3">
                    <p:embed/>
                  </p:oleObj>
                </mc:Choice>
                <mc:Fallback>
                  <p:oleObj name="Формула" r:id="rId8" imgW="672808" imgH="215806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4249" y="4401139"/>
                          <a:ext cx="2320925" cy="7445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4148138" y="3173413"/>
          <a:ext cx="306705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1028254" imgH="177723" progId="Equation.3">
                  <p:embed/>
                </p:oleObj>
              </mc:Choice>
              <mc:Fallback>
                <p:oleObj name="Формула" r:id="rId10" imgW="1028254" imgH="17772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8138" y="3173413"/>
                        <a:ext cx="3067050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212725" y="5000625"/>
          <a:ext cx="8772525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2" imgW="2730500" imgH="228600" progId="Equation.3">
                  <p:embed/>
                </p:oleObj>
              </mc:Choice>
              <mc:Fallback>
                <p:oleObj name="Формула" r:id="rId12" imgW="27305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725" y="5000625"/>
                        <a:ext cx="8772525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85813" y="1717675"/>
            <a:ext cx="242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5256213" y="5961063"/>
          <a:ext cx="2530475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4" imgW="787400" imgH="228600" progId="Equation.3">
                  <p:embed/>
                </p:oleObj>
              </mc:Choice>
              <mc:Fallback>
                <p:oleObj name="Формула" r:id="rId14" imgW="7874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6213" y="5961063"/>
                        <a:ext cx="2530475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00438" y="5929313"/>
            <a:ext cx="2428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 :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42875" y="627063"/>
            <a:ext cx="900112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Записать формулу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 члена арифметической прогрессии:    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25; 21; 17; 13 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5" y="627063"/>
            <a:ext cx="900112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Записать формулу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 члена арифметической прогрессии:    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1; -4; -9; -14 …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12"/>
          <p:cNvGrpSpPr>
            <a:grpSpLocks/>
          </p:cNvGrpSpPr>
          <p:nvPr/>
        </p:nvGrpSpPr>
        <p:grpSpPr bwMode="auto">
          <a:xfrm>
            <a:off x="652463" y="4027488"/>
            <a:ext cx="4286250" cy="785812"/>
            <a:chOff x="642910" y="2786058"/>
            <a:chExt cx="4286280" cy="78581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642910" y="2786058"/>
              <a:ext cx="4286280" cy="785818"/>
            </a:xfrm>
            <a:prstGeom prst="rect">
              <a:avLst/>
            </a:prstGeom>
            <a:solidFill>
              <a:schemeClr val="accent4">
                <a:lumMod val="50000"/>
                <a:alpha val="1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3327" name="Object 2"/>
            <p:cNvGraphicFramePr>
              <a:graphicFrameLocks noChangeAspect="1"/>
            </p:cNvGraphicFramePr>
            <p:nvPr/>
          </p:nvGraphicFramePr>
          <p:xfrm>
            <a:off x="928662" y="2786058"/>
            <a:ext cx="3714775" cy="7513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2" imgW="1130300" imgH="228600" progId="Equation.3">
                    <p:embed/>
                  </p:oleObj>
                </mc:Choice>
                <mc:Fallback>
                  <p:oleObj name="Формула" r:id="rId2" imgW="113030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8662" y="2786058"/>
                          <a:ext cx="3714775" cy="7513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747" name="Object 3"/>
          <p:cNvGraphicFramePr>
            <a:graphicFrameLocks noChangeAspect="1"/>
          </p:cNvGraphicFramePr>
          <p:nvPr/>
        </p:nvGraphicFramePr>
        <p:xfrm>
          <a:off x="1063625" y="2398713"/>
          <a:ext cx="97313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368140" imgH="215806" progId="Equation.3">
                  <p:embed/>
                </p:oleObj>
              </mc:Choice>
              <mc:Fallback>
                <p:oleObj name="Формула" r:id="rId4" imgW="368140" imgH="21580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3625" y="2398713"/>
                        <a:ext cx="973138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48" name="Object 4"/>
          <p:cNvGraphicFramePr>
            <a:graphicFrameLocks noChangeAspect="1"/>
          </p:cNvGraphicFramePr>
          <p:nvPr/>
        </p:nvGraphicFramePr>
        <p:xfrm>
          <a:off x="2555875" y="2387600"/>
          <a:ext cx="1309688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494870" imgH="215713" progId="Equation.3">
                  <p:embed/>
                </p:oleObj>
              </mc:Choice>
              <mc:Fallback>
                <p:oleObj name="Формула" r:id="rId6" imgW="494870" imgH="21571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387600"/>
                        <a:ext cx="1309688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Группа 13"/>
          <p:cNvGrpSpPr>
            <a:grpSpLocks/>
          </p:cNvGrpSpPr>
          <p:nvPr/>
        </p:nvGrpSpPr>
        <p:grpSpPr bwMode="auto">
          <a:xfrm>
            <a:off x="642938" y="3074988"/>
            <a:ext cx="2714625" cy="744537"/>
            <a:chOff x="642910" y="4401139"/>
            <a:chExt cx="2714644" cy="744538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642910" y="4429714"/>
              <a:ext cx="2714644" cy="714376"/>
            </a:xfrm>
            <a:prstGeom prst="rect">
              <a:avLst/>
            </a:prstGeom>
            <a:solidFill>
              <a:schemeClr val="accent4">
                <a:lumMod val="50000"/>
                <a:alpha val="1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3325" name="Object 5"/>
            <p:cNvGraphicFramePr>
              <a:graphicFrameLocks noChangeAspect="1"/>
            </p:cNvGraphicFramePr>
            <p:nvPr/>
          </p:nvGraphicFramePr>
          <p:xfrm>
            <a:off x="894249" y="4401139"/>
            <a:ext cx="2320925" cy="744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8" imgW="672808" imgH="215806" progId="Equation.3">
                    <p:embed/>
                  </p:oleObj>
                </mc:Choice>
                <mc:Fallback>
                  <p:oleObj name="Формула" r:id="rId8" imgW="672808" imgH="215806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94249" y="4401139"/>
                          <a:ext cx="2320925" cy="7445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1750" name="Object 6"/>
          <p:cNvGraphicFramePr>
            <a:graphicFrameLocks noChangeAspect="1"/>
          </p:cNvGraphicFramePr>
          <p:nvPr/>
        </p:nvGraphicFramePr>
        <p:xfrm>
          <a:off x="4279900" y="3173413"/>
          <a:ext cx="280352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939392" imgH="177723" progId="Equation.3">
                  <p:embed/>
                </p:oleObj>
              </mc:Choice>
              <mc:Fallback>
                <p:oleObj name="Формула" r:id="rId10" imgW="939392" imgH="17772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9900" y="3173413"/>
                        <a:ext cx="2803525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51" name="Object 7"/>
          <p:cNvGraphicFramePr>
            <a:graphicFrameLocks noChangeAspect="1"/>
          </p:cNvGraphicFramePr>
          <p:nvPr/>
        </p:nvGraphicFramePr>
        <p:xfrm>
          <a:off x="701675" y="5000625"/>
          <a:ext cx="7793038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2" imgW="2425700" imgH="228600" progId="Equation.3">
                  <p:embed/>
                </p:oleObj>
              </mc:Choice>
              <mc:Fallback>
                <p:oleObj name="Формула" r:id="rId12" imgW="24257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675" y="5000625"/>
                        <a:ext cx="7793038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85813" y="1717675"/>
            <a:ext cx="242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  <p:graphicFrame>
        <p:nvGraphicFramePr>
          <p:cNvPr id="31752" name="Object 8"/>
          <p:cNvGraphicFramePr>
            <a:graphicFrameLocks noChangeAspect="1"/>
          </p:cNvGraphicFramePr>
          <p:nvPr/>
        </p:nvGraphicFramePr>
        <p:xfrm>
          <a:off x="5399088" y="5961063"/>
          <a:ext cx="2244725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4" imgW="698500" imgH="228600" progId="Equation.3">
                  <p:embed/>
                </p:oleObj>
              </mc:Choice>
              <mc:Fallback>
                <p:oleObj name="Формула" r:id="rId14" imgW="6985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9088" y="5961063"/>
                        <a:ext cx="2244725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500438" y="5929313"/>
            <a:ext cx="2428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 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214313"/>
            <a:ext cx="850106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en-US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–го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члена арифметической прогрессии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000250" y="4286250"/>
          <a:ext cx="4667250" cy="1928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952087" imgH="393529" progId="Equation.3">
                  <p:embed/>
                </p:oleObj>
              </mc:Choice>
              <mc:Fallback>
                <p:oleObj name="Формула" r:id="rId2" imgW="952087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0250" y="4286250"/>
                        <a:ext cx="4667250" cy="1928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57188" y="2214563"/>
            <a:ext cx="86439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член арифметической прогрессии, начиная со второго, равен среднему арифметическому двух соседних с ним членов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12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428625"/>
            <a:ext cx="8501063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Выписаны несколько последовательных членов арифметической прогрессии: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-34; -18;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14; …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член прогрессии обозначенный буквой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36866" name="Object 2"/>
          <p:cNvGraphicFramePr>
            <a:graphicFrameLocks noChangeAspect="1"/>
          </p:cNvGraphicFramePr>
          <p:nvPr/>
        </p:nvGraphicFramePr>
        <p:xfrm>
          <a:off x="3357563" y="3286125"/>
          <a:ext cx="3429000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952087" imgH="393529" progId="Equation.3">
                  <p:embed/>
                </p:oleObj>
              </mc:Choice>
              <mc:Fallback>
                <p:oleObj name="Формула" r:id="rId2" imgW="952087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63" y="3286125"/>
                        <a:ext cx="3429000" cy="1417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2214563" y="5072063"/>
          <a:ext cx="4068762" cy="141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1129810" imgH="393529" progId="Equation.3">
                  <p:embed/>
                </p:oleObj>
              </mc:Choice>
              <mc:Fallback>
                <p:oleObj name="Формула" r:id="rId4" imgW="1129810" imgH="39352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5072063"/>
                        <a:ext cx="4068762" cy="141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57250" y="3143250"/>
            <a:ext cx="2428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2357438" y="142875"/>
            <a:ext cx="4714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Подведем итог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5750" y="1214438"/>
            <a:ext cx="8643938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Арифметическая прогрессия </a:t>
            </a: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числовая последовательность, каждый член которой, начиная со второго равен предыдущему сложенному с одним и тем же числом.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500313" y="3357563"/>
          <a:ext cx="4286250" cy="1223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800100" imgH="228600" progId="Equation.3">
                  <p:embed/>
                </p:oleObj>
              </mc:Choice>
              <mc:Fallback>
                <p:oleObj name="Формула" r:id="rId2" imgW="8001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313" y="3357563"/>
                        <a:ext cx="4286250" cy="1223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500063" y="4572000"/>
            <a:ext cx="8286750" cy="1435100"/>
            <a:chOff x="642910" y="5214939"/>
            <a:chExt cx="8286778" cy="1435099"/>
          </a:xfrm>
        </p:grpSpPr>
        <p:graphicFrame>
          <p:nvGraphicFramePr>
            <p:cNvPr id="16390" name="Object 4"/>
            <p:cNvGraphicFramePr>
              <a:graphicFrameLocks noChangeAspect="1"/>
            </p:cNvGraphicFramePr>
            <p:nvPr/>
          </p:nvGraphicFramePr>
          <p:xfrm>
            <a:off x="642910" y="5214939"/>
            <a:ext cx="785840" cy="10007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4" imgW="139579" imgH="177646" progId="Equation.3">
                    <p:embed/>
                  </p:oleObj>
                </mc:Choice>
                <mc:Fallback>
                  <p:oleObj name="Формула" r:id="rId4" imgW="139579" imgH="177646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10" y="5214939"/>
                          <a:ext cx="785840" cy="10007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391" name="Прямоугольник 7"/>
            <p:cNvSpPr>
              <a:spLocks noChangeArrowheads="1"/>
            </p:cNvSpPr>
            <p:nvPr/>
          </p:nvSpPr>
          <p:spPr bwMode="auto">
            <a:xfrm>
              <a:off x="1143000" y="5572125"/>
              <a:ext cx="7786688" cy="107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- разность арифметической прогрессии (число)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2357438" y="142875"/>
            <a:ext cx="4714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Подведем итог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714625" y="2286000"/>
          <a:ext cx="4071938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787400" imgH="228600" progId="Equation.3">
                  <p:embed/>
                </p:oleObj>
              </mc:Choice>
              <mc:Fallback>
                <p:oleObj name="Формула" r:id="rId2" imgW="787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4625" y="2286000"/>
                        <a:ext cx="4071938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412" name="Группа 5"/>
          <p:cNvGrpSpPr>
            <a:grpSpLocks/>
          </p:cNvGrpSpPr>
          <p:nvPr/>
        </p:nvGrpSpPr>
        <p:grpSpPr bwMode="auto">
          <a:xfrm>
            <a:off x="500063" y="1000125"/>
            <a:ext cx="8286750" cy="1435100"/>
            <a:chOff x="642910" y="5214939"/>
            <a:chExt cx="8286778" cy="1435099"/>
          </a:xfrm>
        </p:grpSpPr>
        <p:graphicFrame>
          <p:nvGraphicFramePr>
            <p:cNvPr id="17415" name="Object 4"/>
            <p:cNvGraphicFramePr>
              <a:graphicFrameLocks noChangeAspect="1"/>
            </p:cNvGraphicFramePr>
            <p:nvPr/>
          </p:nvGraphicFramePr>
          <p:xfrm>
            <a:off x="642910" y="5214939"/>
            <a:ext cx="785840" cy="10007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4" imgW="139579" imgH="177646" progId="Equation.3">
                    <p:embed/>
                  </p:oleObj>
                </mc:Choice>
                <mc:Fallback>
                  <p:oleObj name="Формула" r:id="rId4" imgW="139579" imgH="177646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2910" y="5214939"/>
                          <a:ext cx="785840" cy="100077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6" name="Прямоугольник 7"/>
            <p:cNvSpPr>
              <a:spLocks noChangeArrowheads="1"/>
            </p:cNvSpPr>
            <p:nvPr/>
          </p:nvSpPr>
          <p:spPr bwMode="auto">
            <a:xfrm>
              <a:off x="1143000" y="5572125"/>
              <a:ext cx="7786688" cy="107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- разность арифметической прогрессии (число)</a:t>
              </a:r>
            </a:p>
          </p:txBody>
        </p:sp>
      </p:grp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642938" y="4000500"/>
            <a:ext cx="8072437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en-US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-го </a:t>
            </a: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члена арифметической прогрессии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2071688" y="5072063"/>
          <a:ext cx="5572125" cy="1281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1130300" imgH="228600" progId="Equation.3">
                  <p:embed/>
                </p:oleObj>
              </mc:Choice>
              <mc:Fallback>
                <p:oleObj name="Формула" r:id="rId6" imgW="11303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5072063"/>
                        <a:ext cx="5572125" cy="1281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1571625"/>
            <a:ext cx="850106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Свойство </a:t>
            </a:r>
            <a:r>
              <a:rPr lang="en-US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–го </a:t>
            </a: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члена арифметической прогрессии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2214563" y="4572000"/>
          <a:ext cx="4357687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952087" imgH="393529" progId="Equation.3">
                  <p:embed/>
                </p:oleObj>
              </mc:Choice>
              <mc:Fallback>
                <p:oleObj name="Формула" r:id="rId2" imgW="952087" imgH="39352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63" y="4572000"/>
                        <a:ext cx="4357687" cy="180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85750" y="2928938"/>
            <a:ext cx="86439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член арифметической прогрессии, начиная со второго, равен среднему арифметическому двух соседних с ним членов</a:t>
            </a:r>
          </a:p>
        </p:txBody>
      </p:sp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2357438" y="285750"/>
            <a:ext cx="47148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Подведем итог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50106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Последовательности заданы несколькими первыми членами. Одна уз них – арифметическая прогрессия. Укажите ее.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2357438" y="2714625"/>
            <a:ext cx="4071937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А) 1; 4; 9; 16; 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36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Б) -3; -6; -9; -12; 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36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itchFamily="18" charset="0"/>
                <a:cs typeface="Times New Roman" pitchFamily="18" charset="0"/>
              </a:rPr>
              <a:t>В) 1; 3; 9; 27; …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501063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из последовательностей является арифметической прогрессией?</a:t>
            </a: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571500" y="1857375"/>
            <a:ext cx="7858125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А) последовательность натуральных степеней числа 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Б) последовательность чисел, обратных натуральным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В) последовательность квадратов натуральных чисел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С) последовательность натуральных чисел, кратных 7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50106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каждой арифметической прогрессии, заданной формулой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 члена укажите ее разность</a:t>
            </a:r>
            <a:r>
              <a:rPr lang="en-US" sz="32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2531" name="Object 2"/>
          <p:cNvGraphicFramePr>
            <a:graphicFrameLocks noChangeAspect="1"/>
          </p:cNvGraphicFramePr>
          <p:nvPr/>
        </p:nvGraphicFramePr>
        <p:xfrm>
          <a:off x="714375" y="2000250"/>
          <a:ext cx="2643188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863225" imgH="228501" progId="Equation.3">
                  <p:embed/>
                </p:oleObj>
              </mc:Choice>
              <mc:Fallback>
                <p:oleObj name="Формула" r:id="rId2" imgW="863225" imgH="228501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000250"/>
                        <a:ext cx="2643188" cy="822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2" name="Object 3"/>
          <p:cNvGraphicFramePr>
            <a:graphicFrameLocks noChangeAspect="1"/>
          </p:cNvGraphicFramePr>
          <p:nvPr/>
        </p:nvGraphicFramePr>
        <p:xfrm>
          <a:off x="571500" y="3071813"/>
          <a:ext cx="27146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863225" imgH="228501" progId="Equation.3">
                  <p:embed/>
                </p:oleObj>
              </mc:Choice>
              <mc:Fallback>
                <p:oleObj name="Формула" r:id="rId4" imgW="863225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3071813"/>
                        <a:ext cx="2714625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3" name="Object 4"/>
          <p:cNvGraphicFramePr>
            <a:graphicFrameLocks noChangeAspect="1"/>
          </p:cNvGraphicFramePr>
          <p:nvPr/>
        </p:nvGraphicFramePr>
        <p:xfrm>
          <a:off x="642938" y="4214813"/>
          <a:ext cx="2635250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838200" imgH="228600" progId="Equation.3">
                  <p:embed/>
                </p:oleObj>
              </mc:Choice>
              <mc:Fallback>
                <p:oleObj name="Формула" r:id="rId6" imgW="8382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4214813"/>
                        <a:ext cx="2635250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5429250" y="2071688"/>
          <a:ext cx="1757363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558558" imgH="203112" progId="Equation.3">
                  <p:embed/>
                </p:oleObj>
              </mc:Choice>
              <mc:Fallback>
                <p:oleObj name="Формула" r:id="rId8" imgW="558558" imgH="203112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0" y="2071688"/>
                        <a:ext cx="1757363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5" name="Object 6"/>
          <p:cNvGraphicFramePr>
            <a:graphicFrameLocks noChangeAspect="1"/>
          </p:cNvGraphicFramePr>
          <p:nvPr/>
        </p:nvGraphicFramePr>
        <p:xfrm>
          <a:off x="5500688" y="3000375"/>
          <a:ext cx="1557337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494870" imgH="203024" progId="Equation.3">
                  <p:embed/>
                </p:oleObj>
              </mc:Choice>
              <mc:Fallback>
                <p:oleObj name="Формула" r:id="rId10" imgW="494870" imgH="203024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3000375"/>
                        <a:ext cx="1557337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6" name="Object 7"/>
          <p:cNvGraphicFramePr>
            <a:graphicFrameLocks noChangeAspect="1"/>
          </p:cNvGraphicFramePr>
          <p:nvPr/>
        </p:nvGraphicFramePr>
        <p:xfrm>
          <a:off x="5500688" y="4000500"/>
          <a:ext cx="1557337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2" imgW="494870" imgH="203024" progId="Equation.3">
                  <p:embed/>
                </p:oleObj>
              </mc:Choice>
              <mc:Fallback>
                <p:oleObj name="Формула" r:id="rId12" imgW="494870" imgH="203024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4000500"/>
                        <a:ext cx="1557337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7" name="Object 8"/>
          <p:cNvGraphicFramePr>
            <a:graphicFrameLocks noChangeAspect="1"/>
          </p:cNvGraphicFramePr>
          <p:nvPr/>
        </p:nvGraphicFramePr>
        <p:xfrm>
          <a:off x="5572125" y="4929188"/>
          <a:ext cx="1557338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4" imgW="494870" imgH="203024" progId="Equation.3">
                  <p:embed/>
                </p:oleObj>
              </mc:Choice>
              <mc:Fallback>
                <p:oleObj name="Формула" r:id="rId14" imgW="494870" imgH="203024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4929188"/>
                        <a:ext cx="1557338" cy="750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rPr>
              <a:t>Арифметическая прогрессия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3" y="1643063"/>
            <a:ext cx="864393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Арифметическая прогрессия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числовая последовательность, каждый член которой, начиная со второго, равен сумме предыдущего члена и одного и того же числа </a:t>
            </a:r>
            <a:r>
              <a:rPr lang="en-US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071688" y="3929063"/>
          <a:ext cx="4679950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800100" imgH="228600" progId="Equation.3">
                  <p:embed/>
                </p:oleObj>
              </mc:Choice>
              <mc:Fallback>
                <p:oleObj name="Формула" r:id="rId2" imgW="8001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3929063"/>
                        <a:ext cx="4679950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571500" y="5214938"/>
            <a:ext cx="8358188" cy="1435100"/>
            <a:chOff x="571472" y="5214938"/>
            <a:chExt cx="8358216" cy="1435100"/>
          </a:xfrm>
        </p:grpSpPr>
        <p:graphicFrame>
          <p:nvGraphicFramePr>
            <p:cNvPr id="4102" name="Object 4"/>
            <p:cNvGraphicFramePr>
              <a:graphicFrameLocks noChangeAspect="1"/>
            </p:cNvGraphicFramePr>
            <p:nvPr/>
          </p:nvGraphicFramePr>
          <p:xfrm>
            <a:off x="571472" y="5214938"/>
            <a:ext cx="857278" cy="10917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4" imgW="139579" imgH="177646" progId="Equation.3">
                    <p:embed/>
                  </p:oleObj>
                </mc:Choice>
                <mc:Fallback>
                  <p:oleObj name="Формула" r:id="rId4" imgW="139579" imgH="177646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472" y="5214938"/>
                          <a:ext cx="857278" cy="109174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03" name="Прямоугольник 6"/>
            <p:cNvSpPr>
              <a:spLocks noChangeArrowheads="1"/>
            </p:cNvSpPr>
            <p:nvPr/>
          </p:nvSpPr>
          <p:spPr bwMode="auto">
            <a:xfrm>
              <a:off x="1143000" y="5572125"/>
              <a:ext cx="7786688" cy="1077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b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- разность арифметической прогрессии (число)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28625" y="214313"/>
            <a:ext cx="807243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Определение арифметической прогрессии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85750"/>
            <a:ext cx="8501063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Разность арифметической прогрессии</a:t>
            </a: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465306"/>
              </p:ext>
            </p:extLst>
          </p:nvPr>
        </p:nvGraphicFramePr>
        <p:xfrm>
          <a:off x="2051720" y="2636912"/>
          <a:ext cx="4605337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787400" imgH="228600" progId="Equation.3">
                  <p:embed/>
                </p:oleObj>
              </mc:Choice>
              <mc:Fallback>
                <p:oleObj name="Формула" r:id="rId2" imgW="787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636912"/>
                        <a:ext cx="4605337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700088" y="3929063"/>
          <a:ext cx="1816100" cy="877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368140" imgH="177723" progId="Equation.3">
                  <p:embed/>
                </p:oleObj>
              </mc:Choice>
              <mc:Fallback>
                <p:oleObj name="Формула" r:id="rId4" imgW="368140" imgH="17772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8" y="3929063"/>
                        <a:ext cx="1816100" cy="8778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71750" y="4071938"/>
            <a:ext cx="5857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прогрессия возрастающая</a:t>
            </a:r>
          </a:p>
        </p:txBody>
      </p:sp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681038" y="5051425"/>
          <a:ext cx="1816100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368140" imgH="177723" progId="Equation.3">
                  <p:embed/>
                </p:oleObj>
              </mc:Choice>
              <mc:Fallback>
                <p:oleObj name="Формула" r:id="rId6" imgW="368140" imgH="17772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038" y="5051425"/>
                        <a:ext cx="1816100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714625" y="5214938"/>
            <a:ext cx="5857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прогрессия убывающая</a:t>
            </a: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516957"/>
              </p:ext>
            </p:extLst>
          </p:nvPr>
        </p:nvGraphicFramePr>
        <p:xfrm>
          <a:off x="1835696" y="1196752"/>
          <a:ext cx="4679950" cy="1336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800100" imgH="228600" progId="Equation.3">
                  <p:embed/>
                </p:oleObj>
              </mc:Choice>
              <mc:Fallback>
                <p:oleObj name="Формула" r:id="rId8" imgW="8001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196752"/>
                        <a:ext cx="4679950" cy="1336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501063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Назвать первый член и разность арифметической прогрессии:</a:t>
            </a: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571500" y="1928813"/>
            <a:ext cx="3786188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6, 8, 10, 12, …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7, 10, 13, 16, …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25, 21, 17, 13, …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-12, -9, -6, -3, …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4344988" y="1868488"/>
          <a:ext cx="1357312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393359" imgH="215713" progId="Equation.3">
                  <p:embed/>
                </p:oleObj>
              </mc:Choice>
              <mc:Fallback>
                <p:oleObj name="Формула" r:id="rId2" imgW="393359" imgH="21571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4988" y="1868488"/>
                        <a:ext cx="1357312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3"/>
          <p:cNvGraphicFramePr>
            <a:graphicFrameLocks noChangeAspect="1"/>
          </p:cNvGraphicFramePr>
          <p:nvPr/>
        </p:nvGraphicFramePr>
        <p:xfrm>
          <a:off x="4349750" y="2835275"/>
          <a:ext cx="1357313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393359" imgH="215713" progId="Equation.3">
                  <p:embed/>
                </p:oleObj>
              </mc:Choice>
              <mc:Fallback>
                <p:oleObj name="Формула" r:id="rId4" imgW="393359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9750" y="2835275"/>
                        <a:ext cx="1357313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4330700" y="3800475"/>
          <a:ext cx="1620838" cy="74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469696" imgH="215806" progId="Equation.3">
                  <p:embed/>
                </p:oleObj>
              </mc:Choice>
              <mc:Fallback>
                <p:oleObj name="Формула" r:id="rId6" imgW="469696" imgH="21580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0700" y="3800475"/>
                        <a:ext cx="1620838" cy="744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9" name="Object 5"/>
          <p:cNvGraphicFramePr>
            <a:graphicFrameLocks noChangeAspect="1"/>
          </p:cNvGraphicFramePr>
          <p:nvPr/>
        </p:nvGraphicFramePr>
        <p:xfrm>
          <a:off x="4343400" y="4814888"/>
          <a:ext cx="1927225" cy="744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558558" imgH="215806" progId="Equation.3">
                  <p:embed/>
                </p:oleObj>
              </mc:Choice>
              <mc:Fallback>
                <p:oleObj name="Формула" r:id="rId8" imgW="558558" imgH="21580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3400" y="4814888"/>
                        <a:ext cx="1927225" cy="744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0" name="Object 6"/>
          <p:cNvGraphicFramePr>
            <a:graphicFrameLocks noChangeAspect="1"/>
          </p:cNvGraphicFramePr>
          <p:nvPr/>
        </p:nvGraphicFramePr>
        <p:xfrm>
          <a:off x="6386513" y="1922463"/>
          <a:ext cx="12700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368140" imgH="177723" progId="Equation.3">
                  <p:embed/>
                </p:oleObj>
              </mc:Choice>
              <mc:Fallback>
                <p:oleObj name="Формула" r:id="rId10" imgW="368140" imgH="17772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86513" y="1922463"/>
                        <a:ext cx="12700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1" name="Object 7"/>
          <p:cNvGraphicFramePr>
            <a:graphicFrameLocks noChangeAspect="1"/>
          </p:cNvGraphicFramePr>
          <p:nvPr/>
        </p:nvGraphicFramePr>
        <p:xfrm>
          <a:off x="6357938" y="2873375"/>
          <a:ext cx="122555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2" imgW="355138" imgH="177569" progId="Equation.3">
                  <p:embed/>
                </p:oleObj>
              </mc:Choice>
              <mc:Fallback>
                <p:oleObj name="Формула" r:id="rId12" imgW="355138" imgH="17756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38" y="2873375"/>
                        <a:ext cx="122555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2" name="Object 8"/>
          <p:cNvGraphicFramePr>
            <a:graphicFrameLocks noChangeAspect="1"/>
          </p:cNvGraphicFramePr>
          <p:nvPr/>
        </p:nvGraphicFramePr>
        <p:xfrm>
          <a:off x="6334125" y="3821113"/>
          <a:ext cx="1576388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4" imgW="457002" imgH="177723" progId="Equation.3">
                  <p:embed/>
                </p:oleObj>
              </mc:Choice>
              <mc:Fallback>
                <p:oleObj name="Формула" r:id="rId14" imgW="457002" imgH="177723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25" y="3821113"/>
                        <a:ext cx="1576388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33" name="Object 9"/>
          <p:cNvGraphicFramePr>
            <a:graphicFrameLocks noChangeAspect="1"/>
          </p:cNvGraphicFramePr>
          <p:nvPr/>
        </p:nvGraphicFramePr>
        <p:xfrm>
          <a:off x="6599238" y="4838700"/>
          <a:ext cx="122555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6" imgW="355138" imgH="177569" progId="Equation.3">
                  <p:embed/>
                </p:oleObj>
              </mc:Choice>
              <mc:Fallback>
                <p:oleObj name="Формула" r:id="rId16" imgW="355138" imgH="177569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99238" y="4838700"/>
                        <a:ext cx="122555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50106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Запишите первые пять членов арифметической прогрессии, если</a:t>
            </a:r>
          </a:p>
        </p:txBody>
      </p:sp>
      <p:grpSp>
        <p:nvGrpSpPr>
          <p:cNvPr id="8195" name="Группа 6"/>
          <p:cNvGrpSpPr>
            <a:grpSpLocks/>
          </p:cNvGrpSpPr>
          <p:nvPr/>
        </p:nvGrpSpPr>
        <p:grpSpPr bwMode="auto">
          <a:xfrm>
            <a:off x="1000125" y="1857375"/>
            <a:ext cx="3370263" cy="744538"/>
            <a:chOff x="1785918" y="3470281"/>
            <a:chExt cx="3370278" cy="744537"/>
          </a:xfrm>
        </p:grpSpPr>
        <p:graphicFrame>
          <p:nvGraphicFramePr>
            <p:cNvPr id="8202" name="Object 2"/>
            <p:cNvGraphicFramePr>
              <a:graphicFrameLocks noChangeAspect="1"/>
            </p:cNvGraphicFramePr>
            <p:nvPr/>
          </p:nvGraphicFramePr>
          <p:xfrm>
            <a:off x="2357432" y="3470281"/>
            <a:ext cx="1357312" cy="7445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2" imgW="393359" imgH="215713" progId="Equation.3">
                    <p:embed/>
                  </p:oleObj>
                </mc:Choice>
                <mc:Fallback>
                  <p:oleObj name="Формула" r:id="rId2" imgW="393359" imgH="215713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7432" y="3470281"/>
                          <a:ext cx="1357312" cy="7445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3" name="TextBox 4"/>
            <p:cNvSpPr txBox="1">
              <a:spLocks noChangeArrowheads="1"/>
            </p:cNvSpPr>
            <p:nvPr/>
          </p:nvSpPr>
          <p:spPr bwMode="auto">
            <a:xfrm>
              <a:off x="1785918" y="3546158"/>
              <a:ext cx="307183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Times New Roman" pitchFamily="18" charset="0"/>
                  <a:cs typeface="Times New Roman" pitchFamily="18" charset="0"/>
                </a:rPr>
                <a:t>1)               , </a:t>
              </a:r>
            </a:p>
          </p:txBody>
        </p:sp>
        <p:graphicFrame>
          <p:nvGraphicFramePr>
            <p:cNvPr id="8204" name="Object 4"/>
            <p:cNvGraphicFramePr>
              <a:graphicFrameLocks noChangeAspect="1"/>
            </p:cNvGraphicFramePr>
            <p:nvPr/>
          </p:nvGraphicFramePr>
          <p:xfrm>
            <a:off x="3929058" y="3500438"/>
            <a:ext cx="1227138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4" imgW="355138" imgH="177569" progId="Equation.3">
                    <p:embed/>
                  </p:oleObj>
                </mc:Choice>
                <mc:Fallback>
                  <p:oleObj name="Формула" r:id="rId4" imgW="355138" imgH="177569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29058" y="3500438"/>
                          <a:ext cx="1227138" cy="612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000375" y="2643188"/>
            <a:ext cx="55006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7; 12; 17; 22; 27</a:t>
            </a:r>
          </a:p>
        </p:txBody>
      </p:sp>
      <p:grpSp>
        <p:nvGrpSpPr>
          <p:cNvPr id="8197" name="Группа 9"/>
          <p:cNvGrpSpPr>
            <a:grpSpLocks/>
          </p:cNvGrpSpPr>
          <p:nvPr/>
        </p:nvGrpSpPr>
        <p:grpSpPr bwMode="auto">
          <a:xfrm>
            <a:off x="1143000" y="3571875"/>
            <a:ext cx="3683000" cy="744538"/>
            <a:chOff x="1785918" y="3470280"/>
            <a:chExt cx="3683659" cy="744538"/>
          </a:xfrm>
        </p:grpSpPr>
        <p:graphicFrame>
          <p:nvGraphicFramePr>
            <p:cNvPr id="8199" name="Object 6"/>
            <p:cNvGraphicFramePr>
              <a:graphicFrameLocks noChangeAspect="1"/>
            </p:cNvGraphicFramePr>
            <p:nvPr/>
          </p:nvGraphicFramePr>
          <p:xfrm>
            <a:off x="2270130" y="3470280"/>
            <a:ext cx="1533525" cy="7445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6" imgW="444114" imgH="215713" progId="Equation.3">
                    <p:embed/>
                  </p:oleObj>
                </mc:Choice>
                <mc:Fallback>
                  <p:oleObj name="Формула" r:id="rId6" imgW="444114" imgH="215713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0130" y="3470280"/>
                          <a:ext cx="1533525" cy="7445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0" name="TextBox 11"/>
            <p:cNvSpPr txBox="1">
              <a:spLocks noChangeArrowheads="1"/>
            </p:cNvSpPr>
            <p:nvPr/>
          </p:nvSpPr>
          <p:spPr bwMode="auto">
            <a:xfrm>
              <a:off x="1785918" y="3541719"/>
              <a:ext cx="307183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Times New Roman" pitchFamily="18" charset="0"/>
                  <a:cs typeface="Times New Roman" pitchFamily="18" charset="0"/>
                </a:rPr>
                <a:t>2)               , </a:t>
              </a:r>
            </a:p>
          </p:txBody>
        </p:sp>
        <p:graphicFrame>
          <p:nvGraphicFramePr>
            <p:cNvPr id="8201" name="Object 7"/>
            <p:cNvGraphicFramePr>
              <a:graphicFrameLocks noChangeAspect="1"/>
            </p:cNvGraphicFramePr>
            <p:nvPr/>
          </p:nvGraphicFramePr>
          <p:xfrm>
            <a:off x="3891602" y="3500443"/>
            <a:ext cx="1577975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8" imgW="457002" imgH="177723" progId="Equation.3">
                    <p:embed/>
                  </p:oleObj>
                </mc:Choice>
                <mc:Fallback>
                  <p:oleObj name="Формула" r:id="rId8" imgW="457002" imgH="177723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91602" y="3500443"/>
                          <a:ext cx="1577975" cy="612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143250" y="4357688"/>
            <a:ext cx="55006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11; 9; 7; 5;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0"/>
            <a:ext cx="8215313" cy="12618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формула </a:t>
            </a:r>
            <a:r>
              <a:rPr lang="en-US" sz="40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b="1" i="1" dirty="0" err="1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члена арифметической прогрессии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Группа 5"/>
          <p:cNvGrpSpPr>
            <a:grpSpLocks/>
          </p:cNvGrpSpPr>
          <p:nvPr/>
        </p:nvGrpSpPr>
        <p:grpSpPr bwMode="auto">
          <a:xfrm>
            <a:off x="857250" y="1214438"/>
            <a:ext cx="7715250" cy="688975"/>
            <a:chOff x="857224" y="1670483"/>
            <a:chExt cx="7715304" cy="689340"/>
          </a:xfrm>
        </p:grpSpPr>
        <p:graphicFrame>
          <p:nvGraphicFramePr>
            <p:cNvPr id="10254" name="Object 2"/>
            <p:cNvGraphicFramePr>
              <a:graphicFrameLocks noChangeAspect="1"/>
            </p:cNvGraphicFramePr>
            <p:nvPr/>
          </p:nvGraphicFramePr>
          <p:xfrm>
            <a:off x="857224" y="1670483"/>
            <a:ext cx="892175" cy="689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2" imgW="279279" imgH="215806" progId="Equation.3">
                    <p:embed/>
                  </p:oleObj>
                </mc:Choice>
                <mc:Fallback>
                  <p:oleObj name="Формула" r:id="rId2" imgW="279279" imgH="215806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57224" y="1670483"/>
                          <a:ext cx="892175" cy="6893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5" name="TextBox 4"/>
            <p:cNvSpPr txBox="1">
              <a:spLocks noChangeArrowheads="1"/>
            </p:cNvSpPr>
            <p:nvPr/>
          </p:nvSpPr>
          <p:spPr bwMode="auto">
            <a:xfrm>
              <a:off x="1714480" y="1714488"/>
              <a:ext cx="685804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i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первый член арифметической прогрессии</a:t>
              </a:r>
            </a:p>
          </p:txBody>
        </p:sp>
      </p:grpSp>
      <p:grpSp>
        <p:nvGrpSpPr>
          <p:cNvPr id="4" name="Группа 7"/>
          <p:cNvGrpSpPr>
            <a:grpSpLocks/>
          </p:cNvGrpSpPr>
          <p:nvPr/>
        </p:nvGrpSpPr>
        <p:grpSpPr bwMode="auto">
          <a:xfrm>
            <a:off x="928688" y="1928813"/>
            <a:ext cx="7554912" cy="558800"/>
            <a:chOff x="878940" y="2401436"/>
            <a:chExt cx="7554714" cy="559221"/>
          </a:xfrm>
        </p:grpSpPr>
        <p:graphicFrame>
          <p:nvGraphicFramePr>
            <p:cNvPr id="10252" name="Object 3"/>
            <p:cNvGraphicFramePr>
              <a:graphicFrameLocks noChangeAspect="1"/>
            </p:cNvGraphicFramePr>
            <p:nvPr/>
          </p:nvGraphicFramePr>
          <p:xfrm>
            <a:off x="878940" y="2411154"/>
            <a:ext cx="785818" cy="5495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4" imgW="253670" imgH="177569" progId="Equation.3">
                    <p:embed/>
                  </p:oleObj>
                </mc:Choice>
                <mc:Fallback>
                  <p:oleObj name="Формула" r:id="rId4" imgW="253670" imgH="177569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8940" y="2411154"/>
                          <a:ext cx="785818" cy="5495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3" name="TextBox 6"/>
            <p:cNvSpPr txBox="1">
              <a:spLocks noChangeArrowheads="1"/>
            </p:cNvSpPr>
            <p:nvPr/>
          </p:nvSpPr>
          <p:spPr bwMode="auto">
            <a:xfrm>
              <a:off x="1575606" y="2401436"/>
              <a:ext cx="6858048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 i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разность арифметической прогрессии</a:t>
              </a:r>
            </a:p>
          </p:txBody>
        </p:sp>
      </p:grpSp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928688" y="2500313"/>
          <a:ext cx="2159000" cy="67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685502" imgH="215806" progId="Equation.3">
                  <p:embed/>
                </p:oleObj>
              </mc:Choice>
              <mc:Fallback>
                <p:oleObj name="Формула" r:id="rId6" imgW="685502" imgH="21580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2500313"/>
                        <a:ext cx="2159000" cy="67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931863" y="3140075"/>
          <a:ext cx="667702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2120900" imgH="228600" progId="Equation.3">
                  <p:embed/>
                </p:oleObj>
              </mc:Choice>
              <mc:Fallback>
                <p:oleObj name="Формула" r:id="rId8" imgW="21209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863" y="3140075"/>
                        <a:ext cx="6677025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914400" y="3757613"/>
          <a:ext cx="6916738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2197100" imgH="228600" progId="Equation.3">
                  <p:embed/>
                </p:oleObj>
              </mc:Choice>
              <mc:Fallback>
                <p:oleObj name="Формула" r:id="rId10" imgW="21971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757613"/>
                        <a:ext cx="6916738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949325" y="4398963"/>
          <a:ext cx="6916738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2" imgW="2197100" imgH="228600" progId="Equation.3">
                  <p:embed/>
                </p:oleObj>
              </mc:Choice>
              <mc:Fallback>
                <p:oleObj name="Формула" r:id="rId12" imgW="21971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325" y="4398963"/>
                        <a:ext cx="6916738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Группа 15"/>
          <p:cNvGrpSpPr>
            <a:grpSpLocks/>
          </p:cNvGrpSpPr>
          <p:nvPr/>
        </p:nvGrpSpPr>
        <p:grpSpPr bwMode="auto">
          <a:xfrm>
            <a:off x="1571625" y="5357813"/>
            <a:ext cx="5572125" cy="1214437"/>
            <a:chOff x="1785918" y="5357826"/>
            <a:chExt cx="5572164" cy="1214446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785918" y="5357826"/>
              <a:ext cx="5572164" cy="1214446"/>
            </a:xfrm>
            <a:prstGeom prst="rect">
              <a:avLst/>
            </a:prstGeom>
            <a:solidFill>
              <a:schemeClr val="accent2">
                <a:lumMod val="50000"/>
                <a:alpha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0251" name="Object 9"/>
            <p:cNvGraphicFramePr>
              <a:graphicFrameLocks noChangeAspect="1"/>
            </p:cNvGraphicFramePr>
            <p:nvPr/>
          </p:nvGraphicFramePr>
          <p:xfrm>
            <a:off x="2155006" y="5429263"/>
            <a:ext cx="4945105" cy="10001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14" imgW="1130300" imgH="228600" progId="Equation.3">
                    <p:embed/>
                  </p:oleObj>
                </mc:Choice>
                <mc:Fallback>
                  <p:oleObj name="Формула" r:id="rId14" imgW="1130300" imgH="228600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5006" y="5429263"/>
                          <a:ext cx="4945105" cy="10001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Группа 2"/>
          <p:cNvGrpSpPr>
            <a:grpSpLocks/>
          </p:cNvGrpSpPr>
          <p:nvPr/>
        </p:nvGrpSpPr>
        <p:grpSpPr bwMode="auto">
          <a:xfrm>
            <a:off x="1714500" y="1071563"/>
            <a:ext cx="5572125" cy="1214437"/>
            <a:chOff x="1714480" y="5357826"/>
            <a:chExt cx="5572164" cy="1214446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714480" y="5357826"/>
              <a:ext cx="5572164" cy="1214446"/>
            </a:xfrm>
            <a:prstGeom prst="rect">
              <a:avLst/>
            </a:prstGeom>
            <a:solidFill>
              <a:schemeClr val="accent2">
                <a:lumMod val="50000"/>
                <a:alpha val="1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aphicFrame>
          <p:nvGraphicFramePr>
            <p:cNvPr id="11277" name="Object 2"/>
            <p:cNvGraphicFramePr>
              <a:graphicFrameLocks noChangeAspect="1"/>
            </p:cNvGraphicFramePr>
            <p:nvPr/>
          </p:nvGraphicFramePr>
          <p:xfrm>
            <a:off x="2155006" y="5429263"/>
            <a:ext cx="4945105" cy="10001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Формула" r:id="rId2" imgW="1130300" imgH="228600" progId="Equation.3">
                    <p:embed/>
                  </p:oleObj>
                </mc:Choice>
                <mc:Fallback>
                  <p:oleObj name="Формула" r:id="rId2" imgW="113030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5006" y="5429263"/>
                          <a:ext cx="4945105" cy="100013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7" name="Прямая соединительная линия 6"/>
          <p:cNvCxnSpPr/>
          <p:nvPr/>
        </p:nvCxnSpPr>
        <p:spPr>
          <a:xfrm rot="5400000">
            <a:off x="2607469" y="4393407"/>
            <a:ext cx="3786187" cy="0"/>
          </a:xfrm>
          <a:prstGeom prst="line">
            <a:avLst/>
          </a:prstGeom>
          <a:ln w="254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268" name="Object 3"/>
          <p:cNvGraphicFramePr>
            <a:graphicFrameLocks noChangeAspect="1"/>
          </p:cNvGraphicFramePr>
          <p:nvPr/>
        </p:nvGraphicFramePr>
        <p:xfrm>
          <a:off x="785813" y="2571750"/>
          <a:ext cx="114300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393359" imgH="215713" progId="Equation.3">
                  <p:embed/>
                </p:oleObj>
              </mc:Choice>
              <mc:Fallback>
                <p:oleObj name="Формула" r:id="rId4" imgW="393359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813" y="2571750"/>
                        <a:ext cx="114300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4"/>
          <p:cNvGraphicFramePr>
            <a:graphicFrameLocks noChangeAspect="1"/>
          </p:cNvGraphicFramePr>
          <p:nvPr/>
        </p:nvGraphicFramePr>
        <p:xfrm>
          <a:off x="4929188" y="2571750"/>
          <a:ext cx="12763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482181" imgH="215713" progId="Equation.3">
                  <p:embed/>
                </p:oleObj>
              </mc:Choice>
              <mc:Fallback>
                <p:oleObj name="Формула" r:id="rId6" imgW="482181" imgH="21571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9188" y="2571750"/>
                        <a:ext cx="12763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5"/>
          <p:cNvGraphicFramePr>
            <a:graphicFrameLocks noChangeAspect="1"/>
          </p:cNvGraphicFramePr>
          <p:nvPr/>
        </p:nvGraphicFramePr>
        <p:xfrm>
          <a:off x="2243138" y="2606675"/>
          <a:ext cx="1071562" cy="517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368140" imgH="177723" progId="Equation.3">
                  <p:embed/>
                </p:oleObj>
              </mc:Choice>
              <mc:Fallback>
                <p:oleObj name="Формула" r:id="rId8" imgW="368140" imgH="17772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3138" y="2606675"/>
                        <a:ext cx="1071562" cy="517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6"/>
          <p:cNvGraphicFramePr>
            <a:graphicFrameLocks noChangeAspect="1"/>
          </p:cNvGraphicFramePr>
          <p:nvPr/>
        </p:nvGraphicFramePr>
        <p:xfrm>
          <a:off x="6486525" y="2571750"/>
          <a:ext cx="1368425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457002" imgH="177723" progId="Equation.3">
                  <p:embed/>
                </p:oleObj>
              </mc:Choice>
              <mc:Fallback>
                <p:oleObj name="Формула" r:id="rId10" imgW="457002" imgH="17772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6525" y="2571750"/>
                        <a:ext cx="1368425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39435"/>
              </p:ext>
            </p:extLst>
          </p:nvPr>
        </p:nvGraphicFramePr>
        <p:xfrm>
          <a:off x="513556" y="4155110"/>
          <a:ext cx="339407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2" imgW="1168400" imgH="228600" progId="Equation.3">
                  <p:embed/>
                </p:oleObj>
              </mc:Choice>
              <mc:Fallback>
                <p:oleObj name="Формула" r:id="rId12" imgW="116840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556" y="4155110"/>
                        <a:ext cx="3394075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636646"/>
              </p:ext>
            </p:extLst>
          </p:nvPr>
        </p:nvGraphicFramePr>
        <p:xfrm>
          <a:off x="500063" y="5049218"/>
          <a:ext cx="3395662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4" imgW="1168400" imgH="228600" progId="Equation.3">
                  <p:embed/>
                </p:oleObj>
              </mc:Choice>
              <mc:Fallback>
                <p:oleObj name="Формула" r:id="rId14" imgW="116840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5049218"/>
                        <a:ext cx="3395662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4136190"/>
              </p:ext>
            </p:extLst>
          </p:nvPr>
        </p:nvGraphicFramePr>
        <p:xfrm>
          <a:off x="4606232" y="4155110"/>
          <a:ext cx="40957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6" imgW="1409088" imgH="215806" progId="Equation.3">
                  <p:embed/>
                </p:oleObj>
              </mc:Choice>
              <mc:Fallback>
                <p:oleObj name="Формула" r:id="rId16" imgW="1409088" imgH="21580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6232" y="4155110"/>
                        <a:ext cx="4095750" cy="627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6820213"/>
              </p:ext>
            </p:extLst>
          </p:nvPr>
        </p:nvGraphicFramePr>
        <p:xfrm>
          <a:off x="4576141" y="5008495"/>
          <a:ext cx="4427538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8" imgW="1523339" imgH="215806" progId="Equation.3">
                  <p:embed/>
                </p:oleObj>
              </mc:Choice>
              <mc:Fallback>
                <p:oleObj name="Формула" r:id="rId18" imgW="1523339" imgH="215806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6141" y="5008495"/>
                        <a:ext cx="4427538" cy="62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86E2DFC-C4BE-DFBF-441E-2B99F55300ED}"/>
                  </a:ext>
                </a:extLst>
              </p:cNvPr>
              <p:cNvSpPr txBox="1"/>
              <p:nvPr/>
            </p:nvSpPr>
            <p:spPr>
              <a:xfrm>
                <a:off x="799070" y="3183951"/>
                <a:ext cx="14745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ru-RU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𝟐𝟎</m:t>
                          </m:r>
                        </m:sub>
                      </m:sSub>
                      <m:r>
                        <a:rPr lang="ru-RU" sz="32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86E2DFC-C4BE-DFBF-441E-2B99F55300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70" y="3183951"/>
                <a:ext cx="1474504" cy="58477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5B5AA0-4802-1281-A98C-2E2431908709}"/>
                  </a:ext>
                </a:extLst>
              </p:cNvPr>
              <p:cNvSpPr txBox="1"/>
              <p:nvPr/>
            </p:nvSpPr>
            <p:spPr>
              <a:xfrm>
                <a:off x="4929188" y="3321050"/>
                <a:ext cx="155733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𝟏𝟏</m:t>
                          </m:r>
                        </m:sub>
                      </m:sSub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ru-RU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75B5AA0-4802-1281-A98C-2E2431908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188" y="3321050"/>
                <a:ext cx="1557337" cy="5232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501063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Доказать, что последовательность, заданная формулой                       , является арифметической прогрессией</a:t>
            </a:r>
          </a:p>
        </p:txBody>
      </p:sp>
      <p:graphicFrame>
        <p:nvGraphicFramePr>
          <p:cNvPr id="9219" name="Object 2"/>
          <p:cNvGraphicFramePr>
            <a:graphicFrameLocks noChangeAspect="1"/>
          </p:cNvGraphicFramePr>
          <p:nvPr/>
        </p:nvGraphicFramePr>
        <p:xfrm>
          <a:off x="4351338" y="698500"/>
          <a:ext cx="2143125" cy="700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2" imgW="698500" imgH="228600" progId="Equation.3">
                  <p:embed/>
                </p:oleObj>
              </mc:Choice>
              <mc:Fallback>
                <p:oleObj name="Формула" r:id="rId2" imgW="69850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1338" y="698500"/>
                        <a:ext cx="2143125" cy="700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4313" y="2286000"/>
            <a:ext cx="864393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Требуется доказать, что разность   </a:t>
            </a:r>
            <a:r>
              <a:rPr lang="en-US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одна и та же для всех </a:t>
            </a:r>
            <a:r>
              <a:rPr lang="en-US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зависит от </a:t>
            </a:r>
            <a:r>
              <a:rPr lang="en-US" altLang="ru-RU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)</a:t>
            </a:r>
            <a:endParaRPr lang="ru-RU" altLang="ru-RU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5929313" y="2143125"/>
          <a:ext cx="1887537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4" imgW="533169" imgH="228501" progId="Equation.3">
                  <p:embed/>
                </p:oleObj>
              </mc:Choice>
              <mc:Fallback>
                <p:oleObj name="Формула" r:id="rId4" imgW="533169" imgH="22850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13" y="2143125"/>
                        <a:ext cx="1887537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2857500" y="3500438"/>
          <a:ext cx="3313113" cy="70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6" imgW="1079500" imgH="228600" progId="Equation.3">
                  <p:embed/>
                </p:oleObj>
              </mc:Choice>
              <mc:Fallback>
                <p:oleObj name="Формула" r:id="rId6" imgW="10795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0" y="3500438"/>
                        <a:ext cx="3313113" cy="700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571500" y="4357688"/>
          <a:ext cx="7280275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8" imgW="2057400" imgH="228600" progId="Equation.3">
                  <p:embed/>
                </p:oleObj>
              </mc:Choice>
              <mc:Fallback>
                <p:oleObj name="Формула" r:id="rId8" imgW="20574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4357688"/>
                        <a:ext cx="7280275" cy="808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642938" y="5256213"/>
          <a:ext cx="49498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Формула" r:id="rId10" imgW="1536033" imgH="177723" progId="Equation.3">
                  <p:embed/>
                </p:oleObj>
              </mc:Choice>
              <mc:Fallback>
                <p:oleObj name="Формула" r:id="rId10" imgW="1536033" imgH="17772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38" y="5256213"/>
                        <a:ext cx="4949825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519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Cambria Math</vt:lpstr>
      <vt:lpstr>Times New Roman</vt:lpstr>
      <vt:lpstr>Тема Office</vt:lpstr>
      <vt:lpstr>Формула</vt:lpstr>
      <vt:lpstr>Презентация PowerPoint</vt:lpstr>
      <vt:lpstr>Арифметическая прогрессия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прогрессия</dc:title>
  <dc:creator>user</dc:creator>
  <cp:lastModifiedBy>Владислав Белинин</cp:lastModifiedBy>
  <cp:revision>42</cp:revision>
  <dcterms:created xsi:type="dcterms:W3CDTF">2011-01-20T20:49:55Z</dcterms:created>
  <dcterms:modified xsi:type="dcterms:W3CDTF">2022-08-22T10:31:46Z</dcterms:modified>
</cp:coreProperties>
</file>