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3" r:id="rId16"/>
    <p:sldId id="272" r:id="rId17"/>
    <p:sldId id="274" r:id="rId18"/>
    <p:sldId id="275" r:id="rId19"/>
    <p:sldId id="277" r:id="rId20"/>
    <p:sldId id="278" r:id="rId21"/>
    <p:sldId id="279" r:id="rId22"/>
    <p:sldId id="276" r:id="rId23"/>
    <p:sldId id="270" r:id="rId24"/>
    <p:sldId id="271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EE4F5-C47C-4A7D-8BED-64A47D27C42D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5D758-0E5F-40BE-B68E-7696423F34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EE4F5-C47C-4A7D-8BED-64A47D27C42D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5D758-0E5F-40BE-B68E-7696423F3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EE4F5-C47C-4A7D-8BED-64A47D27C42D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5D758-0E5F-40BE-B68E-7696423F3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EE4F5-C47C-4A7D-8BED-64A47D27C42D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5D758-0E5F-40BE-B68E-7696423F3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EE4F5-C47C-4A7D-8BED-64A47D27C42D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9F5D758-0E5F-40BE-B68E-7696423F3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EE4F5-C47C-4A7D-8BED-64A47D27C42D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5D758-0E5F-40BE-B68E-7696423F3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EE4F5-C47C-4A7D-8BED-64A47D27C42D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5D758-0E5F-40BE-B68E-7696423F3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EE4F5-C47C-4A7D-8BED-64A47D27C42D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5D758-0E5F-40BE-B68E-7696423F3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EE4F5-C47C-4A7D-8BED-64A47D27C42D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5D758-0E5F-40BE-B68E-7696423F3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EE4F5-C47C-4A7D-8BED-64A47D27C42D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5D758-0E5F-40BE-B68E-7696423F3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EE4F5-C47C-4A7D-8BED-64A47D27C42D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5D758-0E5F-40BE-B68E-7696423F3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02EE4F5-C47C-4A7D-8BED-64A47D27C42D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9F5D758-0E5F-40BE-B68E-7696423F3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4;&#1084;&#1080;&#1090;&#1088;&#1080;&#1081;\Downloads\7.%20&#1055;.%20&#1063;&#1072;&#1081;&#1082;&#1086;&#1074;&#1089;&#1082;&#1080;&#1081;.%20&#1042;&#1072;&#1083;&#1100;&#1089;%20&#1080;&#1079;%20&#1089;&#1073;&#1086;&#1088;&#1085;&#1080;&#1082;&#1072;%20&#1044;&#1077;&#1090;&#1089;&#1082;&#1080;&#1081;%20&#1072;&#1083;&#1100;&#1073;&#1086;&#1084;%20-%20&#1041;&#1077;&#1079;%20&#1085;&#1072;&#1079;&#1074;&#1072;&#1085;&#1080;&#1103;.mp3" TargetMode="Externa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4;&#1084;&#1080;&#1090;&#1088;&#1080;&#1081;\Downloads\&#1063;&#1072;&#1081;&#1082;&#1086;&#1074;&#1089;&#1082;&#1080;&#1081;%20(&#1057;&#1077;&#1074;&#1080;&#1076;&#1086;&#1074;)%20-%2014.%20&#1044;&#1077;&#1090;&#1089;&#1082;&#1080;&#1081;%20&#1072;&#1083;&#1100;&#1073;&#1086;&#1084;,%20Op.39%20-%20&#1055;&#1086;&#1083;&#1100;&#1082;&#1072;.mp3" TargetMode="Externa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4;&#1084;&#1080;&#1090;&#1088;&#1080;&#1081;\Downloads\&#1055;.%20&#1063;&#1072;&#1081;&#1082;&#1086;&#1074;&#1089;&#1082;&#1080;&#1081;%20-%20&#1050;&#1072;&#1084;&#1072;&#1088;&#1080;&#1085;&#1089;&#1082;&#1072;&#1103;%20(&#1044;&#1077;&#1090;&#1089;&#1082;&#1080;&#1081;%20&#1072;&#1083;&#1100;&#1073;&#1086;&#1084;).mp3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4;&#1084;&#1080;&#1090;&#1088;&#1080;&#1081;\Downloads\hor-velikan-tri-kita.mp3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4;&#1084;&#1080;&#1090;&#1088;&#1080;&#1081;\Downloads\kseniya-sitnik-myi-vmeste.mp3" TargetMode="Externa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mg0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2000288"/>
            <a:ext cx="9144000" cy="8858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lide_0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vienna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5000595" cy="6858000"/>
          </a:xfrm>
        </p:spPr>
      </p:pic>
      <p:pic>
        <p:nvPicPr>
          <p:cNvPr id="6" name="Содержимое 5" descr="tn_234204_b774517cc3.jpg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5000625" y="0"/>
            <a:ext cx="4143375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7 (3)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" y="1"/>
            <a:ext cx="9144000" cy="7041770"/>
          </a:xfrm>
        </p:spPr>
      </p:pic>
      <p:pic>
        <p:nvPicPr>
          <p:cNvPr id="5" name="7. П. Чайковский. Вальс из сборника Детский альбом - Без назван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357554" y="35716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2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28"/>
          </a:xfrm>
          <a:solidFill>
            <a:schemeClr val="accent5"/>
          </a:solidFill>
        </p:spPr>
        <p:txBody>
          <a:bodyPr/>
          <a:lstStyle/>
          <a:p>
            <a:r>
              <a:rPr lang="ru-RU" dirty="0" smtClean="0"/>
              <a:t>Характер вальса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429264"/>
          </a:xfrm>
          <a:solidFill>
            <a:schemeClr val="accent2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428992" y="1785926"/>
            <a:ext cx="2286016" cy="1057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плавный</a:t>
            </a:r>
            <a:endParaRPr lang="ru-RU" sz="2800" dirty="0"/>
          </a:p>
        </p:txBody>
      </p:sp>
      <p:sp>
        <p:nvSpPr>
          <p:cNvPr id="6" name="Овал 5"/>
          <p:cNvSpPr/>
          <p:nvPr/>
        </p:nvSpPr>
        <p:spPr>
          <a:xfrm>
            <a:off x="857224" y="2500306"/>
            <a:ext cx="242889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тревожный</a:t>
            </a:r>
            <a:endParaRPr lang="ru-RU" sz="2400" dirty="0"/>
          </a:p>
        </p:txBody>
      </p:sp>
      <p:sp>
        <p:nvSpPr>
          <p:cNvPr id="7" name="Овал 6"/>
          <p:cNvSpPr/>
          <p:nvPr/>
        </p:nvSpPr>
        <p:spPr>
          <a:xfrm>
            <a:off x="5786446" y="2643182"/>
            <a:ext cx="235745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нежный</a:t>
            </a:r>
            <a:endParaRPr lang="ru-RU" sz="2400" dirty="0"/>
          </a:p>
        </p:txBody>
      </p:sp>
      <p:sp>
        <p:nvSpPr>
          <p:cNvPr id="8" name="Овал 7"/>
          <p:cNvSpPr/>
          <p:nvPr/>
        </p:nvSpPr>
        <p:spPr>
          <a:xfrm>
            <a:off x="1214414" y="4214818"/>
            <a:ext cx="2786082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ласковый</a:t>
            </a:r>
            <a:endParaRPr lang="ru-RU" sz="2400" dirty="0"/>
          </a:p>
        </p:txBody>
      </p:sp>
      <p:sp>
        <p:nvSpPr>
          <p:cNvPr id="9" name="Овал 8"/>
          <p:cNvSpPr/>
          <p:nvPr/>
        </p:nvSpPr>
        <p:spPr>
          <a:xfrm>
            <a:off x="5500694" y="4286256"/>
            <a:ext cx="2643206" cy="11287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озорной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15560051655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5000628" cy="6858000"/>
          </a:xfrm>
        </p:spPr>
      </p:pic>
      <p:pic>
        <p:nvPicPr>
          <p:cNvPr id="8" name="Рисунок 7" descr="img14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1"/>
            <a:ext cx="414337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3999" cy="6643710"/>
          </a:xfrm>
        </p:spPr>
      </p:pic>
      <p:pic>
        <p:nvPicPr>
          <p:cNvPr id="5" name="Чайковский (Севидов) - 14. Детский альбом, Op.39 - Поль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358082" y="3429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7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Характер польки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785786" y="3357562"/>
            <a:ext cx="278608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игривая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6286512" y="1928802"/>
            <a:ext cx="212884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серьезная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072198" y="3929066"/>
            <a:ext cx="242889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радостная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2714612" y="4643446"/>
            <a:ext cx="320041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напевная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8662" y="1928802"/>
            <a:ext cx="2357454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легкая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42925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hello_html_40124fe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0"/>
            <a:ext cx="435768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mg5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285784" y="-35742"/>
            <a:ext cx="9429784" cy="6893742"/>
          </a:xfrm>
        </p:spPr>
      </p:pic>
      <p:pic>
        <p:nvPicPr>
          <p:cNvPr id="5" name="Рисунок 4" descr="eighth_group-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7356" y="4429108"/>
            <a:ext cx="1571636" cy="2428892"/>
          </a:xfrm>
          <a:prstGeom prst="rect">
            <a:avLst/>
          </a:prstGeom>
        </p:spPr>
      </p:pic>
      <p:pic>
        <p:nvPicPr>
          <p:cNvPr id="6" name="Рисунок 5" descr="eighth_group-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29108"/>
            <a:ext cx="1571636" cy="2428892"/>
          </a:xfrm>
          <a:prstGeom prst="rect">
            <a:avLst/>
          </a:prstGeom>
        </p:spPr>
      </p:pic>
      <p:pic>
        <p:nvPicPr>
          <p:cNvPr id="7" name="П. Чайковский - Камаринская (Детский альбом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123796" y="4286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6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 (3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1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239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4282" y="3071810"/>
            <a:ext cx="7929618" cy="378565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Колокольчик нам поет, всех на музыку зовет.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Слышишь звонкий голосок? Нам пора начать урок.</a:t>
            </a:r>
          </a:p>
          <a:p>
            <a:pPr>
              <a:buNone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Динь-дон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динь-дон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пора начать урок.</a:t>
            </a:r>
          </a:p>
          <a:p>
            <a:pPr>
              <a:buNone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Динь-дон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динь-дон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зовет нас голосок!</a:t>
            </a:r>
          </a:p>
          <a:p>
            <a:pPr>
              <a:buNone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Ре,до,ре,ми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>
              <a:buNone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Ре,до,ре,ми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Пора начать урок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Зовет нас голосок!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-Здравствуйте, ребята!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-Здравствуйте!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Характер камаринской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571736" y="2285992"/>
            <a:ext cx="71438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214414" y="4286256"/>
            <a:ext cx="2286016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веселый</a:t>
            </a:r>
            <a:endParaRPr lang="ru-RU" sz="2400" dirty="0"/>
          </a:p>
        </p:txBody>
      </p:sp>
      <p:sp>
        <p:nvSpPr>
          <p:cNvPr id="6" name="Овал 5"/>
          <p:cNvSpPr/>
          <p:nvPr/>
        </p:nvSpPr>
        <p:spPr>
          <a:xfrm>
            <a:off x="1142976" y="1928802"/>
            <a:ext cx="2343160" cy="1200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плясовой</a:t>
            </a:r>
            <a:endParaRPr lang="ru-RU" sz="2400" dirty="0"/>
          </a:p>
        </p:txBody>
      </p:sp>
      <p:sp>
        <p:nvSpPr>
          <p:cNvPr id="7" name="Овал 6"/>
          <p:cNvSpPr/>
          <p:nvPr/>
        </p:nvSpPr>
        <p:spPr>
          <a:xfrm>
            <a:off x="5786446" y="1857364"/>
            <a:ext cx="2357454" cy="11287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задорный</a:t>
            </a:r>
            <a:endParaRPr lang="ru-RU" sz="2400" dirty="0"/>
          </a:p>
        </p:txBody>
      </p:sp>
      <p:sp>
        <p:nvSpPr>
          <p:cNvPr id="8" name="Овал 7"/>
          <p:cNvSpPr/>
          <p:nvPr/>
        </p:nvSpPr>
        <p:spPr>
          <a:xfrm>
            <a:off x="5929322" y="3500438"/>
            <a:ext cx="2500330" cy="11287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спокойный</a:t>
            </a:r>
            <a:endParaRPr lang="ru-RU" sz="2400" dirty="0"/>
          </a:p>
        </p:txBody>
      </p:sp>
      <p:sp>
        <p:nvSpPr>
          <p:cNvPr id="9" name="Овал 8"/>
          <p:cNvSpPr/>
          <p:nvPr/>
        </p:nvSpPr>
        <p:spPr>
          <a:xfrm>
            <a:off x="4572000" y="5000636"/>
            <a:ext cx="2500330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печальный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Обобщение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 flipH="1">
            <a:off x="3428992" y="1785926"/>
            <a:ext cx="2000264" cy="100013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танец</a:t>
            </a:r>
            <a:endParaRPr lang="ru-RU" sz="2400" dirty="0"/>
          </a:p>
        </p:txBody>
      </p:sp>
      <p:sp>
        <p:nvSpPr>
          <p:cNvPr id="5" name="Овал 4"/>
          <p:cNvSpPr/>
          <p:nvPr/>
        </p:nvSpPr>
        <p:spPr>
          <a:xfrm>
            <a:off x="1000100" y="2571744"/>
            <a:ext cx="235745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композитор</a:t>
            </a:r>
            <a:endParaRPr lang="ru-RU" sz="2400" dirty="0"/>
          </a:p>
        </p:txBody>
      </p:sp>
      <p:sp>
        <p:nvSpPr>
          <p:cNvPr id="6" name="Овал 5"/>
          <p:cNvSpPr/>
          <p:nvPr/>
        </p:nvSpPr>
        <p:spPr>
          <a:xfrm>
            <a:off x="5715008" y="2571744"/>
            <a:ext cx="242889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Ритмический</a:t>
            </a:r>
            <a:r>
              <a:rPr lang="ru-RU" dirty="0" smtClean="0"/>
              <a:t> </a:t>
            </a:r>
            <a:r>
              <a:rPr lang="ru-RU" sz="2400" dirty="0" smtClean="0"/>
              <a:t>рисунок</a:t>
            </a:r>
            <a:endParaRPr lang="ru-RU" sz="2400" dirty="0"/>
          </a:p>
        </p:txBody>
      </p:sp>
      <p:sp>
        <p:nvSpPr>
          <p:cNvPr id="7" name="Овал 6"/>
          <p:cNvSpPr/>
          <p:nvPr/>
        </p:nvSpPr>
        <p:spPr>
          <a:xfrm>
            <a:off x="428596" y="4286256"/>
            <a:ext cx="271464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Цветовой</a:t>
            </a:r>
            <a:r>
              <a:rPr lang="ru-RU" dirty="0" smtClean="0"/>
              <a:t> </a:t>
            </a:r>
            <a:r>
              <a:rPr lang="ru-RU" sz="2400" dirty="0" smtClean="0"/>
              <a:t>фон</a:t>
            </a:r>
            <a:endParaRPr lang="ru-RU" sz="2400" dirty="0"/>
          </a:p>
        </p:txBody>
      </p:sp>
      <p:sp>
        <p:nvSpPr>
          <p:cNvPr id="8" name="Овал 7"/>
          <p:cNvSpPr/>
          <p:nvPr/>
        </p:nvSpPr>
        <p:spPr>
          <a:xfrm>
            <a:off x="1714480" y="1928802"/>
            <a:ext cx="71438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643570" y="4214818"/>
            <a:ext cx="264320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характер</a:t>
            </a:r>
            <a:endParaRPr lang="ru-RU" sz="2400" dirty="0"/>
          </a:p>
        </p:txBody>
      </p:sp>
      <p:pic>
        <p:nvPicPr>
          <p:cNvPr id="10" name="hor-velikan-tri-kita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802063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tx2"/>
          </a:solidFill>
        </p:spPr>
        <p:txBody>
          <a:bodyPr/>
          <a:lstStyle/>
          <a:p>
            <a:r>
              <a:rPr lang="ru-RU" dirty="0" smtClean="0"/>
              <a:t>Вокально-хоровая работа</a:t>
            </a:r>
            <a:endParaRPr lang="ru-RU" dirty="0"/>
          </a:p>
        </p:txBody>
      </p:sp>
      <p:pic>
        <p:nvPicPr>
          <p:cNvPr id="4" name="Содержимое 3" descr="img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285860"/>
            <a:ext cx="9144000" cy="55721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thumb_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thumb_16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kseniya-sitnik-myi-vmest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85720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8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03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46328"/>
            <a:ext cx="9143999" cy="69043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614458_1_5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02372a50b9bc388a699fb332737ba5d3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42908" y="0"/>
            <a:ext cx="9286908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36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Цель урока: познакомить с жанрами танцевальной музыки и передать эмоциональное содержание музыкальных произведений.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5"/>
            <a:ext cx="9144000" cy="5429265"/>
          </a:xfrm>
          <a:solidFill>
            <a:schemeClr val="accent3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Задачи урока: </a:t>
            </a:r>
          </a:p>
          <a:p>
            <a:pPr>
              <a:buNone/>
            </a:pPr>
            <a:r>
              <a:rPr lang="ru-RU" dirty="0" smtClean="0"/>
              <a:t>-сопоставление различных танцев, выявление</a:t>
            </a:r>
          </a:p>
          <a:p>
            <a:pPr>
              <a:buNone/>
            </a:pPr>
            <a:r>
              <a:rPr lang="ru-RU" dirty="0" smtClean="0"/>
              <a:t>сходных и различных черт в музыке.</a:t>
            </a:r>
          </a:p>
          <a:p>
            <a:pPr>
              <a:buNone/>
            </a:pPr>
            <a:r>
              <a:rPr lang="ru-RU" dirty="0" smtClean="0"/>
              <a:t>-формировать и развивать певческие навыки</a:t>
            </a:r>
          </a:p>
          <a:p>
            <a:pPr>
              <a:buNone/>
            </a:pPr>
            <a:r>
              <a:rPr lang="ru-RU" dirty="0" smtClean="0"/>
              <a:t>-развивать ритмический слух, способность</a:t>
            </a:r>
          </a:p>
          <a:p>
            <a:pPr>
              <a:buNone/>
            </a:pPr>
            <a:r>
              <a:rPr lang="ru-RU" dirty="0" smtClean="0"/>
              <a:t>вслушиваться в характер музыки, развивать</a:t>
            </a:r>
          </a:p>
          <a:p>
            <a:pPr>
              <a:buNone/>
            </a:pPr>
            <a:r>
              <a:rPr lang="ru-RU" dirty="0" smtClean="0"/>
              <a:t>творческое мышление, внимание, память.</a:t>
            </a:r>
          </a:p>
          <a:p>
            <a:pPr>
              <a:buNone/>
            </a:pPr>
            <a:r>
              <a:rPr lang="ru-RU" dirty="0" smtClean="0"/>
              <a:t>-воспитывать исполнительскую и </a:t>
            </a:r>
            <a:r>
              <a:rPr lang="ru-RU" dirty="0" err="1" smtClean="0"/>
              <a:t>слушательскую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культуру.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0 (2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3999" cy="666589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mg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ello_html_2da1c476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64568"/>
            <a:ext cx="9143999" cy="70225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745</TotalTime>
  <Words>147</Words>
  <Application>Microsoft Office PowerPoint</Application>
  <PresentationFormat>Экран (4:3)</PresentationFormat>
  <Paragraphs>45</Paragraphs>
  <Slides>25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Апекс</vt:lpstr>
      <vt:lpstr>Слайд 1</vt:lpstr>
      <vt:lpstr>Слайд 2</vt:lpstr>
      <vt:lpstr>Слайд 3</vt:lpstr>
      <vt:lpstr>Слайд 4</vt:lpstr>
      <vt:lpstr>Слайд 5</vt:lpstr>
      <vt:lpstr>Цель урока: познакомить с жанрами танцевальной музыки и передать эмоциональное содержание музыкальных произведений.</vt:lpstr>
      <vt:lpstr>Слайд 7</vt:lpstr>
      <vt:lpstr>Слайд 8</vt:lpstr>
      <vt:lpstr>Слайд 9</vt:lpstr>
      <vt:lpstr>Слайд 10</vt:lpstr>
      <vt:lpstr>Слайд 11</vt:lpstr>
      <vt:lpstr>Слайд 12</vt:lpstr>
      <vt:lpstr>Характер вальса</vt:lpstr>
      <vt:lpstr>Слайд 14</vt:lpstr>
      <vt:lpstr>Слайд 15</vt:lpstr>
      <vt:lpstr>Характер польки</vt:lpstr>
      <vt:lpstr>Слайд 17</vt:lpstr>
      <vt:lpstr>Слайд 18</vt:lpstr>
      <vt:lpstr>Слайд 19</vt:lpstr>
      <vt:lpstr>Характер камаринской</vt:lpstr>
      <vt:lpstr>Обобщение</vt:lpstr>
      <vt:lpstr>Вокально-хоровая работа</vt:lpstr>
      <vt:lpstr>Слайд 23</vt:lpstr>
      <vt:lpstr>Слайд 24</vt:lpstr>
      <vt:lpstr>Слайд 25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Приветствие</dc:title>
  <dc:creator>Дмитрий</dc:creator>
  <cp:lastModifiedBy>Дмитрий</cp:lastModifiedBy>
  <cp:revision>82</cp:revision>
  <dcterms:created xsi:type="dcterms:W3CDTF">2021-11-06T16:21:09Z</dcterms:created>
  <dcterms:modified xsi:type="dcterms:W3CDTF">2021-11-08T16:26:23Z</dcterms:modified>
</cp:coreProperties>
</file>