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40" r:id="rId1"/>
  </p:sldMasterIdLst>
  <p:notesMasterIdLst>
    <p:notesMasterId r:id="rId15"/>
  </p:notesMasterIdLst>
  <p:sldIdLst>
    <p:sldId id="256" r:id="rId2"/>
    <p:sldId id="267" r:id="rId3"/>
    <p:sldId id="260" r:id="rId4"/>
    <p:sldId id="272" r:id="rId5"/>
    <p:sldId id="263" r:id="rId6"/>
    <p:sldId id="265" r:id="rId7"/>
    <p:sldId id="258" r:id="rId8"/>
    <p:sldId id="259" r:id="rId9"/>
    <p:sldId id="266" r:id="rId10"/>
    <p:sldId id="262" r:id="rId11"/>
    <p:sldId id="268" r:id="rId12"/>
    <p:sldId id="269" r:id="rId13"/>
    <p:sldId id="271" r:id="rId14"/>
  </p:sldIdLst>
  <p:sldSz cx="12192000" cy="6858000"/>
  <p:notesSz cx="6888163" cy="100203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750" autoAdjust="0"/>
    <p:restoredTop sz="94660"/>
  </p:normalViewPr>
  <p:slideViewPr>
    <p:cSldViewPr snapToGrid="0">
      <p:cViewPr varScale="1">
        <p:scale>
          <a:sx n="83" d="100"/>
          <a:sy n="83" d="100"/>
        </p:scale>
        <p:origin x="514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4871" cy="502755"/>
          </a:xfrm>
          <a:prstGeom prst="rect">
            <a:avLst/>
          </a:prstGeom>
        </p:spPr>
        <p:txBody>
          <a:bodyPr vert="horz" lIns="96616" tIns="48308" rIns="96616" bIns="48308" rtlCol="0"/>
          <a:lstStyle>
            <a:lvl1pPr algn="l">
              <a:defRPr sz="13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901698" y="0"/>
            <a:ext cx="2984871" cy="502755"/>
          </a:xfrm>
          <a:prstGeom prst="rect">
            <a:avLst/>
          </a:prstGeom>
        </p:spPr>
        <p:txBody>
          <a:bodyPr vert="horz" lIns="96616" tIns="48308" rIns="96616" bIns="48308" rtlCol="0"/>
          <a:lstStyle>
            <a:lvl1pPr algn="r">
              <a:defRPr sz="1300"/>
            </a:lvl1pPr>
          </a:lstStyle>
          <a:p>
            <a:fld id="{60A0038E-C113-456F-9FBB-19AC6B921EA1}" type="datetimeFigureOut">
              <a:rPr lang="ru-RU" smtClean="0"/>
              <a:t>22.08.2022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39738" y="1252538"/>
            <a:ext cx="6008687" cy="33813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16" tIns="48308" rIns="96616" bIns="48308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8817" y="4822269"/>
            <a:ext cx="5510530" cy="3945493"/>
          </a:xfrm>
          <a:prstGeom prst="rect">
            <a:avLst/>
          </a:prstGeom>
        </p:spPr>
        <p:txBody>
          <a:bodyPr vert="horz" lIns="96616" tIns="48308" rIns="96616" bIns="48308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517547"/>
            <a:ext cx="2984871" cy="502754"/>
          </a:xfrm>
          <a:prstGeom prst="rect">
            <a:avLst/>
          </a:prstGeom>
        </p:spPr>
        <p:txBody>
          <a:bodyPr vert="horz" lIns="96616" tIns="48308" rIns="96616" bIns="48308" rtlCol="0" anchor="b"/>
          <a:lstStyle>
            <a:lvl1pPr algn="l">
              <a:defRPr sz="13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901698" y="9517547"/>
            <a:ext cx="2984871" cy="502754"/>
          </a:xfrm>
          <a:prstGeom prst="rect">
            <a:avLst/>
          </a:prstGeom>
        </p:spPr>
        <p:txBody>
          <a:bodyPr vert="horz" lIns="96616" tIns="48308" rIns="96616" bIns="48308" rtlCol="0" anchor="b"/>
          <a:lstStyle>
            <a:lvl1pPr algn="r">
              <a:defRPr sz="1300"/>
            </a:lvl1pPr>
          </a:lstStyle>
          <a:p>
            <a:fld id="{C6B33AFF-D309-42B9-B4CC-AD23BC2E220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75497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B33AFF-D309-42B9-B4CC-AD23BC2E2208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59996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Title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962399" y="1964267"/>
            <a:ext cx="7197726" cy="2421464"/>
          </a:xfrm>
        </p:spPr>
        <p:txBody>
          <a:bodyPr anchor="b">
            <a:normAutofit/>
          </a:bodyPr>
          <a:lstStyle>
            <a:lvl1pPr algn="r">
              <a:defRPr sz="48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962399" y="4385732"/>
            <a:ext cx="7197726" cy="1405467"/>
          </a:xfrm>
        </p:spPr>
        <p:txBody>
          <a:bodyPr anchor="t">
            <a:normAutofit/>
          </a:bodyPr>
          <a:lstStyle>
            <a:lvl1pPr marL="0" indent="0" algn="r">
              <a:buNone/>
              <a:defRPr sz="1800" cap="all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932558" y="5870575"/>
            <a:ext cx="1600200" cy="377825"/>
          </a:xfrm>
        </p:spPr>
        <p:txBody>
          <a:bodyPr/>
          <a:lstStyle/>
          <a:p>
            <a:fld id="{6DAA0153-1DA0-4718-838A-E0D8BDFF56AE}" type="datetimeFigureOut">
              <a:rPr lang="ru-RU" smtClean="0"/>
              <a:t>22.08.2022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962399" y="5870575"/>
            <a:ext cx="4893958" cy="3778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08958" y="5870575"/>
            <a:ext cx="551167" cy="377825"/>
          </a:xfrm>
        </p:spPr>
        <p:txBody>
          <a:bodyPr/>
          <a:lstStyle/>
          <a:p>
            <a:fld id="{60A1C137-4007-4109-99CE-61A58CFA13A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0843084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4732865"/>
            <a:ext cx="1013142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371600" y="932112"/>
            <a:ext cx="8759827" cy="3164976"/>
          </a:xfrm>
          <a:prstGeom prst="roundRect">
            <a:avLst>
              <a:gd name="adj" fmla="val 4380"/>
            </a:avLst>
          </a:prstGeom>
          <a:ln w="50800" cap="sq" cmpd="dbl">
            <a:gradFill flip="none" rotWithShape="1">
              <a:gsLst>
                <a:gs pos="0">
                  <a:srgbClr val="FFFFFF"/>
                </a:gs>
                <a:gs pos="100000">
                  <a:schemeClr val="tx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5299603"/>
            <a:ext cx="10131427" cy="49371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AA0153-1DA0-4718-838A-E0D8BDFF56AE}" type="datetimeFigureOut">
              <a:rPr lang="ru-RU" smtClean="0"/>
              <a:t>22.08.2022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A1C137-4007-4109-99CE-61A58CFA13A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293688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1" y="609601"/>
            <a:ext cx="10131427" cy="3124199"/>
          </a:xfrm>
        </p:spPr>
        <p:txBody>
          <a:bodyPr anchor="ctr">
            <a:normAutofit/>
          </a:bodyPr>
          <a:lstStyle>
            <a:lvl1pPr algn="l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10131428" cy="1447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AA0153-1DA0-4718-838A-E0D8BDFF56AE}" type="datetimeFigureOut">
              <a:rPr lang="ru-RU" smtClean="0"/>
              <a:t>22.08.2022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A1C137-4007-4109-99CE-61A58CFA13A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554924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10237867" y="274320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88275" y="823337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992267" y="609601"/>
            <a:ext cx="9550399" cy="2743199"/>
          </a:xfrm>
        </p:spPr>
        <p:txBody>
          <a:bodyPr anchor="ctr">
            <a:normAutofit/>
          </a:bodyPr>
          <a:lstStyle>
            <a:lvl1pPr algn="l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097875" y="3352800"/>
            <a:ext cx="9339184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7465" y="4343400"/>
            <a:ext cx="10152367" cy="1447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AA0153-1DA0-4718-838A-E0D8BDFF56AE}" type="datetimeFigureOut">
              <a:rPr lang="ru-RU" smtClean="0"/>
              <a:t>22.08.2022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A1C137-4007-4109-99CE-61A58CFA13A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334526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2" y="3308581"/>
            <a:ext cx="10131425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1" y="4777381"/>
            <a:ext cx="10131426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AA0153-1DA0-4718-838A-E0D8BDFF56AE}" type="datetimeFigureOut">
              <a:rPr lang="ru-RU" smtClean="0"/>
              <a:t>22.08.2022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A1C137-4007-4109-99CE-61A58CFA13A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7269152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10237867" y="274320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88275" y="823337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992267" y="609601"/>
            <a:ext cx="9550399" cy="2743199"/>
          </a:xfrm>
        </p:spPr>
        <p:txBody>
          <a:bodyPr anchor="ctr">
            <a:normAutofit/>
          </a:bodyPr>
          <a:lstStyle>
            <a:lvl1pPr algn="l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5800" y="3886200"/>
            <a:ext cx="10135436" cy="8890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799" y="4775200"/>
            <a:ext cx="10135436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AA0153-1DA0-4718-838A-E0D8BDFF56AE}" type="datetimeFigureOut">
              <a:rPr lang="ru-RU" smtClean="0"/>
              <a:t>22.08.2022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A1C137-4007-4109-99CE-61A58CFA13A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4723455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1" y="609601"/>
            <a:ext cx="10131427" cy="2743199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5801" y="3505200"/>
            <a:ext cx="10131428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8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10131428" cy="14478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AA0153-1DA0-4718-838A-E0D8BDFF56AE}" type="datetimeFigureOut">
              <a:rPr lang="ru-RU" smtClean="0"/>
              <a:t>22.08.2022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A1C137-4007-4109-99CE-61A58CFA13A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9577401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685801" y="609600"/>
            <a:ext cx="10131425" cy="145626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AA0153-1DA0-4718-838A-E0D8BDFF56AE}" type="datetimeFigureOut">
              <a:rPr lang="ru-RU" smtClean="0"/>
              <a:t>22.08.2022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A1C137-4007-4109-99CE-61A58CFA13A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4293443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58675" y="609599"/>
            <a:ext cx="2158552" cy="5181601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7832116" cy="518160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AA0153-1DA0-4718-838A-E0D8BDFF56AE}" type="datetimeFigureOut">
              <a:rPr lang="ru-RU" smtClean="0"/>
              <a:t>22.08.2022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A1C137-4007-4109-99CE-61A58CFA13A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40430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AA0153-1DA0-4718-838A-E0D8BDFF56AE}" type="datetimeFigureOut">
              <a:rPr lang="ru-RU" smtClean="0"/>
              <a:t>22.08.2022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A1C137-4007-4109-99CE-61A58CFA13A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141704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3308581"/>
            <a:ext cx="10131427" cy="1468800"/>
          </a:xfrm>
        </p:spPr>
        <p:txBody>
          <a:bodyPr anchor="b"/>
          <a:lstStyle>
            <a:lvl1pPr algn="l">
              <a:defRPr sz="40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799" y="4777381"/>
            <a:ext cx="1013142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 cap="all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AA0153-1DA0-4718-838A-E0D8BDFF56AE}" type="datetimeFigureOut">
              <a:rPr lang="ru-RU" smtClean="0"/>
              <a:t>22.08.2022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A1C137-4007-4109-99CE-61A58CFA13A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949223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2" y="2142067"/>
            <a:ext cx="4995334" cy="3649134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21895" y="2142067"/>
            <a:ext cx="4995332" cy="3649133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AA0153-1DA0-4718-838A-E0D8BDFF56AE}" type="datetimeFigureOut">
              <a:rPr lang="ru-RU" smtClean="0"/>
              <a:t>22.08.2022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A1C137-4007-4109-99CE-61A58CFA13A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878989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3670" y="2218267"/>
            <a:ext cx="470905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5801" y="2870201"/>
            <a:ext cx="4996923" cy="2920998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96003" y="2226734"/>
            <a:ext cx="4722813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23483" y="2870201"/>
            <a:ext cx="4995334" cy="2920998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AA0153-1DA0-4718-838A-E0D8BDFF56AE}" type="datetimeFigureOut">
              <a:rPr lang="ru-RU" smtClean="0"/>
              <a:t>22.08.2022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A1C137-4007-4109-99CE-61A58CFA13A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620795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AA0153-1DA0-4718-838A-E0D8BDFF56AE}" type="datetimeFigureOut">
              <a:rPr lang="ru-RU" smtClean="0"/>
              <a:t>22.08.2022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A1C137-4007-4109-99CE-61A58CFA13A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427822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AA0153-1DA0-4718-838A-E0D8BDFF56AE}" type="datetimeFigureOut">
              <a:rPr lang="ru-RU" smtClean="0"/>
              <a:t>22.08.2022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A1C137-4007-4109-99CE-61A58CFA13A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52584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074333"/>
            <a:ext cx="3680885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48201" y="609601"/>
            <a:ext cx="6169026" cy="5181600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3445933"/>
            <a:ext cx="3680885" cy="1828800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AA0153-1DA0-4718-838A-E0D8BDFF56AE}" type="datetimeFigureOut">
              <a:rPr lang="ru-RU" smtClean="0"/>
              <a:t>22.08.2022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A1C137-4007-4109-99CE-61A58CFA13A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079220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600200"/>
            <a:ext cx="6164653" cy="13716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536253" y="914400"/>
            <a:ext cx="3280974" cy="4572000"/>
          </a:xfrm>
          <a:prstGeom prst="roundRect">
            <a:avLst>
              <a:gd name="adj" fmla="val 4280"/>
            </a:avLst>
          </a:prstGeom>
          <a:ln w="50800" cap="sq" cmpd="dbl">
            <a:gradFill flip="none" rotWithShape="1">
              <a:gsLst>
                <a:gs pos="0">
                  <a:srgbClr val="FFFFFF"/>
                </a:gs>
                <a:gs pos="100000">
                  <a:schemeClr val="tx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2971800"/>
            <a:ext cx="6164653" cy="1828800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AA0153-1DA0-4718-838A-E0D8BDFF56AE}" type="datetimeFigureOut">
              <a:rPr lang="ru-RU" smtClean="0"/>
              <a:t>22.08.2022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A1C137-4007-4109-99CE-61A58CFA13A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670795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801" y="609600"/>
            <a:ext cx="10131425" cy="14562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1" y="2142067"/>
            <a:ext cx="10131425" cy="364913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589660" y="5870575"/>
            <a:ext cx="1600200" cy="3778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6DAA0153-1DA0-4718-838A-E0D8BDFF56AE}" type="datetimeFigureOut">
              <a:rPr lang="ru-RU" smtClean="0"/>
              <a:t>22.08.2022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0" y="5870575"/>
            <a:ext cx="7827659" cy="3778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266060" y="5870575"/>
            <a:ext cx="551167" cy="3778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60A1C137-4007-4109-99CE-61A58CFA13A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5715319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4041" r:id="rId1"/>
    <p:sldLayoutId id="2147484042" r:id="rId2"/>
    <p:sldLayoutId id="2147484043" r:id="rId3"/>
    <p:sldLayoutId id="2147484044" r:id="rId4"/>
    <p:sldLayoutId id="2147484045" r:id="rId5"/>
    <p:sldLayoutId id="2147484046" r:id="rId6"/>
    <p:sldLayoutId id="2147484047" r:id="rId7"/>
    <p:sldLayoutId id="2147484048" r:id="rId8"/>
    <p:sldLayoutId id="2147484049" r:id="rId9"/>
    <p:sldLayoutId id="2147484050" r:id="rId10"/>
    <p:sldLayoutId id="2147484051" r:id="rId11"/>
    <p:sldLayoutId id="2147484052" r:id="rId12"/>
    <p:sldLayoutId id="2147484053" r:id="rId13"/>
    <p:sldLayoutId id="2147484054" r:id="rId14"/>
    <p:sldLayoutId id="2147484055" r:id="rId15"/>
    <p:sldLayoutId id="2147484056" r:id="rId16"/>
    <p:sldLayoutId id="2147484057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8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6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01964" y="1964267"/>
            <a:ext cx="10945091" cy="2421464"/>
          </a:xfrm>
        </p:spPr>
        <p:txBody>
          <a:bodyPr>
            <a:normAutofit fontScale="90000"/>
          </a:bodyPr>
          <a:lstStyle/>
          <a:p>
            <a:pPr algn="ctr"/>
            <a:r>
              <a:rPr lang="ru-RU" sz="7200" b="1" cap="none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П</a:t>
            </a:r>
            <a:r>
              <a:rPr lang="ru-RU" sz="7200" b="1" cap="none" dirty="0" smtClean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роект </a:t>
            </a:r>
            <a:r>
              <a:rPr lang="ru-RU" sz="7200" b="1" cap="none" dirty="0" smtClean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/>
            </a:r>
            <a:br>
              <a:rPr lang="ru-RU" sz="7200" b="1" cap="none" dirty="0" smtClean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</a:br>
            <a:r>
              <a:rPr lang="ru-RU" sz="7200" b="1" cap="none" dirty="0" smtClean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по </a:t>
            </a:r>
            <a:r>
              <a:rPr lang="ru-RU" sz="7200" b="1" cap="none" dirty="0" smtClean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литературному чтению на тему:</a:t>
            </a:r>
            <a:br>
              <a:rPr lang="ru-RU" sz="7200" b="1" cap="none" dirty="0" smtClean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</a:br>
            <a:r>
              <a:rPr lang="ru-RU" sz="7200" b="1" cap="none" dirty="0" smtClean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«</a:t>
            </a:r>
            <a:r>
              <a:rPr lang="ru-RU" sz="8000" b="1" cap="none" dirty="0" smtClean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Они защищали </a:t>
            </a:r>
            <a:r>
              <a:rPr lang="ru-RU" sz="8000" b="1" cap="none" dirty="0" smtClean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Родину</a:t>
            </a:r>
            <a:r>
              <a:rPr lang="ru-RU" sz="7200" b="1" cap="none" dirty="0" smtClean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»</a:t>
            </a:r>
            <a:endParaRPr lang="ru-RU" sz="72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507475" y="4385732"/>
            <a:ext cx="7652650" cy="1405467"/>
          </a:xfrm>
        </p:spPr>
        <p:txBody>
          <a:bodyPr>
            <a:normAutofit fontScale="85000" lnSpcReduction="20000"/>
          </a:bodyPr>
          <a:lstStyle/>
          <a:p>
            <a:r>
              <a:rPr lang="ru-RU" sz="2800" b="1" cap="none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Выполнила: </a:t>
            </a:r>
            <a:r>
              <a:rPr lang="ru-RU" sz="2800" b="1" cap="none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ученица 4 Г класса школы № 31 Мурашова Елизавета</a:t>
            </a:r>
            <a:r>
              <a:rPr lang="ru-RU" sz="2800" b="1" cap="none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.</a:t>
            </a:r>
          </a:p>
          <a:p>
            <a:r>
              <a:rPr lang="ru-RU" sz="2800" b="1" cap="none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Классный руководитель: Тараканова Татьяна Васильевна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15444193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13097" y="258676"/>
            <a:ext cx="10131425" cy="1379056"/>
          </a:xfrm>
        </p:spPr>
        <p:txBody>
          <a:bodyPr/>
          <a:lstStyle/>
          <a:p>
            <a:pPr marL="0" lvl="0" indent="0" algn="ctr">
              <a:buClr>
                <a:prstClr val="white"/>
              </a:buClr>
              <a:buNone/>
            </a:pPr>
            <a:r>
              <a:rPr lang="ru-RU" sz="2600" b="1" spc="50" dirty="0">
                <a:ln w="9525" cmpd="sng">
                  <a:solidFill>
                    <a:srgbClr val="E84574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rgbClr val="E84574">
                      <a:alpha val="40000"/>
                    </a:srgbClr>
                  </a:glow>
                </a:effectLst>
              </a:rPr>
              <a:t>Я советую прочитать </a:t>
            </a:r>
            <a:r>
              <a:rPr lang="ru-RU" sz="2600" b="1" spc="50" dirty="0" smtClean="0">
                <a:ln w="9525" cmpd="sng">
                  <a:solidFill>
                    <a:srgbClr val="E84574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rgbClr val="E84574">
                      <a:alpha val="40000"/>
                    </a:srgbClr>
                  </a:glow>
                </a:effectLst>
              </a:rPr>
              <a:t>рассказы </a:t>
            </a:r>
            <a:r>
              <a:rPr lang="ru-RU" sz="2600" b="1" spc="50" dirty="0">
                <a:ln w="9525" cmpd="sng">
                  <a:solidFill>
                    <a:srgbClr val="E84574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rgbClr val="E84574">
                      <a:alpha val="40000"/>
                    </a:srgbClr>
                  </a:glow>
                </a:effectLst>
              </a:rPr>
              <a:t>«Зоя», </a:t>
            </a:r>
            <a:r>
              <a:rPr lang="ru-RU" sz="2600" b="1" spc="50" dirty="0" smtClean="0">
                <a:ln w="9525" cmpd="sng">
                  <a:solidFill>
                    <a:srgbClr val="E84574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rgbClr val="E84574">
                      <a:alpha val="40000"/>
                    </a:srgbClr>
                  </a:glow>
                </a:effectLst>
              </a:rPr>
              <a:t>«Тульские </a:t>
            </a:r>
            <a:r>
              <a:rPr lang="ru-RU" sz="2600" b="1" spc="50" dirty="0">
                <a:ln w="9525" cmpd="sng">
                  <a:solidFill>
                    <a:srgbClr val="E84574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rgbClr val="E84574">
                      <a:alpha val="40000"/>
                    </a:srgbClr>
                  </a:glow>
                </a:effectLst>
              </a:rPr>
              <a:t>пряники», </a:t>
            </a:r>
            <a:endParaRPr lang="ru-RU" sz="2600" b="1" spc="50" dirty="0" smtClean="0">
              <a:ln w="9525" cmpd="sng">
                <a:solidFill>
                  <a:srgbClr val="E84574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rgbClr val="E84574">
                    <a:alpha val="40000"/>
                  </a:srgbClr>
                </a:glow>
              </a:effectLst>
            </a:endParaRPr>
          </a:p>
          <a:p>
            <a:pPr marL="0" lvl="0" indent="0" algn="ctr">
              <a:buClr>
                <a:prstClr val="white"/>
              </a:buClr>
              <a:buNone/>
            </a:pPr>
            <a:r>
              <a:rPr lang="ru-RU" sz="2600" b="1" spc="50" dirty="0" smtClean="0">
                <a:ln w="9525" cmpd="sng">
                  <a:solidFill>
                    <a:srgbClr val="E84574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rgbClr val="E84574">
                      <a:alpha val="40000"/>
                    </a:srgbClr>
                  </a:glow>
                </a:effectLst>
              </a:rPr>
              <a:t>«Подвиг </a:t>
            </a:r>
            <a:r>
              <a:rPr lang="ru-RU" sz="2600" b="1" spc="50" dirty="0">
                <a:ln w="9525" cmpd="sng">
                  <a:solidFill>
                    <a:srgbClr val="E84574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rgbClr val="E84574">
                      <a:alpha val="40000"/>
                    </a:srgbClr>
                  </a:glow>
                </a:effectLst>
              </a:rPr>
              <a:t>неизвестного сапёра», </a:t>
            </a:r>
            <a:r>
              <a:rPr lang="ru-RU" sz="2600" b="1" spc="50" dirty="0" smtClean="0">
                <a:ln w="9525" cmpd="sng">
                  <a:solidFill>
                    <a:srgbClr val="E84574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rgbClr val="E84574">
                      <a:alpha val="40000"/>
                    </a:srgbClr>
                  </a:glow>
                </a:effectLst>
              </a:rPr>
              <a:t>«Данке </a:t>
            </a:r>
            <a:r>
              <a:rPr lang="ru-RU" sz="2600" b="1" spc="50" dirty="0" err="1">
                <a:ln w="9525" cmpd="sng">
                  <a:solidFill>
                    <a:srgbClr val="E84574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rgbClr val="E84574">
                      <a:alpha val="40000"/>
                    </a:srgbClr>
                  </a:glow>
                </a:effectLst>
              </a:rPr>
              <a:t>шён</a:t>
            </a:r>
            <a:r>
              <a:rPr lang="ru-RU" sz="2600" b="1" spc="50" dirty="0">
                <a:ln w="9525" cmpd="sng">
                  <a:solidFill>
                    <a:srgbClr val="E84574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rgbClr val="E84574">
                      <a:alpha val="40000"/>
                    </a:srgbClr>
                  </a:glow>
                </a:effectLst>
              </a:rPr>
              <a:t>» Сергея Алексеева.</a:t>
            </a:r>
          </a:p>
          <a:p>
            <a:endParaRPr lang="ru-RU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36454" y="1410456"/>
            <a:ext cx="7884710" cy="52564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71330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-177421" y="1087188"/>
            <a:ext cx="3248167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dirty="0"/>
          </a:p>
          <a:p>
            <a:pPr algn="ctr"/>
            <a:r>
              <a:rPr lang="ru-RU" dirty="0"/>
              <a:t>Помните!</a:t>
            </a:r>
          </a:p>
          <a:p>
            <a:pPr algn="ctr"/>
            <a:r>
              <a:rPr lang="ru-RU" dirty="0"/>
              <a:t>Через века,</a:t>
            </a:r>
          </a:p>
          <a:p>
            <a:pPr algn="ctr"/>
            <a:r>
              <a:rPr lang="ru-RU" dirty="0"/>
              <a:t>       через года,—</a:t>
            </a:r>
          </a:p>
          <a:p>
            <a:pPr algn="ctr"/>
            <a:r>
              <a:rPr lang="ru-RU" dirty="0"/>
              <a:t>помните!</a:t>
            </a:r>
          </a:p>
          <a:p>
            <a:pPr algn="ctr"/>
            <a:r>
              <a:rPr lang="ru-RU" dirty="0"/>
              <a:t>О тех,</a:t>
            </a:r>
          </a:p>
          <a:p>
            <a:pPr algn="ctr"/>
            <a:r>
              <a:rPr lang="ru-RU" dirty="0"/>
              <a:t>кто уже не придет</a:t>
            </a:r>
          </a:p>
          <a:p>
            <a:pPr algn="ctr"/>
            <a:r>
              <a:rPr lang="ru-RU" dirty="0"/>
              <a:t>              никогда,—</a:t>
            </a:r>
          </a:p>
          <a:p>
            <a:pPr algn="ctr"/>
            <a:r>
              <a:rPr lang="ru-RU" dirty="0"/>
              <a:t>помните!</a:t>
            </a:r>
          </a:p>
          <a:p>
            <a:pPr algn="ctr"/>
            <a:endParaRPr lang="ru-RU" dirty="0"/>
          </a:p>
          <a:p>
            <a:pPr algn="ctr"/>
            <a:r>
              <a:rPr lang="ru-RU" dirty="0"/>
              <a:t>Не плачьте!</a:t>
            </a:r>
          </a:p>
          <a:p>
            <a:pPr algn="ctr"/>
            <a:r>
              <a:rPr lang="ru-RU" dirty="0"/>
              <a:t>В горле</a:t>
            </a:r>
          </a:p>
          <a:p>
            <a:pPr algn="ctr"/>
            <a:r>
              <a:rPr lang="ru-RU" dirty="0"/>
              <a:t>     сдержите стоны,</a:t>
            </a:r>
          </a:p>
          <a:p>
            <a:pPr algn="ctr"/>
            <a:r>
              <a:rPr lang="ru-RU" dirty="0"/>
              <a:t>горькие стоны.</a:t>
            </a:r>
          </a:p>
          <a:p>
            <a:pPr algn="ctr"/>
            <a:r>
              <a:rPr lang="ru-RU" dirty="0"/>
              <a:t>Памяти</a:t>
            </a:r>
          </a:p>
          <a:p>
            <a:pPr algn="ctr"/>
            <a:r>
              <a:rPr lang="ru-RU" dirty="0"/>
              <a:t>     павших</a:t>
            </a:r>
          </a:p>
          <a:p>
            <a:pPr algn="ctr"/>
            <a:r>
              <a:rPr lang="ru-RU" dirty="0"/>
              <a:t>          будьте</a:t>
            </a:r>
          </a:p>
          <a:p>
            <a:pPr algn="ctr"/>
            <a:r>
              <a:rPr lang="ru-RU" dirty="0"/>
              <a:t>               достойны!</a:t>
            </a:r>
          </a:p>
          <a:p>
            <a:pPr algn="ctr"/>
            <a:r>
              <a:rPr lang="ru-RU" dirty="0"/>
              <a:t>Вечно</a:t>
            </a:r>
          </a:p>
          <a:p>
            <a:pPr algn="ctr"/>
            <a:r>
              <a:rPr lang="ru-RU" dirty="0"/>
              <a:t>достойны</a:t>
            </a:r>
            <a:r>
              <a:rPr lang="ru-RU" dirty="0" smtClean="0"/>
              <a:t>!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3070746" y="1364188"/>
            <a:ext cx="2255746" cy="507831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Хлебом и песней,</a:t>
            </a:r>
          </a:p>
          <a:p>
            <a:r>
              <a:rPr lang="ru-RU" dirty="0"/>
              <a:t>Мечтой и стихами,</a:t>
            </a:r>
          </a:p>
          <a:p>
            <a:r>
              <a:rPr lang="ru-RU" dirty="0"/>
              <a:t>жизнью</a:t>
            </a:r>
          </a:p>
          <a:p>
            <a:r>
              <a:rPr lang="ru-RU" dirty="0"/>
              <a:t>     просторной,</a:t>
            </a:r>
          </a:p>
          <a:p>
            <a:r>
              <a:rPr lang="ru-RU" dirty="0"/>
              <a:t>каждой секундой,</a:t>
            </a:r>
          </a:p>
          <a:p>
            <a:r>
              <a:rPr lang="ru-RU" dirty="0"/>
              <a:t>каждым дыханьем</a:t>
            </a:r>
          </a:p>
          <a:p>
            <a:r>
              <a:rPr lang="ru-RU" dirty="0"/>
              <a:t>будьте</a:t>
            </a:r>
          </a:p>
          <a:p>
            <a:r>
              <a:rPr lang="ru-RU" dirty="0"/>
              <a:t>достойны!</a:t>
            </a:r>
          </a:p>
          <a:p>
            <a:endParaRPr lang="ru-RU" dirty="0"/>
          </a:p>
          <a:p>
            <a:r>
              <a:rPr lang="ru-RU" dirty="0"/>
              <a:t>Люди!</a:t>
            </a:r>
          </a:p>
          <a:p>
            <a:r>
              <a:rPr lang="ru-RU" dirty="0"/>
              <a:t>Покуда сердца</a:t>
            </a:r>
          </a:p>
          <a:p>
            <a:r>
              <a:rPr lang="ru-RU" dirty="0"/>
              <a:t>          стучатся,—</a:t>
            </a:r>
          </a:p>
          <a:p>
            <a:r>
              <a:rPr lang="ru-RU" dirty="0"/>
              <a:t>помните</a:t>
            </a:r>
            <a:r>
              <a:rPr lang="ru-RU" dirty="0" smtClean="0"/>
              <a:t>!</a:t>
            </a:r>
          </a:p>
          <a:p>
            <a:r>
              <a:rPr lang="ru-RU" dirty="0"/>
              <a:t>Какою</a:t>
            </a:r>
          </a:p>
          <a:p>
            <a:r>
              <a:rPr lang="ru-RU" dirty="0"/>
              <a:t>ценой</a:t>
            </a:r>
          </a:p>
          <a:p>
            <a:r>
              <a:rPr lang="ru-RU" dirty="0"/>
              <a:t>завоевано счастье,—</a:t>
            </a:r>
          </a:p>
          <a:p>
            <a:r>
              <a:rPr lang="ru-RU" dirty="0"/>
              <a:t>пожалуйста,</a:t>
            </a:r>
          </a:p>
          <a:p>
            <a:r>
              <a:rPr lang="ru-RU" dirty="0"/>
              <a:t>     помните!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595582" y="948690"/>
            <a:ext cx="2646045" cy="59093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Песню свою</a:t>
            </a:r>
          </a:p>
          <a:p>
            <a:r>
              <a:rPr lang="ru-RU" dirty="0"/>
              <a:t>        отправляя в полет,—</a:t>
            </a:r>
          </a:p>
          <a:p>
            <a:r>
              <a:rPr lang="ru-RU" dirty="0"/>
              <a:t>помните!</a:t>
            </a:r>
          </a:p>
          <a:p>
            <a:r>
              <a:rPr lang="ru-RU" dirty="0"/>
              <a:t>О тех,</a:t>
            </a:r>
          </a:p>
          <a:p>
            <a:r>
              <a:rPr lang="ru-RU" dirty="0"/>
              <a:t>кто уже никогда</a:t>
            </a:r>
          </a:p>
          <a:p>
            <a:r>
              <a:rPr lang="ru-RU" dirty="0"/>
              <a:t>          не споет,—</a:t>
            </a:r>
          </a:p>
          <a:p>
            <a:r>
              <a:rPr lang="ru-RU" dirty="0"/>
              <a:t>помните!</a:t>
            </a:r>
          </a:p>
          <a:p>
            <a:endParaRPr lang="ru-RU" dirty="0"/>
          </a:p>
          <a:p>
            <a:r>
              <a:rPr lang="ru-RU" dirty="0"/>
              <a:t>Детям своим</a:t>
            </a:r>
          </a:p>
          <a:p>
            <a:r>
              <a:rPr lang="ru-RU" dirty="0"/>
              <a:t>          расскажите о них,</a:t>
            </a:r>
          </a:p>
          <a:p>
            <a:r>
              <a:rPr lang="ru-RU" dirty="0"/>
              <a:t>чтоб</a:t>
            </a:r>
          </a:p>
          <a:p>
            <a:r>
              <a:rPr lang="ru-RU" dirty="0"/>
              <a:t>запомнили!</a:t>
            </a:r>
          </a:p>
          <a:p>
            <a:r>
              <a:rPr lang="ru-RU" dirty="0"/>
              <a:t>Детям</a:t>
            </a:r>
          </a:p>
          <a:p>
            <a:r>
              <a:rPr lang="ru-RU" dirty="0"/>
              <a:t>    детей</a:t>
            </a:r>
          </a:p>
          <a:p>
            <a:r>
              <a:rPr lang="ru-RU" dirty="0"/>
              <a:t>расскажите о них,</a:t>
            </a:r>
          </a:p>
          <a:p>
            <a:r>
              <a:rPr lang="ru-RU" dirty="0"/>
              <a:t>чтобы тоже</a:t>
            </a:r>
          </a:p>
          <a:p>
            <a:r>
              <a:rPr lang="ru-RU" dirty="0"/>
              <a:t>запомнили!</a:t>
            </a:r>
          </a:p>
          <a:p>
            <a:r>
              <a:rPr lang="ru-RU" dirty="0"/>
              <a:t>Во все времена</a:t>
            </a:r>
          </a:p>
          <a:p>
            <a:r>
              <a:rPr lang="ru-RU" dirty="0"/>
              <a:t>       бессмертной</a:t>
            </a:r>
          </a:p>
          <a:p>
            <a:r>
              <a:rPr lang="ru-RU" dirty="0"/>
              <a:t>               Земли</a:t>
            </a:r>
          </a:p>
          <a:p>
            <a:r>
              <a:rPr lang="ru-RU" dirty="0"/>
              <a:t>помните!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775511" y="914741"/>
            <a:ext cx="3214150" cy="618630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К мерцающим звездам</a:t>
            </a:r>
          </a:p>
          <a:p>
            <a:r>
              <a:rPr lang="ru-RU" dirty="0"/>
              <a:t>          ведя корабли,—</a:t>
            </a:r>
          </a:p>
          <a:p>
            <a:r>
              <a:rPr lang="ru-RU" dirty="0"/>
              <a:t>о погибших</a:t>
            </a:r>
          </a:p>
          <a:p>
            <a:r>
              <a:rPr lang="ru-RU" dirty="0"/>
              <a:t>помните!</a:t>
            </a:r>
          </a:p>
          <a:p>
            <a:endParaRPr lang="ru-RU" dirty="0"/>
          </a:p>
          <a:p>
            <a:r>
              <a:rPr lang="ru-RU" dirty="0"/>
              <a:t>Встречайте</a:t>
            </a:r>
          </a:p>
          <a:p>
            <a:r>
              <a:rPr lang="ru-RU" dirty="0"/>
              <a:t>          трепетную весну,</a:t>
            </a:r>
          </a:p>
          <a:p>
            <a:r>
              <a:rPr lang="ru-RU" dirty="0"/>
              <a:t>люди Земли.</a:t>
            </a:r>
          </a:p>
          <a:p>
            <a:r>
              <a:rPr lang="ru-RU" dirty="0"/>
              <a:t>Убейте</a:t>
            </a:r>
          </a:p>
          <a:p>
            <a:r>
              <a:rPr lang="ru-RU" dirty="0"/>
              <a:t>     войну,</a:t>
            </a:r>
          </a:p>
          <a:p>
            <a:r>
              <a:rPr lang="ru-RU" dirty="0"/>
              <a:t>прокляните</a:t>
            </a:r>
          </a:p>
          <a:p>
            <a:r>
              <a:rPr lang="ru-RU" dirty="0"/>
              <a:t>войну,</a:t>
            </a:r>
          </a:p>
          <a:p>
            <a:r>
              <a:rPr lang="ru-RU" dirty="0"/>
              <a:t>люди Земли! Мечту пронесите</a:t>
            </a:r>
          </a:p>
          <a:p>
            <a:r>
              <a:rPr lang="ru-RU" dirty="0"/>
              <a:t>          через года</a:t>
            </a:r>
          </a:p>
          <a:p>
            <a:r>
              <a:rPr lang="ru-RU" dirty="0"/>
              <a:t>и жизнью</a:t>
            </a:r>
          </a:p>
          <a:p>
            <a:r>
              <a:rPr lang="ru-RU" dirty="0"/>
              <a:t>наполните!..</a:t>
            </a:r>
          </a:p>
          <a:p>
            <a:r>
              <a:rPr lang="ru-RU" dirty="0"/>
              <a:t>Но о тех,</a:t>
            </a:r>
          </a:p>
          <a:p>
            <a:r>
              <a:rPr lang="ru-RU" dirty="0"/>
              <a:t>кто уже не придет</a:t>
            </a:r>
          </a:p>
          <a:p>
            <a:r>
              <a:rPr lang="ru-RU" dirty="0"/>
              <a:t>               никогда,—</a:t>
            </a:r>
          </a:p>
          <a:p>
            <a:r>
              <a:rPr lang="ru-RU" dirty="0"/>
              <a:t>заклинаю,—</a:t>
            </a:r>
          </a:p>
          <a:p>
            <a:r>
              <a:rPr lang="ru-RU" dirty="0"/>
              <a:t>помните!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545910" y="25360"/>
            <a:ext cx="1009934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/>
              <a:t>Вывод.</a:t>
            </a:r>
          </a:p>
          <a:p>
            <a:r>
              <a:rPr lang="ru-RU" b="1" dirty="0"/>
              <a:t>Роберт Рождественский</a:t>
            </a:r>
          </a:p>
          <a:p>
            <a:r>
              <a:rPr lang="ru-RU" b="1" dirty="0"/>
              <a:t>Реквием (Отрывок)</a:t>
            </a:r>
          </a:p>
        </p:txBody>
      </p:sp>
    </p:spTree>
    <p:extLst>
      <p:ext uri="{BB962C8B-B14F-4D97-AF65-F5344CB8AC3E}">
        <p14:creationId xmlns:p14="http://schemas.microsoft.com/office/powerpoint/2010/main" val="1863586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480179" y="1992573"/>
            <a:ext cx="555953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400" dirty="0" smtClean="0"/>
              <a:t>Спасибо за внимание!</a:t>
            </a:r>
            <a:endParaRPr lang="ru-RU" sz="44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6055" y="83127"/>
            <a:ext cx="11587254" cy="66317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4972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583140" y="1187356"/>
            <a:ext cx="9412011" cy="4662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/>
              <a:t>Список использованной литературы: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ru-RU" dirty="0" smtClean="0"/>
              <a:t>Стихи и рассказы о войне</a:t>
            </a:r>
            <a:r>
              <a:rPr lang="en-US" dirty="0" smtClean="0"/>
              <a:t>/</a:t>
            </a:r>
            <a:r>
              <a:rPr lang="ru-RU" dirty="0" smtClean="0"/>
              <a:t> Ю. Друнина, А. Твардовский, С. Михалков, С. Маршак, К. Симонов и др.; </a:t>
            </a:r>
            <a:r>
              <a:rPr lang="ru-RU" dirty="0" err="1" smtClean="0"/>
              <a:t>худож</a:t>
            </a:r>
            <a:r>
              <a:rPr lang="ru-RU" dirty="0" smtClean="0"/>
              <a:t>. М. Петров, В. </a:t>
            </a:r>
            <a:r>
              <a:rPr lang="ru-RU" dirty="0" err="1" smtClean="0"/>
              <a:t>Гальдяев</a:t>
            </a:r>
            <a:r>
              <a:rPr lang="ru-RU" dirty="0" smtClean="0"/>
              <a:t> и другие.-Москва: Издательство АСТ, 2020.-61, (3) с.: ил.-(Библиотека начальной школы).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ru-RU" dirty="0" smtClean="0"/>
              <a:t>Лев Кассиль. Твои защитники.-М.: Издательство «Малыш», 1986.-18 с.: ил.-(Библиотека детского сада).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ru-RU" dirty="0" smtClean="0"/>
              <a:t>Стихи и рассказы о Великой Отечественной войне.-Ростов-на-Дону: Издательский дом «</a:t>
            </a:r>
            <a:r>
              <a:rPr lang="ru-RU" dirty="0" err="1" smtClean="0"/>
              <a:t>Проф</a:t>
            </a:r>
            <a:r>
              <a:rPr lang="ru-RU" dirty="0" smtClean="0"/>
              <a:t>-пресс», 2019.-112 с., ил. (серия «Школьная библиотека»).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ru-RU" dirty="0" smtClean="0"/>
              <a:t>Твардовский А. Т. Рассказ танкиста: Стихи</a:t>
            </a:r>
            <a:r>
              <a:rPr lang="en-US" dirty="0" smtClean="0"/>
              <a:t>/</a:t>
            </a:r>
            <a:r>
              <a:rPr lang="ru-RU" dirty="0" smtClean="0"/>
              <a:t> Рис. О. </a:t>
            </a:r>
            <a:r>
              <a:rPr lang="ru-RU" dirty="0" err="1" smtClean="0"/>
              <a:t>Верейского</a:t>
            </a:r>
            <a:r>
              <a:rPr lang="ru-RU" dirty="0" smtClean="0"/>
              <a:t>.-М.: Дет. лит.,  1983.-30 с., ил.-(Книга за книгой).</a:t>
            </a:r>
          </a:p>
          <a:p>
            <a:pPr marL="342900" indent="-342900" algn="ctr">
              <a:buFont typeface="+mj-lt"/>
              <a:buAutoNum type="arabicPeriod"/>
            </a:pPr>
            <a:endParaRPr lang="ru-RU" dirty="0" smtClean="0"/>
          </a:p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044920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207444" y="1023582"/>
            <a:ext cx="7958910" cy="28315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000" dirty="0" smtClean="0"/>
              <a:t>План:</a:t>
            </a:r>
          </a:p>
          <a:p>
            <a:pPr marL="342900" indent="-342900" algn="ctr">
              <a:buAutoNum type="arabicPeriod"/>
            </a:pPr>
            <a:r>
              <a:rPr lang="ru-RU" sz="4000" dirty="0" smtClean="0"/>
              <a:t>Что значит для меня моя Родина?</a:t>
            </a:r>
          </a:p>
          <a:p>
            <a:pPr marL="342900" indent="-342900" algn="ctr">
              <a:buAutoNum type="arabicPeriod"/>
            </a:pPr>
            <a:r>
              <a:rPr lang="ru-RU" sz="4000" dirty="0" smtClean="0"/>
              <a:t>Писатели о Родине, о войне.</a:t>
            </a:r>
          </a:p>
          <a:p>
            <a:pPr marL="342900" indent="-342900" algn="ctr">
              <a:buAutoNum type="arabicPeriod"/>
            </a:pPr>
            <a:r>
              <a:rPr lang="ru-RU" sz="4000" dirty="0" smtClean="0"/>
              <a:t>Вывод.</a:t>
            </a:r>
          </a:p>
          <a:p>
            <a:pPr marL="342900" indent="-342900" algn="ctr">
              <a:buAutoNum type="arabicPeriod"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42937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30959" y="300251"/>
            <a:ext cx="11378820" cy="6332560"/>
          </a:xfrm>
        </p:spPr>
        <p:txBody>
          <a:bodyPr>
            <a:normAutofit lnSpcReduction="10000"/>
          </a:bodyPr>
          <a:lstStyle/>
          <a:p>
            <a:pPr marL="0" indent="0" algn="r">
              <a:buNone/>
            </a:pPr>
            <a:endParaRPr lang="ru-RU" sz="2800" b="1" spc="50" dirty="0" smtClean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endParaRPr>
          </a:p>
          <a:p>
            <a:pPr marL="0" indent="0" algn="r">
              <a:buNone/>
            </a:pPr>
            <a:endParaRPr lang="ru-RU" sz="2800" b="1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endParaRPr>
          </a:p>
          <a:p>
            <a:pPr marL="0" indent="0">
              <a:buNone/>
            </a:pPr>
            <a:r>
              <a:rPr lang="ru-RU" sz="2800" b="1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    Что значит для меня Родина? Моя Родина- Россия. Это страна, в которой я живу.  Моя малая родина- это Республика Марий Эл. </a:t>
            </a:r>
          </a:p>
          <a:p>
            <a:pPr marL="0" indent="0">
              <a:buNone/>
            </a:pPr>
            <a:r>
              <a:rPr lang="ru-RU" sz="2800" b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 </a:t>
            </a:r>
            <a:r>
              <a:rPr lang="ru-RU" sz="2800" b="1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    Я родилась в городе Йошкар-Ола. Здесь я живу и учусь. В посёлке Новый </a:t>
            </a:r>
            <a:r>
              <a:rPr lang="ru-RU" sz="2800" b="1" spc="50" dirty="0" err="1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Торъял</a:t>
            </a:r>
            <a:r>
              <a:rPr lang="ru-RU" sz="2800" b="1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 живёт моя бабушка.</a:t>
            </a:r>
          </a:p>
          <a:p>
            <a:pPr marL="0" indent="0">
              <a:buNone/>
            </a:pPr>
            <a:r>
              <a:rPr lang="ru-RU" sz="2800" b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 </a:t>
            </a:r>
            <a:r>
              <a:rPr lang="ru-RU" sz="2800" b="1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    Республика Марий Эл- сказочно красивая республика. Леса, поля, чистейшие реки, чистый воздух, животные и растения-это достояние нашего народа.</a:t>
            </a:r>
          </a:p>
          <a:p>
            <a:pPr marL="0" indent="0">
              <a:buNone/>
            </a:pPr>
            <a:r>
              <a:rPr lang="ru-RU" sz="2800" b="1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     Любить Родину-это значит изучать её природу, историю, культуру.</a:t>
            </a:r>
          </a:p>
          <a:p>
            <a:pPr marL="0" indent="0">
              <a:buNone/>
            </a:pPr>
            <a:r>
              <a:rPr lang="ru-RU" sz="2800" b="1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     Много </a:t>
            </a:r>
            <a:r>
              <a:rPr lang="ru-RU" sz="2800" b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славных подвигов совершил наш народ в годы Великой Отечественной войны. </a:t>
            </a:r>
          </a:p>
          <a:p>
            <a:pPr marL="0" indent="0">
              <a:buNone/>
            </a:pPr>
            <a:r>
              <a:rPr lang="ru-RU" sz="2800" b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 </a:t>
            </a:r>
            <a:endParaRPr lang="ru-RU" sz="2800" b="1" spc="50" dirty="0" smtClean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endParaRPr>
          </a:p>
          <a:p>
            <a:pPr marL="0" indent="0">
              <a:buNone/>
            </a:pPr>
            <a:endParaRPr lang="ru-RU" sz="2800" b="1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endParaRPr>
          </a:p>
          <a:p>
            <a:pPr marL="0" indent="0">
              <a:buNone/>
            </a:pPr>
            <a:endParaRPr lang="ru-RU" sz="2800" b="1" spc="50" dirty="0" smtClean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endParaRPr>
          </a:p>
          <a:p>
            <a:pPr marL="0" indent="0">
              <a:buNone/>
            </a:pPr>
            <a:endParaRPr lang="ru-RU" sz="2800" b="1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3295586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2436" y="904690"/>
            <a:ext cx="8208233" cy="5612116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7820167" y="341193"/>
            <a:ext cx="4183902" cy="59708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 smtClean="0"/>
              <a:t>Александр </a:t>
            </a:r>
            <a:r>
              <a:rPr lang="ru-RU" sz="2000" dirty="0" err="1" smtClean="0"/>
              <a:t>Трифонович</a:t>
            </a:r>
            <a:r>
              <a:rPr lang="ru-RU" sz="2000" dirty="0" smtClean="0"/>
              <a:t> Твардовский</a:t>
            </a:r>
          </a:p>
          <a:p>
            <a:pPr algn="ctr"/>
            <a:r>
              <a:rPr lang="ru-RU" sz="2000" dirty="0" smtClean="0"/>
              <a:t>***</a:t>
            </a:r>
          </a:p>
          <a:p>
            <a:pPr algn="ctr"/>
            <a:r>
              <a:rPr lang="ru-RU" dirty="0" smtClean="0"/>
              <a:t>Есть обрыв, где я играя,</a:t>
            </a:r>
          </a:p>
          <a:p>
            <a:pPr algn="ctr"/>
            <a:r>
              <a:rPr lang="ru-RU" dirty="0" smtClean="0"/>
              <a:t>Обсыпал себя песком.</a:t>
            </a:r>
          </a:p>
          <a:p>
            <a:pPr algn="ctr"/>
            <a:r>
              <a:rPr lang="ru-RU" dirty="0" smtClean="0"/>
              <a:t>Есть лужайка у сарая-</a:t>
            </a:r>
          </a:p>
          <a:p>
            <a:pPr algn="ctr"/>
            <a:r>
              <a:rPr lang="ru-RU" dirty="0" smtClean="0"/>
              <a:t>Там я бегал босиком.</a:t>
            </a:r>
          </a:p>
          <a:p>
            <a:pPr algn="ctr"/>
            <a:endParaRPr lang="ru-RU" dirty="0" smtClean="0"/>
          </a:p>
          <a:p>
            <a:pPr algn="ctr"/>
            <a:r>
              <a:rPr lang="ru-RU" dirty="0" smtClean="0"/>
              <a:t>Есть речушка-там я плавал, </a:t>
            </a:r>
          </a:p>
          <a:p>
            <a:pPr algn="ctr"/>
            <a:r>
              <a:rPr lang="ru-RU" dirty="0" smtClean="0"/>
              <a:t>Как бывало, не дыша.</a:t>
            </a:r>
          </a:p>
          <a:p>
            <a:pPr algn="ctr"/>
            <a:r>
              <a:rPr lang="ru-RU" dirty="0" smtClean="0"/>
              <a:t>Там я рвал зелёный явор, </a:t>
            </a:r>
          </a:p>
          <a:p>
            <a:pPr algn="ctr"/>
            <a:r>
              <a:rPr lang="ru-RU" dirty="0" smtClean="0"/>
              <a:t>Плётки плёл из камыша.</a:t>
            </a:r>
          </a:p>
          <a:p>
            <a:pPr algn="ctr"/>
            <a:endParaRPr lang="ru-RU" dirty="0" smtClean="0"/>
          </a:p>
          <a:p>
            <a:pPr algn="ctr"/>
            <a:r>
              <a:rPr lang="ru-RU" dirty="0"/>
              <a:t>Есть береза вполобхвата,</a:t>
            </a:r>
          </a:p>
          <a:p>
            <a:pPr algn="ctr"/>
            <a:r>
              <a:rPr lang="ru-RU" dirty="0"/>
              <a:t>Та береза на дворе,</a:t>
            </a:r>
          </a:p>
          <a:p>
            <a:pPr algn="ctr"/>
            <a:r>
              <a:rPr lang="ru-RU" dirty="0"/>
              <a:t>Где я вырезал когда-то</a:t>
            </a:r>
          </a:p>
          <a:p>
            <a:pPr algn="ctr"/>
            <a:r>
              <a:rPr lang="ru-RU" dirty="0"/>
              <a:t>Буквы САША на коре...</a:t>
            </a:r>
          </a:p>
          <a:p>
            <a:pPr algn="ctr"/>
            <a:endParaRPr lang="ru-RU" dirty="0"/>
          </a:p>
          <a:p>
            <a:pPr algn="ctr"/>
            <a:r>
              <a:rPr lang="ru-RU" dirty="0"/>
              <a:t>Но во всей Отчизне славной</a:t>
            </a:r>
          </a:p>
          <a:p>
            <a:pPr algn="ctr"/>
            <a:r>
              <a:rPr lang="ru-RU" dirty="0"/>
              <a:t>Нет такого уголка,</a:t>
            </a:r>
          </a:p>
          <a:p>
            <a:pPr algn="ctr"/>
            <a:r>
              <a:rPr lang="ru-RU" dirty="0"/>
              <a:t>Нет такой земли , чтоб равно</a:t>
            </a:r>
          </a:p>
          <a:p>
            <a:pPr algn="ctr"/>
            <a:r>
              <a:rPr lang="ru-RU" dirty="0"/>
              <a:t>Мне была не дорога.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4327" y="904690"/>
            <a:ext cx="2542252" cy="4938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53503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https://sun9-12.userapi.com/impg/wbyQm6RgpRPSzXpI_1tEZ4jq-Vz18cIsjHE4YA/qMXLkgSOEUU.jpg?size=608x1080&amp;quality=96&amp;sign=3677019b640b761b68a348303fe2f842&amp;type=album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239" b="10124"/>
          <a:stretch/>
        </p:blipFill>
        <p:spPr bwMode="auto">
          <a:xfrm>
            <a:off x="286326" y="26287"/>
            <a:ext cx="5172365" cy="6647047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69890" y="26287"/>
            <a:ext cx="5875982" cy="6647047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677149" y="6008315"/>
            <a:ext cx="34785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</a:rPr>
              <a:t>Заповедник «Большая </a:t>
            </a:r>
            <a:r>
              <a:rPr lang="ru-RU" b="1" dirty="0" err="1" smtClean="0">
                <a:solidFill>
                  <a:schemeClr val="bg1"/>
                </a:solidFill>
              </a:rPr>
              <a:t>Кокшага</a:t>
            </a:r>
            <a:r>
              <a:rPr lang="ru-RU" b="1" dirty="0" smtClean="0">
                <a:solidFill>
                  <a:schemeClr val="bg1"/>
                </a:solidFill>
              </a:rPr>
              <a:t>»</a:t>
            </a:r>
            <a:endParaRPr lang="ru-RU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8743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4040" y="432180"/>
            <a:ext cx="10382533" cy="1456267"/>
          </a:xfrm>
        </p:spPr>
        <p:txBody>
          <a:bodyPr>
            <a:normAutofit fontScale="90000"/>
          </a:bodyPr>
          <a:lstStyle/>
          <a:p>
            <a:pPr algn="r"/>
            <a:r>
              <a:rPr lang="ru-RU" dirty="0" smtClean="0"/>
              <a:t/>
            </a:r>
            <a:br>
              <a:rPr lang="ru-RU" dirty="0" smtClean="0"/>
            </a:br>
            <a:r>
              <a:rPr lang="ru-RU" sz="3100" dirty="0" smtClean="0"/>
              <a:t>«</a:t>
            </a:r>
            <a:r>
              <a:rPr lang="ru-RU" sz="3100" dirty="0" smtClean="0"/>
              <a:t>Что бы </a:t>
            </a:r>
            <a:r>
              <a:rPr lang="ru-RU" sz="3100" dirty="0"/>
              <a:t>снова на земной планете не повторилось той войны, нам нужно, чтобы наши дети об этом помнили, как мы…» </a:t>
            </a:r>
            <a:br>
              <a:rPr lang="ru-RU" sz="3100" dirty="0"/>
            </a:br>
            <a:r>
              <a:rPr lang="ru-RU" sz="3100" dirty="0"/>
              <a:t>Ю. Воронов. </a:t>
            </a:r>
            <a:r>
              <a:rPr lang="ru-RU" sz="3100" dirty="0" smtClean="0"/>
              <a:t/>
            </a:r>
            <a:br>
              <a:rPr lang="ru-RU" sz="3100" dirty="0" smtClean="0"/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175491" y="1764777"/>
            <a:ext cx="3877894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/>
              <a:t>Белая берёза.</a:t>
            </a:r>
          </a:p>
          <a:p>
            <a:pPr algn="ctr"/>
            <a:r>
              <a:rPr lang="ru-RU" dirty="0" smtClean="0"/>
              <a:t>Я помню, ранило берёзу</a:t>
            </a:r>
          </a:p>
          <a:p>
            <a:pPr algn="ctr"/>
            <a:r>
              <a:rPr lang="ru-RU" dirty="0" smtClean="0"/>
              <a:t>Осколком бомбы на заре,</a:t>
            </a:r>
          </a:p>
          <a:p>
            <a:pPr algn="ctr"/>
            <a:r>
              <a:rPr lang="ru-RU" dirty="0" smtClean="0"/>
              <a:t>Студёный сок бежал, как слёзы, </a:t>
            </a:r>
          </a:p>
          <a:p>
            <a:pPr algn="ctr"/>
            <a:r>
              <a:rPr lang="ru-RU" dirty="0" smtClean="0"/>
              <a:t>По изувеченной коре.</a:t>
            </a:r>
          </a:p>
          <a:p>
            <a:pPr algn="ctr"/>
            <a:endParaRPr lang="ru-RU" dirty="0" smtClean="0"/>
          </a:p>
          <a:p>
            <a:pPr algn="ctr"/>
            <a:r>
              <a:rPr lang="ru-RU" dirty="0" smtClean="0"/>
              <a:t>За лесом пушки грохотали,</a:t>
            </a:r>
          </a:p>
          <a:p>
            <a:pPr algn="ctr"/>
            <a:r>
              <a:rPr lang="ru-RU" dirty="0" smtClean="0"/>
              <a:t>Клубился дым пороховой,</a:t>
            </a:r>
          </a:p>
          <a:p>
            <a:pPr algn="ctr"/>
            <a:r>
              <a:rPr lang="ru-RU" dirty="0" smtClean="0"/>
              <a:t>Но мы столицу отстояли, </a:t>
            </a:r>
          </a:p>
          <a:p>
            <a:pPr algn="ctr"/>
            <a:r>
              <a:rPr lang="ru-RU" dirty="0" smtClean="0"/>
              <a:t>Спасли берёзу под Москвой.</a:t>
            </a:r>
          </a:p>
          <a:p>
            <a:pPr algn="ctr"/>
            <a:endParaRPr lang="ru-RU" dirty="0" smtClean="0"/>
          </a:p>
          <a:p>
            <a:pPr algn="ctr"/>
            <a:r>
              <a:rPr lang="ru-RU" dirty="0" smtClean="0"/>
              <a:t>И рано-раненько весною</a:t>
            </a:r>
          </a:p>
          <a:p>
            <a:pPr algn="ctr"/>
            <a:r>
              <a:rPr lang="ru-RU" dirty="0" smtClean="0"/>
              <a:t>Берёза белая опять </a:t>
            </a:r>
          </a:p>
          <a:p>
            <a:pPr algn="ctr"/>
            <a:r>
              <a:rPr lang="ru-RU" sz="2000" dirty="0" smtClean="0"/>
              <a:t>Оделась новою </a:t>
            </a:r>
            <a:r>
              <a:rPr lang="ru-RU" sz="2000" dirty="0" err="1" smtClean="0"/>
              <a:t>листвою</a:t>
            </a:r>
            <a:r>
              <a:rPr lang="ru-RU" sz="2000" dirty="0" smtClean="0"/>
              <a:t> </a:t>
            </a:r>
          </a:p>
          <a:p>
            <a:pPr algn="ctr"/>
            <a:r>
              <a:rPr lang="ru-RU" sz="2000" dirty="0" smtClean="0"/>
              <a:t>И стала землю украшать.</a:t>
            </a:r>
          </a:p>
          <a:p>
            <a:pPr algn="r"/>
            <a:r>
              <a:rPr lang="ru-RU" dirty="0" smtClean="0"/>
              <a:t>С</a:t>
            </a:r>
            <a:r>
              <a:rPr lang="ru-RU" dirty="0"/>
              <a:t>. Васильев.</a:t>
            </a:r>
          </a:p>
          <a:p>
            <a:pPr algn="r"/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0240" y="1814312"/>
            <a:ext cx="7390830" cy="49272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5896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27546" y="573205"/>
            <a:ext cx="11709779" cy="57246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3600" dirty="0" smtClean="0"/>
              <a:t>«Нет героев от рождения, они рождаются в бою»</a:t>
            </a:r>
          </a:p>
          <a:p>
            <a:pPr algn="r"/>
            <a:endParaRPr lang="ru-RU" sz="3200" dirty="0" smtClean="0"/>
          </a:p>
          <a:p>
            <a:pPr algn="r"/>
            <a:r>
              <a:rPr lang="ru-RU" sz="2000" dirty="0" smtClean="0"/>
              <a:t>Александр </a:t>
            </a:r>
            <a:r>
              <a:rPr lang="ru-RU" sz="2000" dirty="0" err="1" smtClean="0"/>
              <a:t>Трифонович</a:t>
            </a:r>
            <a:r>
              <a:rPr lang="ru-RU" sz="2000" dirty="0" smtClean="0"/>
              <a:t> Твардовский</a:t>
            </a:r>
          </a:p>
          <a:p>
            <a:pPr algn="ctr"/>
            <a:endParaRPr lang="ru-RU" sz="2000" dirty="0" smtClean="0"/>
          </a:p>
          <a:p>
            <a:pPr algn="ctr"/>
            <a:r>
              <a:rPr lang="ru-RU" sz="2000" dirty="0" smtClean="0"/>
              <a:t>                                          ***</a:t>
            </a:r>
          </a:p>
          <a:p>
            <a:pPr algn="ctr"/>
            <a:r>
              <a:rPr lang="ru-RU" sz="2000" dirty="0" smtClean="0"/>
              <a:t>                                               Пускай до последнего часа расплаты, </a:t>
            </a:r>
          </a:p>
          <a:p>
            <a:pPr algn="ctr"/>
            <a:r>
              <a:rPr lang="ru-RU" sz="2000" dirty="0" smtClean="0"/>
              <a:t>                                              До дня торжества – недалёкого дня –</a:t>
            </a:r>
          </a:p>
          <a:p>
            <a:pPr algn="ctr"/>
            <a:r>
              <a:rPr lang="ru-RU" sz="2000" dirty="0" smtClean="0"/>
              <a:t>И                                          мне не дожить, как многим ребятам,</a:t>
            </a:r>
          </a:p>
          <a:p>
            <a:pPr algn="ctr"/>
            <a:r>
              <a:rPr lang="ru-RU" sz="2000" dirty="0" smtClean="0"/>
              <a:t>                                        Что были нисколько не хуже меня.</a:t>
            </a:r>
          </a:p>
          <a:p>
            <a:pPr algn="ctr"/>
            <a:r>
              <a:rPr lang="ru-RU" sz="2000" dirty="0" smtClean="0"/>
              <a:t>                                             Я долю свою по-солдатски приемлю,</a:t>
            </a:r>
          </a:p>
          <a:p>
            <a:pPr algn="ctr"/>
            <a:r>
              <a:rPr lang="ru-RU" sz="2000" dirty="0" smtClean="0"/>
              <a:t>                                           Ведь если бы смерть выбирать нам,</a:t>
            </a:r>
          </a:p>
          <a:p>
            <a:pPr algn="ctr"/>
            <a:r>
              <a:rPr lang="ru-RU" sz="2000" dirty="0"/>
              <a:t> </a:t>
            </a:r>
            <a:r>
              <a:rPr lang="ru-RU" sz="2000" dirty="0" smtClean="0"/>
              <a:t>                                                                                                        друзья,</a:t>
            </a:r>
          </a:p>
          <a:p>
            <a:pPr algn="ctr"/>
            <a:r>
              <a:rPr lang="ru-RU" sz="2000" dirty="0" smtClean="0"/>
              <a:t>                          То лучше, чем смерть </a:t>
            </a:r>
          </a:p>
          <a:p>
            <a:pPr algn="ctr"/>
            <a:r>
              <a:rPr lang="ru-RU" sz="2000" dirty="0" smtClean="0"/>
              <a:t>                                                                      за родимую землю,</a:t>
            </a:r>
          </a:p>
          <a:p>
            <a:pPr algn="ctr"/>
            <a:r>
              <a:rPr lang="ru-RU" sz="2000" dirty="0"/>
              <a:t> </a:t>
            </a:r>
            <a:r>
              <a:rPr lang="ru-RU" sz="2000" dirty="0" smtClean="0"/>
              <a:t>                                                                                   И выбрать нельзя.</a:t>
            </a:r>
          </a:p>
          <a:p>
            <a:pPr algn="ctr"/>
            <a:r>
              <a:rPr lang="ru-RU" sz="2000" dirty="0"/>
              <a:t> </a:t>
            </a:r>
            <a:r>
              <a:rPr lang="ru-RU" sz="2000" dirty="0" smtClean="0"/>
              <a:t>                                                                                               1941</a:t>
            </a:r>
          </a:p>
          <a:p>
            <a:pPr algn="r"/>
            <a:endParaRPr lang="ru-RU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7104" y="1235697"/>
            <a:ext cx="4142877" cy="52358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2444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464026" y="179249"/>
            <a:ext cx="11273050" cy="66787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2000" dirty="0" smtClean="0"/>
              <a:t>Лев Абрамович Кассиль</a:t>
            </a:r>
          </a:p>
          <a:p>
            <a:pPr algn="ctr"/>
            <a:r>
              <a:rPr lang="ru-RU" sz="2000" dirty="0"/>
              <a:t>ТАРАН</a:t>
            </a:r>
          </a:p>
          <a:p>
            <a:pPr>
              <a:lnSpc>
                <a:spcPct val="150000"/>
              </a:lnSpc>
            </a:pPr>
            <a:r>
              <a:rPr lang="ru-RU" sz="2000" dirty="0" smtClean="0"/>
              <a:t>    Прилетел </a:t>
            </a:r>
            <a:r>
              <a:rPr lang="ru-RU" sz="2000" dirty="0"/>
              <a:t>в наше небо большой самолёт. Чёрно-жёлтые кресты на крыльях. Сзади — фашистская метка, как репей-колючка на собачьем хвосте. Вражеский самолёт. Бомбардировщик.</a:t>
            </a:r>
          </a:p>
          <a:p>
            <a:pPr>
              <a:lnSpc>
                <a:spcPct val="150000"/>
              </a:lnSpc>
            </a:pPr>
            <a:r>
              <a:rPr lang="ru-RU" sz="2000" dirty="0" smtClean="0"/>
              <a:t>   Но </a:t>
            </a:r>
            <a:r>
              <a:rPr lang="ru-RU" sz="2000" dirty="0"/>
              <a:t>есть у нас всех и у тебя храбрые защитники — славные лётчики наши</a:t>
            </a:r>
            <a:r>
              <a:rPr lang="ru-RU" sz="2000" dirty="0" smtClean="0"/>
              <a:t>.</a:t>
            </a:r>
            <a:endParaRPr lang="ru-RU" sz="2000" dirty="0"/>
          </a:p>
          <a:p>
            <a:pPr>
              <a:lnSpc>
                <a:spcPct val="150000"/>
              </a:lnSpc>
            </a:pPr>
            <a:r>
              <a:rPr lang="ru-RU" sz="2000" dirty="0"/>
              <a:t>Словно буря пронеслась по полю. Только мелькнули красные звёзды на крыльях — и вот уже в небе они! И ревёт мотор, и воздух воет, ветер отстал, облака — в клочья! Это махнул навстречу врагу маленький и быстрый самолёт-истребитель. Сердитый, острый, как пуля, «ястребок</a:t>
            </a:r>
            <a:r>
              <a:rPr lang="ru-RU" sz="2000" dirty="0" smtClean="0"/>
              <a:t>».</a:t>
            </a:r>
            <a:endParaRPr lang="ru-RU" sz="2000" dirty="0"/>
          </a:p>
          <a:p>
            <a:pPr>
              <a:lnSpc>
                <a:spcPct val="150000"/>
              </a:lnSpc>
            </a:pPr>
            <a:r>
              <a:rPr lang="ru-RU" sz="2000" dirty="0" smtClean="0"/>
              <a:t>   Догнал </a:t>
            </a:r>
            <a:r>
              <a:rPr lang="ru-RU" sz="2000" dirty="0"/>
              <a:t>фашистов наш быстрый «ястребок» и стал клевать врага, бить из пулемётов — в крыльях у него пулемёты</a:t>
            </a:r>
            <a:r>
              <a:rPr lang="ru-RU" sz="2000" dirty="0" smtClean="0"/>
              <a:t>.</a:t>
            </a:r>
            <a:endParaRPr lang="ru-RU" sz="2000" dirty="0"/>
          </a:p>
          <a:p>
            <a:pPr>
              <a:lnSpc>
                <a:spcPct val="150000"/>
              </a:lnSpc>
            </a:pPr>
            <a:r>
              <a:rPr lang="ru-RU" sz="2000" dirty="0" smtClean="0"/>
              <a:t>   Отбивались </a:t>
            </a:r>
            <a:r>
              <a:rPr lang="ru-RU" sz="2000" dirty="0"/>
              <a:t>фашисты. Палили из пушки, стреляли изо всех своих пулемётов.</a:t>
            </a:r>
          </a:p>
          <a:p>
            <a:pPr>
              <a:lnSpc>
                <a:spcPct val="150000"/>
              </a:lnSpc>
            </a:pPr>
            <a:r>
              <a:rPr lang="ru-RU" sz="2000" dirty="0" smtClean="0"/>
              <a:t>   Ранила </a:t>
            </a:r>
            <a:r>
              <a:rPr lang="ru-RU" sz="2000" dirty="0"/>
              <a:t>одна пуля нашего лётчика в руку. Больно было лётчику, но ни за что не хотел он упускать врага. Как рассерженная пчела, жужжал «ястребок» и вился над фашистским самолётом. Залетал сбоку и заходил спереди. Нагонял сзади и бросался на врага сверху. Вертелся фашист, плевался огнём из пушки, огрызался пулемётами</a:t>
            </a:r>
            <a:r>
              <a:rPr lang="ru-RU" sz="2000" dirty="0" smtClean="0"/>
              <a:t>.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7941918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7546" y="279950"/>
            <a:ext cx="11668836" cy="66973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ru-RU" dirty="0"/>
              <a:t>Долго шёл бой в небе.</a:t>
            </a:r>
          </a:p>
          <a:p>
            <a:pPr algn="just">
              <a:lnSpc>
                <a:spcPct val="150000"/>
              </a:lnSpc>
            </a:pPr>
            <a:r>
              <a:rPr lang="ru-RU" dirty="0" smtClean="0"/>
              <a:t>Вдруг </a:t>
            </a:r>
            <a:r>
              <a:rPr lang="ru-RU" dirty="0"/>
              <a:t>замолчали пулемёты «ястребка».</a:t>
            </a:r>
          </a:p>
          <a:p>
            <a:pPr algn="just">
              <a:lnSpc>
                <a:spcPct val="150000"/>
              </a:lnSpc>
            </a:pPr>
            <a:r>
              <a:rPr lang="ru-RU" dirty="0" smtClean="0"/>
              <a:t>Что </a:t>
            </a:r>
            <a:r>
              <a:rPr lang="ru-RU" dirty="0"/>
              <a:t>такое?..</a:t>
            </a:r>
          </a:p>
          <a:p>
            <a:pPr algn="just">
              <a:lnSpc>
                <a:spcPct val="150000"/>
              </a:lnSpc>
            </a:pPr>
            <a:r>
              <a:rPr lang="ru-RU" dirty="0" smtClean="0"/>
              <a:t>Кончились </a:t>
            </a:r>
            <a:r>
              <a:rPr lang="ru-RU" dirty="0"/>
              <a:t>патроны. Нечем больше стрелять.</a:t>
            </a:r>
          </a:p>
          <a:p>
            <a:pPr algn="just">
              <a:lnSpc>
                <a:spcPct val="150000"/>
              </a:lnSpc>
            </a:pPr>
            <a:r>
              <a:rPr lang="ru-RU" dirty="0" smtClean="0"/>
              <a:t>Обрадовались </a:t>
            </a:r>
            <a:r>
              <a:rPr lang="ru-RU" dirty="0"/>
              <a:t>фашисты: «Что он может с нами сделать без патронов!»</a:t>
            </a:r>
          </a:p>
          <a:p>
            <a:pPr algn="just">
              <a:lnSpc>
                <a:spcPct val="150000"/>
              </a:lnSpc>
            </a:pPr>
            <a:r>
              <a:rPr lang="ru-RU" dirty="0" smtClean="0"/>
              <a:t>«</a:t>
            </a:r>
            <a:r>
              <a:rPr lang="ru-RU" dirty="0"/>
              <a:t>Нет, не уйдёшь от меня!—сказал наш лётчик, разогнал что есть духу свой маленький «ястребок» и смело полетел прямо к самому хвосту вражеского самолёта.— Не уйдёшь!»</a:t>
            </a:r>
          </a:p>
          <a:p>
            <a:pPr algn="just">
              <a:lnSpc>
                <a:spcPct val="150000"/>
              </a:lnSpc>
            </a:pPr>
            <a:r>
              <a:rPr lang="ru-RU" dirty="0" smtClean="0"/>
              <a:t>Отчаянно </a:t>
            </a:r>
            <a:r>
              <a:rPr lang="ru-RU" dirty="0"/>
              <a:t>стреляли в него фашисты. Целые стаи пуль неслись навстречу.</a:t>
            </a:r>
          </a:p>
          <a:p>
            <a:pPr algn="just">
              <a:lnSpc>
                <a:spcPct val="150000"/>
              </a:lnSpc>
            </a:pPr>
            <a:r>
              <a:rPr lang="ru-RU" dirty="0" smtClean="0"/>
              <a:t>Но </a:t>
            </a:r>
            <a:r>
              <a:rPr lang="ru-RU" dirty="0"/>
              <a:t>«ястребок» с налёту ударил своим винтом по рулю бомбардировщика и перерубил фашисту хвост — словно острым мечом отсек.</a:t>
            </a:r>
          </a:p>
          <a:p>
            <a:pPr algn="just">
              <a:lnSpc>
                <a:spcPct val="150000"/>
              </a:lnSpc>
            </a:pPr>
            <a:r>
              <a:rPr lang="ru-RU" dirty="0" smtClean="0"/>
              <a:t>Разом </a:t>
            </a:r>
            <a:r>
              <a:rPr lang="ru-RU" dirty="0"/>
              <a:t>рухнул вниз фашистский самолёт. Ткнулся с размаху носом в землю и взорвался на своих бомбах.</a:t>
            </a:r>
          </a:p>
          <a:p>
            <a:pPr algn="just">
              <a:lnSpc>
                <a:spcPct val="150000"/>
              </a:lnSpc>
            </a:pPr>
            <a:r>
              <a:rPr lang="ru-RU" dirty="0" smtClean="0"/>
              <a:t>А </a:t>
            </a:r>
            <a:r>
              <a:rPr lang="ru-RU" dirty="0"/>
              <a:t>у «ястребка» только пропеллер погнулся от удара. Раненый лётчик дотянул машину до своих и доложил командиру, что задание выполнено — враг уничтожен.</a:t>
            </a:r>
          </a:p>
          <a:p>
            <a:pPr algn="just">
              <a:lnSpc>
                <a:spcPct val="150000"/>
              </a:lnSpc>
            </a:pPr>
            <a:r>
              <a:rPr lang="ru-RU" dirty="0" smtClean="0"/>
              <a:t>— </a:t>
            </a:r>
            <a:r>
              <a:rPr lang="ru-RU" dirty="0"/>
              <a:t>Вы ранены, сядьте,— сказал командир.— Благодарю за службу. Отличный таран!</a:t>
            </a:r>
          </a:p>
          <a:p>
            <a:pPr algn="just">
              <a:lnSpc>
                <a:spcPct val="150000"/>
              </a:lnSpc>
            </a:pPr>
            <a:r>
              <a:rPr lang="ru-RU" dirty="0" smtClean="0"/>
              <a:t>А </a:t>
            </a:r>
            <a:r>
              <a:rPr lang="ru-RU" dirty="0"/>
              <a:t>таран — это и есть тот смелый удар, которым наш «ястребок» разрубил </a:t>
            </a:r>
            <a:r>
              <a:rPr lang="ru-RU" dirty="0" smtClean="0"/>
              <a:t>фашиста…</a:t>
            </a:r>
            <a:endParaRPr lang="ru-RU" dirty="0"/>
          </a:p>
          <a:p>
            <a:pPr algn="just">
              <a:lnSpc>
                <a:spcPct val="150000"/>
              </a:lnSpc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199663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Небеса">
  <a:themeElements>
    <a:clrScheme name="Небеса">
      <a:dk1>
        <a:sysClr val="windowText" lastClr="000000"/>
      </a:dk1>
      <a:lt1>
        <a:sysClr val="window" lastClr="FFFFFF"/>
      </a:lt1>
      <a:dk2>
        <a:srgbClr val="3F296A"/>
      </a:dk2>
      <a:lt2>
        <a:srgbClr val="EBEBEB"/>
      </a:lt2>
      <a:accent1>
        <a:srgbClr val="E84574"/>
      </a:accent1>
      <a:accent2>
        <a:srgbClr val="798FF2"/>
      </a:accent2>
      <a:accent3>
        <a:srgbClr val="95C369"/>
      </a:accent3>
      <a:accent4>
        <a:srgbClr val="EE875A"/>
      </a:accent4>
      <a:accent5>
        <a:srgbClr val="C363E8"/>
      </a:accent5>
      <a:accent6>
        <a:srgbClr val="6AADC8"/>
      </a:accent6>
      <a:hlink>
        <a:srgbClr val="FE80C7"/>
      </a:hlink>
      <a:folHlink>
        <a:srgbClr val="FBA3EC"/>
      </a:folHlink>
    </a:clrScheme>
    <a:fontScheme name="Небеса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Небеса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lumMod val="110000"/>
              </a:schemeClr>
            </a:gs>
            <a:gs pos="100000">
              <a:schemeClr val="phClr">
                <a:tint val="82000"/>
                <a:alpha val="74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00000"/>
              </a:schemeClr>
            </a:gs>
            <a:gs pos="100000">
              <a:schemeClr val="phClr">
                <a:shade val="88000"/>
                <a:lumMod val="88000"/>
              </a:schemeClr>
            </a:gs>
          </a:gsLst>
          <a:lin ang="5400000" scaled="1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5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200000"/>
            </a:lightRig>
          </a:scene3d>
          <a:sp3d>
            <a:bevelT w="38100" h="127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shade val="96000"/>
                <a:hueMod val="100000"/>
                <a:satMod val="180000"/>
                <a:lumMod val="110000"/>
              </a:schemeClr>
            </a:gs>
            <a:gs pos="100000">
              <a:schemeClr val="phClr">
                <a:shade val="96000"/>
                <a:satMod val="160000"/>
                <a:lumMod val="100000"/>
              </a:schemeClr>
            </a:gs>
          </a:gsLst>
          <a:lin ang="4740000" scaled="1"/>
        </a:gradFill>
        <a:blipFill>
          <a:blip xmlns:r="http://schemas.openxmlformats.org/officeDocument/2006/relationships" r:embed="rId1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elestial" id="{C4BB2A3D-0E93-4C5F-B0D2-9D3FCE089CC5}" vid="{61DDDE80-2DFA-4F2A-B66F-72059846BDA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395</TotalTime>
  <Words>1129</Words>
  <Application>Microsoft Office PowerPoint</Application>
  <PresentationFormat>Широкоэкранный</PresentationFormat>
  <Paragraphs>183</Paragraphs>
  <Slides>13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7" baseType="lpstr">
      <vt:lpstr>Arial</vt:lpstr>
      <vt:lpstr>Calibri</vt:lpstr>
      <vt:lpstr>Calibri Light</vt:lpstr>
      <vt:lpstr>Небеса</vt:lpstr>
      <vt:lpstr>Проект  по литературному чтению на тему: «Они защищали Родину»</vt:lpstr>
      <vt:lpstr>Презентация PowerPoint</vt:lpstr>
      <vt:lpstr>Презентация PowerPoint</vt:lpstr>
      <vt:lpstr>Презентация PowerPoint</vt:lpstr>
      <vt:lpstr>Презентация PowerPoint</vt:lpstr>
      <vt:lpstr> «Что бы снова на земной планете не повторилось той войны, нам нужно, чтобы наши дети об этом помнили, как мы…»  Ю. Воронов. 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Проект на тему Литературный вечер.</dc:title>
  <dc:creator>1</dc:creator>
  <cp:lastModifiedBy>214</cp:lastModifiedBy>
  <cp:revision>102</cp:revision>
  <cp:lastPrinted>2021-03-09T07:38:45Z</cp:lastPrinted>
  <dcterms:created xsi:type="dcterms:W3CDTF">2021-03-06T09:29:59Z</dcterms:created>
  <dcterms:modified xsi:type="dcterms:W3CDTF">2022-08-22T10:29:36Z</dcterms:modified>
</cp:coreProperties>
</file>