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56" r:id="rId2"/>
    <p:sldId id="257" r:id="rId3"/>
    <p:sldId id="258" r:id="rId4"/>
    <p:sldId id="259" r:id="rId5"/>
    <p:sldId id="266" r:id="rId6"/>
    <p:sldId id="264" r:id="rId7"/>
    <p:sldId id="265" r:id="rId8"/>
    <p:sldId id="268" r:id="rId9"/>
    <p:sldId id="267" r:id="rId10"/>
    <p:sldId id="270" r:id="rId11"/>
    <p:sldId id="273" r:id="rId12"/>
    <p:sldId id="271" r:id="rId13"/>
    <p:sldId id="272" r:id="rId14"/>
    <p:sldId id="274" r:id="rId15"/>
    <p:sldId id="275" r:id="rId16"/>
    <p:sldId id="276" r:id="rId17"/>
    <p:sldId id="277" r:id="rId18"/>
    <p:sldId id="278"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99FF"/>
    <a:srgbClr val="C9B7C6"/>
    <a:srgbClr val="F8F8F8"/>
    <a:srgbClr val="FFFFFF"/>
    <a:srgbClr val="FFFF66"/>
    <a:srgbClr val="FFCC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7" autoAdjust="0"/>
    <p:restoredTop sz="82664" autoAdjust="0"/>
  </p:normalViewPr>
  <p:slideViewPr>
    <p:cSldViewPr snapToGrid="0">
      <p:cViewPr varScale="1">
        <p:scale>
          <a:sx n="60" d="100"/>
          <a:sy n="60" d="100"/>
        </p:scale>
        <p:origin x="1116" y="42"/>
      </p:cViewPr>
      <p:guideLst/>
    </p:cSldViewPr>
  </p:slideViewPr>
  <p:outlineViewPr>
    <p:cViewPr>
      <p:scale>
        <a:sx n="33" d="100"/>
        <a:sy n="33" d="100"/>
      </p:scale>
      <p:origin x="0" y="-666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6" d="100"/>
          <a:sy n="56" d="100"/>
        </p:scale>
        <p:origin x="1896"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160299219218844E-2"/>
          <c:y val="1.5937986605590579E-2"/>
          <c:w val="0.93364747563279782"/>
          <c:h val="0.79344936965463975"/>
        </c:manualLayout>
      </c:layout>
      <c:barChart>
        <c:barDir val="col"/>
        <c:grouping val="percentStacked"/>
        <c:varyColors val="0"/>
        <c:ser>
          <c:idx val="0"/>
          <c:order val="0"/>
          <c:tx>
            <c:strRef>
              <c:f>Лист1!$B$1</c:f>
              <c:strCache>
                <c:ptCount val="1"/>
                <c:pt idx="0">
                  <c:v>Ряд 1</c:v>
                </c:pt>
              </c:strCache>
            </c:strRef>
          </c:tx>
          <c:spPr>
            <a:gradFill rotWithShape="1">
              <a:gsLst>
                <a:gs pos="0">
                  <a:schemeClr val="accent1">
                    <a:tint val="60000"/>
                    <a:satMod val="160000"/>
                  </a:schemeClr>
                </a:gs>
                <a:gs pos="46000">
                  <a:schemeClr val="accent1">
                    <a:tint val="86000"/>
                    <a:satMod val="160000"/>
                  </a:schemeClr>
                </a:gs>
                <a:gs pos="100000">
                  <a:schemeClr val="accent1">
                    <a:shade val="40000"/>
                    <a:satMod val="160000"/>
                  </a:schemeClr>
                </a:gs>
              </a:gsLst>
              <a:path path="circle">
                <a:fillToRect l="50000" t="155000" r="50000" b="-55000"/>
              </a:path>
            </a:gradFill>
            <a:ln>
              <a:noFill/>
            </a:ln>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Лист1!$A$2:$A$7</c:f>
              <c:strCache>
                <c:ptCount val="6"/>
                <c:pt idx="0">
                  <c:v>Писали ли вы когда-нибудь письма?</c:v>
                </c:pt>
                <c:pt idx="1">
                  <c:v>Как часто вы бываете на почте?</c:v>
                </c:pt>
                <c:pt idx="2">
                  <c:v>Как часто пользуйтесь марками в настоящее время?</c:v>
                </c:pt>
                <c:pt idx="3">
                  <c:v>Как называется человек коллекционирующий марки?</c:v>
                </c:pt>
                <c:pt idx="4">
                  <c:v>Занимается ли кто-нибудь их ваших знакомых коллекционированием марок?</c:v>
                </c:pt>
                <c:pt idx="5">
                  <c:v>Коллекционируйте ли вы что-нибудь?</c:v>
                </c:pt>
              </c:strCache>
            </c:strRef>
          </c:cat>
          <c:val>
            <c:numRef>
              <c:f>Лист1!$B$2:$B$7</c:f>
              <c:numCache>
                <c:formatCode>General</c:formatCode>
                <c:ptCount val="6"/>
                <c:pt idx="0">
                  <c:v>41</c:v>
                </c:pt>
                <c:pt idx="1">
                  <c:v>6</c:v>
                </c:pt>
                <c:pt idx="2">
                  <c:v>4</c:v>
                </c:pt>
                <c:pt idx="3">
                  <c:v>19</c:v>
                </c:pt>
                <c:pt idx="4">
                  <c:v>2</c:v>
                </c:pt>
                <c:pt idx="5">
                  <c:v>26</c:v>
                </c:pt>
              </c:numCache>
            </c:numRef>
          </c:val>
          <c:extLst>
            <c:ext xmlns:c16="http://schemas.microsoft.com/office/drawing/2014/chart" uri="{C3380CC4-5D6E-409C-BE32-E72D297353CC}">
              <c16:uniqueId val="{00000000-1A8F-46E3-8889-AB3306A4E6BD}"/>
            </c:ext>
          </c:extLst>
        </c:ser>
        <c:ser>
          <c:idx val="1"/>
          <c:order val="1"/>
          <c:tx>
            <c:strRef>
              <c:f>Лист1!$C$1</c:f>
              <c:strCache>
                <c:ptCount val="1"/>
                <c:pt idx="0">
                  <c:v>Ряд 2</c:v>
                </c:pt>
              </c:strCache>
            </c:strRef>
          </c:tx>
          <c:spPr>
            <a:gradFill rotWithShape="1">
              <a:gsLst>
                <a:gs pos="0">
                  <a:schemeClr val="accent2">
                    <a:tint val="60000"/>
                    <a:satMod val="160000"/>
                  </a:schemeClr>
                </a:gs>
                <a:gs pos="46000">
                  <a:schemeClr val="accent2">
                    <a:tint val="86000"/>
                    <a:satMod val="160000"/>
                  </a:schemeClr>
                </a:gs>
                <a:gs pos="100000">
                  <a:schemeClr val="accent2">
                    <a:shade val="40000"/>
                    <a:satMod val="160000"/>
                  </a:schemeClr>
                </a:gs>
              </a:gsLst>
              <a:path path="circle">
                <a:fillToRect l="50000" t="155000" r="50000" b="-55000"/>
              </a:path>
            </a:gradFill>
            <a:ln>
              <a:noFill/>
            </a:ln>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Лист1!$A$2:$A$7</c:f>
              <c:strCache>
                <c:ptCount val="6"/>
                <c:pt idx="0">
                  <c:v>Писали ли вы когда-нибудь письма?</c:v>
                </c:pt>
                <c:pt idx="1">
                  <c:v>Как часто вы бываете на почте?</c:v>
                </c:pt>
                <c:pt idx="2">
                  <c:v>Как часто пользуйтесь марками в настоящее время?</c:v>
                </c:pt>
                <c:pt idx="3">
                  <c:v>Как называется человек коллекционирующий марки?</c:v>
                </c:pt>
                <c:pt idx="4">
                  <c:v>Занимается ли кто-нибудь их ваших знакомых коллекционированием марок?</c:v>
                </c:pt>
                <c:pt idx="5">
                  <c:v>Коллекционируйте ли вы что-нибудь?</c:v>
                </c:pt>
              </c:strCache>
            </c:strRef>
          </c:cat>
          <c:val>
            <c:numRef>
              <c:f>Лист1!$C$2:$C$7</c:f>
              <c:numCache>
                <c:formatCode>General</c:formatCode>
                <c:ptCount val="6"/>
                <c:pt idx="0">
                  <c:v>24</c:v>
                </c:pt>
                <c:pt idx="1">
                  <c:v>32</c:v>
                </c:pt>
                <c:pt idx="2">
                  <c:v>9</c:v>
                </c:pt>
                <c:pt idx="3">
                  <c:v>24</c:v>
                </c:pt>
                <c:pt idx="4">
                  <c:v>37</c:v>
                </c:pt>
                <c:pt idx="5">
                  <c:v>39</c:v>
                </c:pt>
              </c:numCache>
            </c:numRef>
          </c:val>
          <c:extLst>
            <c:ext xmlns:c16="http://schemas.microsoft.com/office/drawing/2014/chart" uri="{C3380CC4-5D6E-409C-BE32-E72D297353CC}">
              <c16:uniqueId val="{00000001-1A8F-46E3-8889-AB3306A4E6BD}"/>
            </c:ext>
          </c:extLst>
        </c:ser>
        <c:ser>
          <c:idx val="2"/>
          <c:order val="2"/>
          <c:tx>
            <c:strRef>
              <c:f>Лист1!$D$1</c:f>
              <c:strCache>
                <c:ptCount val="1"/>
                <c:pt idx="0">
                  <c:v>Ряд 3</c:v>
                </c:pt>
              </c:strCache>
            </c:strRef>
          </c:tx>
          <c:spPr>
            <a:gradFill rotWithShape="1">
              <a:gsLst>
                <a:gs pos="94000">
                  <a:srgbClr val="C9B7C6"/>
                </a:gs>
                <a:gs pos="100000">
                  <a:schemeClr val="accent1">
                    <a:lumMod val="45000"/>
                    <a:lumOff val="55000"/>
                  </a:schemeClr>
                </a:gs>
                <a:gs pos="30000">
                  <a:schemeClr val="accent1">
                    <a:lumMod val="45000"/>
                    <a:lumOff val="55000"/>
                  </a:schemeClr>
                </a:gs>
                <a:gs pos="41000">
                  <a:schemeClr val="accent1">
                    <a:lumMod val="30000"/>
                    <a:lumOff val="70000"/>
                  </a:schemeClr>
                </a:gs>
              </a:gsLst>
              <a:lin ang="13500000" scaled="1"/>
            </a:gradFill>
            <a:ln>
              <a:noFill/>
            </a:ln>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Лист1!$A$2:$A$7</c:f>
              <c:strCache>
                <c:ptCount val="6"/>
                <c:pt idx="0">
                  <c:v>Писали ли вы когда-нибудь письма?</c:v>
                </c:pt>
                <c:pt idx="1">
                  <c:v>Как часто вы бываете на почте?</c:v>
                </c:pt>
                <c:pt idx="2">
                  <c:v>Как часто пользуйтесь марками в настоящее время?</c:v>
                </c:pt>
                <c:pt idx="3">
                  <c:v>Как называется человек коллекционирующий марки?</c:v>
                </c:pt>
                <c:pt idx="4">
                  <c:v>Занимается ли кто-нибудь их ваших знакомых коллекционированием марок?</c:v>
                </c:pt>
                <c:pt idx="5">
                  <c:v>Коллекционируйте ли вы что-нибудь?</c:v>
                </c:pt>
              </c:strCache>
            </c:strRef>
          </c:cat>
          <c:val>
            <c:numRef>
              <c:f>Лист1!$D$2:$D$7</c:f>
              <c:numCache>
                <c:formatCode>General</c:formatCode>
                <c:ptCount val="6"/>
                <c:pt idx="1">
                  <c:v>20</c:v>
                </c:pt>
                <c:pt idx="2">
                  <c:v>31</c:v>
                </c:pt>
                <c:pt idx="3">
                  <c:v>22</c:v>
                </c:pt>
                <c:pt idx="4">
                  <c:v>26</c:v>
                </c:pt>
              </c:numCache>
            </c:numRef>
          </c:val>
          <c:extLst>
            <c:ext xmlns:c16="http://schemas.microsoft.com/office/drawing/2014/chart" uri="{C3380CC4-5D6E-409C-BE32-E72D297353CC}">
              <c16:uniqueId val="{00000002-1A8F-46E3-8889-AB3306A4E6BD}"/>
            </c:ext>
          </c:extLst>
        </c:ser>
        <c:ser>
          <c:idx val="3"/>
          <c:order val="3"/>
          <c:tx>
            <c:strRef>
              <c:f>Лист1!$E$1</c:f>
              <c:strCache>
                <c:ptCount val="1"/>
                <c:pt idx="0">
                  <c:v>Ряд 4</c:v>
                </c:pt>
              </c:strCache>
            </c:strRef>
          </c:tx>
          <c:spPr>
            <a:gradFill rotWithShape="1">
              <a:gsLst>
                <a:gs pos="0">
                  <a:schemeClr val="accent4">
                    <a:tint val="60000"/>
                    <a:satMod val="160000"/>
                  </a:schemeClr>
                </a:gs>
                <a:gs pos="46000">
                  <a:schemeClr val="accent4">
                    <a:tint val="86000"/>
                    <a:satMod val="160000"/>
                  </a:schemeClr>
                </a:gs>
                <a:gs pos="100000">
                  <a:schemeClr val="accent4">
                    <a:shade val="40000"/>
                    <a:satMod val="160000"/>
                  </a:schemeClr>
                </a:gs>
              </a:gsLst>
              <a:path path="circle">
                <a:fillToRect l="50000" t="155000" r="50000" b="-55000"/>
              </a:path>
            </a:gradFill>
            <a:ln>
              <a:noFill/>
            </a:ln>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Лист1!$A$2:$A$7</c:f>
              <c:strCache>
                <c:ptCount val="6"/>
                <c:pt idx="0">
                  <c:v>Писали ли вы когда-нибудь письма?</c:v>
                </c:pt>
                <c:pt idx="1">
                  <c:v>Как часто вы бываете на почте?</c:v>
                </c:pt>
                <c:pt idx="2">
                  <c:v>Как часто пользуйтесь марками в настоящее время?</c:v>
                </c:pt>
                <c:pt idx="3">
                  <c:v>Как называется человек коллекционирующий марки?</c:v>
                </c:pt>
                <c:pt idx="4">
                  <c:v>Занимается ли кто-нибудь их ваших знакомых коллекционированием марок?</c:v>
                </c:pt>
                <c:pt idx="5">
                  <c:v>Коллекционируйте ли вы что-нибудь?</c:v>
                </c:pt>
              </c:strCache>
            </c:strRef>
          </c:cat>
          <c:val>
            <c:numRef>
              <c:f>Лист1!$E$2:$E$7</c:f>
              <c:numCache>
                <c:formatCode>General</c:formatCode>
                <c:ptCount val="6"/>
                <c:pt idx="1">
                  <c:v>7</c:v>
                </c:pt>
                <c:pt idx="2">
                  <c:v>21</c:v>
                </c:pt>
              </c:numCache>
            </c:numRef>
          </c:val>
          <c:extLst>
            <c:ext xmlns:c16="http://schemas.microsoft.com/office/drawing/2014/chart" uri="{C3380CC4-5D6E-409C-BE32-E72D297353CC}">
              <c16:uniqueId val="{00000005-1A8F-46E3-8889-AB3306A4E6BD}"/>
            </c:ext>
          </c:extLst>
        </c:ser>
        <c:dLbls>
          <c:dLblPos val="inEnd"/>
          <c:showLegendKey val="0"/>
          <c:showVal val="1"/>
          <c:showCatName val="0"/>
          <c:showSerName val="0"/>
          <c:showPercent val="0"/>
          <c:showBubbleSize val="0"/>
        </c:dLbls>
        <c:gapWidth val="100"/>
        <c:overlap val="100"/>
        <c:axId val="287829272"/>
        <c:axId val="287829600"/>
      </c:barChart>
      <c:catAx>
        <c:axId val="287829272"/>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287829600"/>
        <c:crosses val="autoZero"/>
        <c:auto val="1"/>
        <c:lblAlgn val="ctr"/>
        <c:lblOffset val="100"/>
        <c:noMultiLvlLbl val="0"/>
      </c:catAx>
      <c:valAx>
        <c:axId val="2878296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287829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DC76C2-A498-47CD-B467-3F6E7C06D7EE}" type="datetimeFigureOut">
              <a:rPr lang="ru-RU" smtClean="0"/>
              <a:t>15.04.2022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30B206-C467-4E53-A179-16661C3BE392}" type="slidenum">
              <a:rPr lang="ru-RU" smtClean="0"/>
              <a:t>‹#›</a:t>
            </a:fld>
            <a:endParaRPr lang="ru-RU"/>
          </a:p>
        </p:txBody>
      </p:sp>
    </p:spTree>
    <p:extLst>
      <p:ext uri="{BB962C8B-B14F-4D97-AF65-F5344CB8AC3E}">
        <p14:creationId xmlns:p14="http://schemas.microsoft.com/office/powerpoint/2010/main" val="549681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2</a:t>
            </a:fld>
            <a:endParaRPr lang="ru-RU"/>
          </a:p>
        </p:txBody>
      </p:sp>
    </p:spTree>
    <p:extLst>
      <p:ext uri="{BB962C8B-B14F-4D97-AF65-F5344CB8AC3E}">
        <p14:creationId xmlns:p14="http://schemas.microsoft.com/office/powerpoint/2010/main" val="18571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3</a:t>
            </a:fld>
            <a:endParaRPr lang="ru-RU"/>
          </a:p>
        </p:txBody>
      </p:sp>
    </p:spTree>
    <p:extLst>
      <p:ext uri="{BB962C8B-B14F-4D97-AF65-F5344CB8AC3E}">
        <p14:creationId xmlns:p14="http://schemas.microsoft.com/office/powerpoint/2010/main" val="2270929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1F30B206-C467-4E53-A179-16661C3BE392}" type="slidenum">
              <a:rPr lang="ru-RU" smtClean="0"/>
              <a:t>4</a:t>
            </a:fld>
            <a:endParaRPr lang="ru-RU"/>
          </a:p>
        </p:txBody>
      </p:sp>
    </p:spTree>
    <p:extLst>
      <p:ext uri="{BB962C8B-B14F-4D97-AF65-F5344CB8AC3E}">
        <p14:creationId xmlns:p14="http://schemas.microsoft.com/office/powerpoint/2010/main" val="188827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6</a:t>
            </a:fld>
            <a:endParaRPr lang="ru-RU"/>
          </a:p>
        </p:txBody>
      </p:sp>
    </p:spTree>
    <p:extLst>
      <p:ext uri="{BB962C8B-B14F-4D97-AF65-F5344CB8AC3E}">
        <p14:creationId xmlns:p14="http://schemas.microsoft.com/office/powerpoint/2010/main" val="2148545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8</a:t>
            </a:fld>
            <a:endParaRPr lang="ru-RU"/>
          </a:p>
        </p:txBody>
      </p:sp>
    </p:spTree>
    <p:extLst>
      <p:ext uri="{BB962C8B-B14F-4D97-AF65-F5344CB8AC3E}">
        <p14:creationId xmlns:p14="http://schemas.microsoft.com/office/powerpoint/2010/main" val="3084364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10</a:t>
            </a:fld>
            <a:endParaRPr lang="ru-RU"/>
          </a:p>
        </p:txBody>
      </p:sp>
    </p:spTree>
    <p:extLst>
      <p:ext uri="{BB962C8B-B14F-4D97-AF65-F5344CB8AC3E}">
        <p14:creationId xmlns:p14="http://schemas.microsoft.com/office/powerpoint/2010/main" val="2649722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11</a:t>
            </a:fld>
            <a:endParaRPr lang="ru-RU"/>
          </a:p>
        </p:txBody>
      </p:sp>
    </p:spTree>
    <p:extLst>
      <p:ext uri="{BB962C8B-B14F-4D97-AF65-F5344CB8AC3E}">
        <p14:creationId xmlns:p14="http://schemas.microsoft.com/office/powerpoint/2010/main" val="3137643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0B206-C467-4E53-A179-16661C3BE392}" type="slidenum">
              <a:rPr lang="ru-RU" smtClean="0"/>
              <a:t>12</a:t>
            </a:fld>
            <a:endParaRPr lang="ru-RU"/>
          </a:p>
        </p:txBody>
      </p:sp>
    </p:spTree>
    <p:extLst>
      <p:ext uri="{BB962C8B-B14F-4D97-AF65-F5344CB8AC3E}">
        <p14:creationId xmlns:p14="http://schemas.microsoft.com/office/powerpoint/2010/main" val="2782464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716606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3022491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83624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2694792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22265716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EBD2DD6-0EAD-4ECE-BE43-5AAB3B701134}" type="datetimeFigureOut">
              <a:rPr lang="ru-RU" smtClean="0"/>
              <a:t>15.04.2022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903038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EBD2DD6-0EAD-4ECE-BE43-5AAB3B701134}" type="datetimeFigureOut">
              <a:rPr lang="ru-RU" smtClean="0"/>
              <a:t>15.04.2022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105354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EBD2DD6-0EAD-4ECE-BE43-5AAB3B701134}" type="datetimeFigureOut">
              <a:rPr lang="ru-RU" smtClean="0"/>
              <a:t>15.04.2022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539142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EBD2DD6-0EAD-4ECE-BE43-5AAB3B701134}" type="datetimeFigureOut">
              <a:rPr lang="ru-RU" smtClean="0"/>
              <a:t>15.04.2022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2782057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EBD2DD6-0EAD-4ECE-BE43-5AAB3B701134}" type="datetimeFigureOut">
              <a:rPr lang="ru-RU" smtClean="0"/>
              <a:t>15.04.2022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976413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EBD2DD6-0EAD-4ECE-BE43-5AAB3B701134}" type="datetimeFigureOut">
              <a:rPr lang="ru-RU" smtClean="0"/>
              <a:t>15.04.2022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BC0A3E-A2E8-46D4-BCD0-76DC58CEEF12}" type="slidenum">
              <a:rPr lang="ru-RU" smtClean="0"/>
              <a:t>‹#›</a:t>
            </a:fld>
            <a:endParaRPr lang="ru-RU"/>
          </a:p>
        </p:txBody>
      </p:sp>
    </p:spTree>
    <p:extLst>
      <p:ext uri="{BB962C8B-B14F-4D97-AF65-F5344CB8AC3E}">
        <p14:creationId xmlns:p14="http://schemas.microsoft.com/office/powerpoint/2010/main" val="4068988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BD2DD6-0EAD-4ECE-BE43-5AAB3B701134}" type="datetimeFigureOut">
              <a:rPr lang="ru-RU" smtClean="0"/>
              <a:t>15.04.2022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BC0A3E-A2E8-46D4-BCD0-76DC58CEEF12}" type="slidenum">
              <a:rPr lang="ru-RU" smtClean="0"/>
              <a:t>‹#›</a:t>
            </a:fld>
            <a:endParaRPr lang="ru-RU"/>
          </a:p>
        </p:txBody>
      </p:sp>
    </p:spTree>
    <p:extLst>
      <p:ext uri="{BB962C8B-B14F-4D97-AF65-F5344CB8AC3E}">
        <p14:creationId xmlns:p14="http://schemas.microsoft.com/office/powerpoint/2010/main" val="385069073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8.pn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hemeOverride" Target="../theme/themeOverride1.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microsoft.com/office/2007/relationships/hdphoto" Target="../media/hdphoto1.wdp"/><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7.jpg"/><Relationship Id="rId7"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eg"/><Relationship Id="rId4" Type="http://schemas.openxmlformats.org/officeDocument/2006/relationships/image" Target="../media/image3.jpg"/><Relationship Id="rId9"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8719" y="2607244"/>
            <a:ext cx="6858000" cy="1790700"/>
          </a:xfrm>
        </p:spPr>
        <p:txBody>
          <a:bodyPr anchor="ctr">
            <a:normAutofit fontScale="90000"/>
          </a:bodyPr>
          <a:lstStyle/>
          <a:p>
            <a:r>
              <a:rPr lang="ru-RU" i="1" u="sng" dirty="0">
                <a:solidFill>
                  <a:schemeClr val="accent5">
                    <a:lumMod val="75000"/>
                  </a:schemeClr>
                </a:solidFill>
                <a:effectLst>
                  <a:outerShdw blurRad="38100" dist="38100" dir="2700000" algn="tl">
                    <a:srgbClr val="000000">
                      <a:alpha val="43137"/>
                    </a:srgbClr>
                  </a:outerShdw>
                </a:effectLst>
              </a:rPr>
              <a:t>Забытое хобби</a:t>
            </a:r>
            <a:br>
              <a:rPr lang="ru-RU" i="1" u="sng" dirty="0">
                <a:solidFill>
                  <a:schemeClr val="accent5">
                    <a:lumMod val="75000"/>
                  </a:schemeClr>
                </a:solidFill>
                <a:effectLst>
                  <a:outerShdw blurRad="38100" dist="38100" dir="2700000" algn="tl">
                    <a:srgbClr val="000000">
                      <a:alpha val="43137"/>
                    </a:srgbClr>
                  </a:outerShdw>
                </a:effectLst>
              </a:rPr>
            </a:br>
            <a:r>
              <a:rPr lang="ru-RU" i="1" u="sng" dirty="0">
                <a:solidFill>
                  <a:schemeClr val="accent5">
                    <a:lumMod val="75000"/>
                  </a:schemeClr>
                </a:solidFill>
                <a:effectLst>
                  <a:outerShdw blurRad="38100" dist="38100" dir="2700000" algn="tl">
                    <a:srgbClr val="000000">
                      <a:alpha val="43137"/>
                    </a:srgbClr>
                  </a:outerShdw>
                </a:effectLst>
              </a:rPr>
              <a:t> или/и</a:t>
            </a:r>
            <a:br>
              <a:rPr lang="ru-RU" i="1" u="sng" dirty="0">
                <a:solidFill>
                  <a:schemeClr val="accent5">
                    <a:lumMod val="75000"/>
                  </a:schemeClr>
                </a:solidFill>
                <a:effectLst>
                  <a:outerShdw blurRad="38100" dist="38100" dir="2700000" algn="tl">
                    <a:srgbClr val="000000">
                      <a:alpha val="43137"/>
                    </a:srgbClr>
                  </a:outerShdw>
                </a:effectLst>
              </a:rPr>
            </a:br>
            <a:r>
              <a:rPr lang="ru-RU" i="1" u="sng" dirty="0">
                <a:solidFill>
                  <a:schemeClr val="accent5">
                    <a:lumMod val="75000"/>
                  </a:schemeClr>
                </a:solidFill>
                <a:effectLst>
                  <a:outerShdw blurRad="38100" dist="38100" dir="2700000" algn="tl">
                    <a:srgbClr val="000000">
                      <a:alpha val="43137"/>
                    </a:srgbClr>
                  </a:outerShdw>
                </a:effectLst>
              </a:rPr>
              <a:t> есть ли будущее у почтовой марки</a:t>
            </a:r>
          </a:p>
        </p:txBody>
      </p:sp>
      <p:sp>
        <p:nvSpPr>
          <p:cNvPr id="3" name="Подзаголовок 2"/>
          <p:cNvSpPr>
            <a:spLocks noGrp="1"/>
          </p:cNvSpPr>
          <p:nvPr>
            <p:ph type="subTitle" idx="1"/>
          </p:nvPr>
        </p:nvSpPr>
        <p:spPr>
          <a:xfrm>
            <a:off x="3810000" y="5256340"/>
            <a:ext cx="6858000" cy="1424353"/>
          </a:xfrm>
        </p:spPr>
        <p:txBody>
          <a:bodyPr anchor="b">
            <a:normAutofit fontScale="92500" lnSpcReduction="20000"/>
          </a:bodyPr>
          <a:lstStyle/>
          <a:p>
            <a:pPr algn="r"/>
            <a:r>
              <a:rPr lang="ru-RU" dirty="0" smtClean="0">
                <a:solidFill>
                  <a:schemeClr val="accent5">
                    <a:lumMod val="50000"/>
                  </a:schemeClr>
                </a:solidFill>
                <a:effectLst>
                  <a:outerShdw blurRad="38100" dist="38100" dir="2700000" algn="tl">
                    <a:srgbClr val="000000">
                      <a:alpha val="43137"/>
                    </a:srgbClr>
                  </a:outerShdw>
                </a:effectLst>
              </a:rPr>
              <a:t>Выполнила:</a:t>
            </a:r>
          </a:p>
          <a:p>
            <a:pPr algn="r"/>
            <a:r>
              <a:rPr lang="ru-RU" dirty="0" smtClean="0">
                <a:solidFill>
                  <a:schemeClr val="accent5">
                    <a:lumMod val="50000"/>
                  </a:schemeClr>
                </a:solidFill>
                <a:effectLst>
                  <a:outerShdw blurRad="38100" dist="38100" dir="2700000" algn="tl">
                    <a:srgbClr val="000000">
                      <a:alpha val="43137"/>
                    </a:srgbClr>
                  </a:outerShdw>
                </a:effectLst>
              </a:rPr>
              <a:t>Ученица 2 «К» класса </a:t>
            </a:r>
          </a:p>
          <a:p>
            <a:pPr algn="r"/>
            <a:r>
              <a:rPr lang="ru-RU" dirty="0" smtClean="0">
                <a:solidFill>
                  <a:schemeClr val="accent5">
                    <a:lumMod val="50000"/>
                  </a:schemeClr>
                </a:solidFill>
                <a:effectLst>
                  <a:outerShdw blurRad="38100" dist="38100" dir="2700000" algn="tl">
                    <a:srgbClr val="000000">
                      <a:alpha val="43137"/>
                    </a:srgbClr>
                  </a:outerShdw>
                </a:effectLst>
              </a:rPr>
              <a:t>МБОУ СОШ №31»</a:t>
            </a:r>
          </a:p>
          <a:p>
            <a:pPr algn="r"/>
            <a:r>
              <a:rPr lang="ru-RU" dirty="0" smtClean="0">
                <a:solidFill>
                  <a:schemeClr val="accent5">
                    <a:lumMod val="50000"/>
                  </a:schemeClr>
                </a:solidFill>
                <a:effectLst>
                  <a:outerShdw blurRad="38100" dist="38100" dir="2700000" algn="tl">
                    <a:srgbClr val="000000">
                      <a:alpha val="43137"/>
                    </a:srgbClr>
                  </a:outerShdw>
                </a:effectLst>
              </a:rPr>
              <a:t>Заболотских Дарья</a:t>
            </a:r>
            <a:endParaRPr lang="ru-RU" dirty="0">
              <a:solidFill>
                <a:schemeClr val="accent5">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75203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51000">
              <a:schemeClr val="accent1">
                <a:lumMod val="5000"/>
                <a:lumOff val="95000"/>
              </a:schemeClr>
            </a:gs>
            <a:gs pos="100000">
              <a:schemeClr val="accent1">
                <a:lumMod val="45000"/>
                <a:lumOff val="55000"/>
              </a:schemeClr>
            </a:gs>
            <a:gs pos="85000">
              <a:schemeClr val="accent1">
                <a:lumMod val="45000"/>
                <a:lumOff val="55000"/>
              </a:schemeClr>
            </a:gs>
            <a:gs pos="100000">
              <a:schemeClr val="accent1">
                <a:lumMod val="30000"/>
                <a:lumOff val="70000"/>
              </a:schemeClr>
            </a:gs>
          </a:gsLst>
          <a:lin ang="135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476123"/>
          </a:xfrm>
        </p:spPr>
        <p:txBody>
          <a:bodyPr>
            <a:normAutofit fontScale="90000"/>
          </a:bodyPr>
          <a:lstStyle/>
          <a:p>
            <a:r>
              <a:rPr lang="ru-RU" dirty="0" smtClean="0"/>
              <a:t/>
            </a:r>
            <a:br>
              <a:rPr lang="ru-RU" dirty="0" smtClean="0"/>
            </a:br>
            <a:r>
              <a:rPr lang="ru-RU" dirty="0"/>
              <a:t/>
            </a:r>
            <a:br>
              <a:rPr lang="ru-RU" dirty="0"/>
            </a:br>
            <a:r>
              <a:rPr lang="ru-RU" dirty="0"/>
              <a:t> </a:t>
            </a:r>
          </a:p>
        </p:txBody>
      </p:sp>
      <p:graphicFrame>
        <p:nvGraphicFramePr>
          <p:cNvPr id="6" name="Диаграмма 5"/>
          <p:cNvGraphicFramePr/>
          <p:nvPr>
            <p:extLst>
              <p:ext uri="{D42A27DB-BD31-4B8C-83A1-F6EECF244321}">
                <p14:modId xmlns:p14="http://schemas.microsoft.com/office/powerpoint/2010/main" val="3700832225"/>
              </p:ext>
            </p:extLst>
          </p:nvPr>
        </p:nvGraphicFramePr>
        <p:xfrm>
          <a:off x="411480" y="841248"/>
          <a:ext cx="10594774" cy="60167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0577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645" y="479686"/>
            <a:ext cx="11062741" cy="869430"/>
          </a:xfr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txBody>
          <a:bodyPr>
            <a:normAutofit/>
          </a:bodyPr>
          <a:lstStyle/>
          <a:p>
            <a:pPr algn="ctr"/>
            <a:r>
              <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rPr>
              <a:t>Результаты анкетирования</a:t>
            </a:r>
          </a:p>
        </p:txBody>
      </p:sp>
      <p:sp>
        <p:nvSpPr>
          <p:cNvPr id="3" name="Объект 2"/>
          <p:cNvSpPr>
            <a:spLocks noGrp="1"/>
          </p:cNvSpPr>
          <p:nvPr>
            <p:ph idx="1"/>
          </p:nvPr>
        </p:nvSpPr>
        <p:spPr>
          <a:xfrm>
            <a:off x="539645" y="1349115"/>
            <a:ext cx="11062741" cy="5351488"/>
          </a:xfrm>
          <a:gradFill flip="none" rotWithShape="1">
            <a:gsLst>
              <a:gs pos="15000">
                <a:srgbClr val="C9B7C6"/>
              </a:gs>
              <a:gs pos="58000">
                <a:schemeClr val="accent3">
                  <a:lumMod val="0"/>
                  <a:lumOff val="100000"/>
                </a:schemeClr>
              </a:gs>
              <a:gs pos="100000">
                <a:schemeClr val="accent3">
                  <a:lumMod val="100000"/>
                </a:schemeClr>
              </a:gs>
            </a:gsLst>
            <a:path path="circle">
              <a:fillToRect l="50000" t="-80000" r="50000" b="180000"/>
            </a:path>
            <a:tileRect/>
          </a:gradFill>
          <a:effectLst>
            <a:glow rad="127000">
              <a:schemeClr val="accent1">
                <a:alpha val="68000"/>
              </a:schemeClr>
            </a:glow>
            <a:reflection blurRad="6350" stA="0" endPos="55500" dist="50800" dir="5400000" sy="-100000" algn="bl" rotWithShape="0"/>
          </a:effectLst>
        </p:spPr>
        <p:txBody>
          <a:bodyPr/>
          <a:lstStyle/>
          <a:p>
            <a:pPr marL="0" indent="0">
              <a:buNone/>
            </a:pPr>
            <a:r>
              <a:rPr lang="ru-RU" sz="2000" dirty="0" smtClean="0">
                <a:solidFill>
                  <a:schemeClr val="accent5">
                    <a:lumMod val="50000"/>
                  </a:schemeClr>
                </a:solidFill>
              </a:rPr>
              <a:t>По результатам анкетирования можно сделать следующее выводы:</a:t>
            </a:r>
          </a:p>
          <a:p>
            <a:pPr>
              <a:buFont typeface="Wingdings" panose="05000000000000000000" pitchFamily="2" charset="2"/>
              <a:buChar char="ü"/>
            </a:pPr>
            <a:r>
              <a:rPr lang="ru-RU" sz="2000" dirty="0" smtClean="0">
                <a:solidFill>
                  <a:schemeClr val="accent5">
                    <a:lumMod val="50000"/>
                  </a:schemeClr>
                </a:solidFill>
              </a:rPr>
              <a:t>Большая часть опрошенных ( 41 из 65) имеет опыт написания писем. Примечательно, </a:t>
            </a:r>
            <a:r>
              <a:rPr lang="ru-RU" sz="2000" dirty="0">
                <a:solidFill>
                  <a:schemeClr val="accent5">
                    <a:lumMod val="50000"/>
                  </a:schemeClr>
                </a:solidFill>
              </a:rPr>
              <a:t>что Примечательно, что основная </a:t>
            </a:r>
            <a:r>
              <a:rPr lang="ru-RU" sz="2000" dirty="0" smtClean="0">
                <a:solidFill>
                  <a:schemeClr val="accent5">
                    <a:lumMod val="50000"/>
                  </a:schemeClr>
                </a:solidFill>
              </a:rPr>
              <a:t>масса из них пишет письма раз в год и по общему адресу: д. </a:t>
            </a:r>
            <a:r>
              <a:rPr lang="ru-RU" sz="2000" dirty="0">
                <a:solidFill>
                  <a:schemeClr val="accent5">
                    <a:lumMod val="50000"/>
                  </a:schemeClr>
                </a:solidFill>
              </a:rPr>
              <a:t>по </a:t>
            </a:r>
            <a:r>
              <a:rPr lang="ru-RU" sz="2000" dirty="0" smtClean="0">
                <a:solidFill>
                  <a:schemeClr val="accent5">
                    <a:lumMod val="50000"/>
                  </a:schemeClr>
                </a:solidFill>
              </a:rPr>
              <a:t>одному общему </a:t>
            </a:r>
            <a:r>
              <a:rPr lang="ru-RU" sz="2000" dirty="0">
                <a:solidFill>
                  <a:schemeClr val="accent5">
                    <a:lumMod val="50000"/>
                  </a:schemeClr>
                </a:solidFill>
              </a:rPr>
              <a:t>адресу: д. Великий </a:t>
            </a:r>
            <a:r>
              <a:rPr lang="ru-RU" sz="2000" dirty="0" smtClean="0">
                <a:solidFill>
                  <a:schemeClr val="accent5">
                    <a:lumMod val="50000"/>
                  </a:schemeClr>
                </a:solidFill>
              </a:rPr>
              <a:t>Устюг Деду Морозу.</a:t>
            </a:r>
          </a:p>
          <a:p>
            <a:pPr>
              <a:buFont typeface="Wingdings" panose="05000000000000000000" pitchFamily="2" charset="2"/>
              <a:buChar char="ü"/>
            </a:pPr>
            <a:r>
              <a:rPr lang="ru-RU" sz="2000" dirty="0" smtClean="0">
                <a:solidFill>
                  <a:schemeClr val="accent5">
                    <a:lumMod val="50000"/>
                  </a:schemeClr>
                </a:solidFill>
              </a:rPr>
              <a:t>Услугами почты большинство пользуется не очень часто, а 7 человек и вовсе никогда там не </a:t>
            </a:r>
            <a:r>
              <a:rPr lang="ru-RU" sz="2000" dirty="0">
                <a:solidFill>
                  <a:schemeClr val="accent5">
                    <a:lumMod val="50000"/>
                  </a:schemeClr>
                </a:solidFill>
              </a:rPr>
              <a:t>и вовсе никогда там не бывали</a:t>
            </a:r>
            <a:r>
              <a:rPr lang="ru-RU" sz="2000" dirty="0" smtClean="0">
                <a:solidFill>
                  <a:schemeClr val="accent5">
                    <a:lumMod val="50000"/>
                  </a:schemeClr>
                </a:solidFill>
              </a:rPr>
              <a:t>.</a:t>
            </a:r>
          </a:p>
          <a:p>
            <a:pPr>
              <a:buFont typeface="Wingdings" panose="05000000000000000000" pitchFamily="2" charset="2"/>
              <a:buChar char="ü"/>
            </a:pPr>
            <a:r>
              <a:rPr lang="ru-RU" sz="2000" dirty="0" smtClean="0">
                <a:solidFill>
                  <a:schemeClr val="accent5">
                    <a:lumMod val="50000"/>
                  </a:schemeClr>
                </a:solidFill>
              </a:rPr>
              <a:t>Марками часто пользуются 4 человек, 32 человека не очень часто, а 21 опрошенный вообще не </a:t>
            </a:r>
            <a:r>
              <a:rPr lang="ru-RU" sz="2000" dirty="0">
                <a:solidFill>
                  <a:schemeClr val="accent5">
                    <a:lumMod val="50000"/>
                  </a:schemeClr>
                </a:solidFill>
              </a:rPr>
              <a:t>21 опрошенный вообще не знают </a:t>
            </a:r>
            <a:r>
              <a:rPr lang="ru-RU" sz="2000" dirty="0" smtClean="0">
                <a:solidFill>
                  <a:schemeClr val="accent5">
                    <a:lumMod val="50000"/>
                  </a:schemeClr>
                </a:solidFill>
              </a:rPr>
              <a:t>что такое марка и для чего она нужна. </a:t>
            </a:r>
          </a:p>
          <a:p>
            <a:pPr>
              <a:buFont typeface="Wingdings" panose="05000000000000000000" pitchFamily="2" charset="2"/>
              <a:buChar char="ü"/>
            </a:pPr>
            <a:r>
              <a:rPr lang="ru-RU" sz="2000" dirty="0" smtClean="0">
                <a:solidFill>
                  <a:schemeClr val="accent5">
                    <a:lumMod val="50000"/>
                  </a:schemeClr>
                </a:solidFill>
              </a:rPr>
              <a:t>Практически в равных пропорциях распределились голоса в вопросе о том, как же назвать человека, коллекционирующего марки. 19 человек назвали его нумизматом, 22-гумофилистом, и 24 человека ответили верно, выбрав вариант филателист. </a:t>
            </a:r>
          </a:p>
          <a:p>
            <a:pPr>
              <a:buFont typeface="Wingdings" panose="05000000000000000000" pitchFamily="2" charset="2"/>
              <a:buChar char="ü"/>
            </a:pPr>
            <a:r>
              <a:rPr lang="ru-RU" sz="2000" dirty="0" smtClean="0">
                <a:solidFill>
                  <a:schemeClr val="accent5">
                    <a:lumMod val="50000"/>
                  </a:schemeClr>
                </a:solidFill>
              </a:rPr>
              <a:t>Мы выяснили что среди окружения наших опрошенных есть 2 коллекционера почтовых марок</a:t>
            </a:r>
          </a:p>
          <a:p>
            <a:pPr>
              <a:buFont typeface="Wingdings" panose="05000000000000000000" pitchFamily="2" charset="2"/>
              <a:buChar char="ü"/>
            </a:pPr>
            <a:r>
              <a:rPr lang="ru-RU" sz="2000" dirty="0" smtClean="0">
                <a:solidFill>
                  <a:schemeClr val="accent5">
                    <a:lumMod val="50000"/>
                  </a:schemeClr>
                </a:solidFill>
              </a:rPr>
              <a:t>На последний вопрос 39 из 65 человек ответили положительно. Современные школьники не теряют интерес к коллекционированию того, что вызывает у них интерес. Приведу примеры того, что собирают ученики 3 класса: монеты, ложки из разных стран, камни, ракушки, купюры, свои рисунки и фотографии, фигурки панды, пятерки. </a:t>
            </a:r>
          </a:p>
          <a:p>
            <a:pPr marL="0" indent="0">
              <a:buNone/>
            </a:pPr>
            <a:endParaRPr lang="ru-RU" sz="2000" dirty="0" smtClean="0"/>
          </a:p>
          <a:p>
            <a:pPr marL="0" indent="0">
              <a:buNone/>
            </a:pPr>
            <a:endParaRPr lang="ru-RU" sz="2000" dirty="0" smtClean="0"/>
          </a:p>
          <a:p>
            <a:pPr marL="0" indent="0">
              <a:buNone/>
            </a:pPr>
            <a:endParaRPr lang="ru-RU" sz="2000" dirty="0" smtClean="0"/>
          </a:p>
          <a:p>
            <a:pPr marL="0" indent="0">
              <a:buNone/>
            </a:pPr>
            <a:endParaRPr lang="ru-RU" sz="2000" dirty="0" smtClean="0"/>
          </a:p>
          <a:p>
            <a:pPr marL="0" indent="0">
              <a:buNone/>
            </a:pPr>
            <a:endParaRPr lang="ru-RU" dirty="0" smtClean="0"/>
          </a:p>
          <a:p>
            <a:pPr marL="0" indent="0">
              <a:buNone/>
            </a:pPr>
            <a:endParaRPr lang="ru-RU" dirty="0" smtClean="0"/>
          </a:p>
          <a:p>
            <a:pPr marL="0" indent="0">
              <a:buNone/>
            </a:pPr>
            <a:endParaRPr lang="ru-RU" dirty="0" smtClean="0"/>
          </a:p>
          <a:p>
            <a:pPr marL="0" indent="0">
              <a:buNone/>
            </a:pPr>
            <a:endParaRPr lang="ru-RU" dirty="0"/>
          </a:p>
        </p:txBody>
      </p:sp>
      <p:pic>
        <p:nvPicPr>
          <p:cNvPr id="5" name="Рисунок 4"/>
          <p:cNvPicPr>
            <a:picLocks noChangeAspect="1"/>
          </p:cNvPicPr>
          <p:nvPr/>
        </p:nvPicPr>
        <p:blipFill rotWithShape="1">
          <a:blip r:embed="rId5">
            <a:extLst>
              <a:ext uri="{28A0092B-C50C-407E-A947-70E740481C1C}">
                <a14:useLocalDpi xmlns:a14="http://schemas.microsoft.com/office/drawing/2010/main" val="0"/>
              </a:ext>
            </a:extLst>
          </a:blip>
          <a:srcRect t="14206" r="2435" b="14789"/>
          <a:stretch/>
        </p:blipFill>
        <p:spPr>
          <a:xfrm>
            <a:off x="8342213" y="1349114"/>
            <a:ext cx="3260173" cy="2372654"/>
          </a:xfrm>
          <a:prstGeom prst="rect">
            <a:avLst/>
          </a:prstGeom>
          <a:effectLst>
            <a:glow rad="139700">
              <a:schemeClr val="accent1">
                <a:alpha val="40000"/>
              </a:schemeClr>
            </a:glow>
            <a:reflection blurRad="6350" stA="50000" endA="300" endPos="55500" dist="50800" dir="5400000" sy="-100000" algn="bl" rotWithShape="0"/>
          </a:effectLst>
          <a:scene3d>
            <a:camera prst="orthographicFront"/>
            <a:lightRig rig="threePt" dir="t"/>
          </a:scene3d>
          <a:sp3d>
            <a:bevelT w="139700" h="139700" prst="divot"/>
            <a:bevelB prst="angle"/>
          </a:sp3d>
        </p:spPr>
      </p:pic>
    </p:spTree>
    <p:extLst>
      <p:ext uri="{BB962C8B-B14F-4D97-AF65-F5344CB8AC3E}">
        <p14:creationId xmlns:p14="http://schemas.microsoft.com/office/powerpoint/2010/main" val="330431646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84026" y="415295"/>
            <a:ext cx="10689236" cy="1041378"/>
          </a:xfr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txBody>
          <a:bodyPr>
            <a:normAutofit/>
            <a:scene3d>
              <a:camera prst="orthographicFront"/>
              <a:lightRig rig="threePt" dir="t"/>
            </a:scene3d>
            <a:sp3d contourW="12700" prstMaterial="dkEdge">
              <a:contourClr>
                <a:srgbClr val="CC99FF"/>
              </a:contourClr>
            </a:sp3d>
          </a:bodyPr>
          <a:lstStyle/>
          <a:p>
            <a:pPr algn="ctr"/>
            <a:r>
              <a:rPr lang="ru-RU" sz="4800" b="1" dirty="0" smtClean="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rPr>
              <a:t>Эксперимент </a:t>
            </a:r>
            <a:r>
              <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rPr>
              <a:t>с письмом</a:t>
            </a:r>
          </a:p>
        </p:txBody>
      </p:sp>
      <p:sp>
        <p:nvSpPr>
          <p:cNvPr id="5" name="Объект 4"/>
          <p:cNvSpPr>
            <a:spLocks noGrp="1"/>
          </p:cNvSpPr>
          <p:nvPr>
            <p:ph idx="1"/>
          </p:nvPr>
        </p:nvSpPr>
        <p:spPr>
          <a:xfrm>
            <a:off x="883171" y="1394084"/>
            <a:ext cx="10689236" cy="5231305"/>
          </a:xfrm>
          <a:gradFill flip="none" rotWithShape="1">
            <a:gsLst>
              <a:gs pos="50000">
                <a:schemeClr val="bg1">
                  <a:lumMod val="95000"/>
                </a:schemeClr>
              </a:gs>
              <a:gs pos="59000">
                <a:schemeClr val="accent3">
                  <a:lumMod val="0"/>
                  <a:lumOff val="100000"/>
                </a:schemeClr>
              </a:gs>
              <a:gs pos="86000">
                <a:schemeClr val="accent3">
                  <a:lumMod val="100000"/>
                </a:schemeClr>
              </a:gs>
            </a:gsLst>
            <a:path path="circle">
              <a:fillToRect l="50000" t="-80000" r="50000" b="180000"/>
            </a:path>
            <a:tileRect/>
          </a:gradFill>
          <a:scene3d>
            <a:camera prst="orthographicFront"/>
            <a:lightRig rig="twoPt" dir="t"/>
          </a:scene3d>
          <a:sp3d extrusionH="76200" contourW="50800">
            <a:extrusionClr>
              <a:srgbClr val="CC99FF"/>
            </a:extrusionClr>
            <a:contourClr>
              <a:srgbClr val="CC99FF"/>
            </a:contourClr>
          </a:sp3d>
        </p:spPr>
        <p:txBody>
          <a:bodyPr>
            <a:normAutofit/>
          </a:bodyPr>
          <a:lstStyle/>
          <a:p>
            <a:pPr marL="0" indent="0" algn="just">
              <a:buNone/>
            </a:pPr>
            <a:r>
              <a:rPr lang="ru-RU" sz="1800" dirty="0" smtClean="0">
                <a:solidFill>
                  <a:schemeClr val="accent5">
                    <a:lumMod val="50000"/>
                  </a:schemeClr>
                </a:solidFill>
              </a:rPr>
              <a:t>  Чтобы понять так ли важна марка при отправлении писем и прочей</a:t>
            </a:r>
          </a:p>
          <a:p>
            <a:pPr marL="0" indent="0" algn="just">
              <a:buNone/>
            </a:pPr>
            <a:r>
              <a:rPr lang="ru-RU" sz="1800" dirty="0" smtClean="0">
                <a:solidFill>
                  <a:schemeClr val="accent5">
                    <a:lumMod val="50000"/>
                  </a:schemeClr>
                </a:solidFill>
              </a:rPr>
              <a:t> корреспонденции мы с мамой решила провести следующий эксперимент. </a:t>
            </a:r>
          </a:p>
          <a:p>
            <a:pPr marL="0" indent="0" algn="just">
              <a:buNone/>
            </a:pPr>
            <a:r>
              <a:rPr lang="ru-RU" sz="1800" dirty="0" smtClean="0">
                <a:solidFill>
                  <a:schemeClr val="accent5">
                    <a:lumMod val="50000"/>
                  </a:schemeClr>
                </a:solidFill>
              </a:rPr>
              <a:t>Я написала два письма: одно было адресовано моему двоюродному брату,</a:t>
            </a:r>
          </a:p>
          <a:p>
            <a:pPr marL="0" indent="0" algn="just">
              <a:buNone/>
            </a:pPr>
            <a:r>
              <a:rPr lang="ru-RU" sz="1800" dirty="0" smtClean="0">
                <a:solidFill>
                  <a:schemeClr val="accent5">
                    <a:lumMod val="50000"/>
                  </a:schemeClr>
                </a:solidFill>
              </a:rPr>
              <a:t> а второе моей бабушке. Они оба живут в поселке </a:t>
            </a:r>
            <a:r>
              <a:rPr lang="ru-RU" sz="1800" dirty="0" err="1" smtClean="0">
                <a:solidFill>
                  <a:schemeClr val="accent5">
                    <a:lumMod val="50000"/>
                  </a:schemeClr>
                </a:solidFill>
              </a:rPr>
              <a:t>Мочалище</a:t>
            </a:r>
            <a:r>
              <a:rPr lang="ru-RU" sz="1800" dirty="0" smtClean="0">
                <a:solidFill>
                  <a:schemeClr val="accent5">
                    <a:lumMod val="50000"/>
                  </a:schemeClr>
                </a:solidFill>
              </a:rPr>
              <a:t>, </a:t>
            </a:r>
            <a:r>
              <a:rPr lang="ru-RU" sz="1800" dirty="0" err="1" smtClean="0">
                <a:solidFill>
                  <a:schemeClr val="accent5">
                    <a:lumMod val="50000"/>
                  </a:schemeClr>
                </a:solidFill>
              </a:rPr>
              <a:t>Звениговского</a:t>
            </a:r>
            <a:endParaRPr lang="ru-RU" sz="1800" dirty="0" smtClean="0">
              <a:solidFill>
                <a:schemeClr val="accent5">
                  <a:lumMod val="50000"/>
                </a:schemeClr>
              </a:solidFill>
            </a:endParaRPr>
          </a:p>
          <a:p>
            <a:pPr marL="0" indent="0" algn="just">
              <a:buNone/>
            </a:pPr>
            <a:r>
              <a:rPr lang="ru-RU" sz="1800" dirty="0">
                <a:solidFill>
                  <a:schemeClr val="accent5">
                    <a:lumMod val="50000"/>
                  </a:schemeClr>
                </a:solidFill>
              </a:rPr>
              <a:t>р</a:t>
            </a:r>
            <a:r>
              <a:rPr lang="ru-RU" sz="1800" dirty="0" smtClean="0">
                <a:solidFill>
                  <a:schemeClr val="accent5">
                    <a:lumMod val="50000"/>
                  </a:schemeClr>
                </a:solidFill>
              </a:rPr>
              <a:t>айона. Первое письмо было запечатано в конверт без марки, а второе –</a:t>
            </a:r>
          </a:p>
          <a:p>
            <a:pPr marL="0" indent="0" algn="just">
              <a:buNone/>
            </a:pPr>
            <a:r>
              <a:rPr lang="ru-RU" sz="1800" dirty="0" smtClean="0">
                <a:solidFill>
                  <a:schemeClr val="accent5">
                    <a:lumMod val="50000"/>
                  </a:schemeClr>
                </a:solidFill>
              </a:rPr>
              <a:t>с маркой. Затем оба конверта мы с мамой отнесли на почту и бросили в </a:t>
            </a:r>
          </a:p>
          <a:p>
            <a:pPr marL="0" indent="0" algn="just">
              <a:buNone/>
            </a:pPr>
            <a:r>
              <a:rPr lang="ru-RU" sz="1800" dirty="0" smtClean="0">
                <a:solidFill>
                  <a:schemeClr val="accent5">
                    <a:lumMod val="50000"/>
                  </a:schemeClr>
                </a:solidFill>
              </a:rPr>
              <a:t>почтовый ящик. Через несколько дней конверт без марки, адресованный </a:t>
            </a:r>
          </a:p>
          <a:p>
            <a:pPr marL="0" indent="0" algn="just">
              <a:buNone/>
            </a:pPr>
            <a:r>
              <a:rPr lang="ru-RU" sz="1800" dirty="0" smtClean="0">
                <a:solidFill>
                  <a:schemeClr val="accent5">
                    <a:lumMod val="50000"/>
                  </a:schemeClr>
                </a:solidFill>
              </a:rPr>
              <a:t>моему брату мы нашли в нашем почтовом ящике.</a:t>
            </a:r>
            <a:r>
              <a:rPr lang="ru-RU" sz="1800" dirty="0"/>
              <a:t> </a:t>
            </a:r>
            <a:r>
              <a:rPr lang="ru-RU" sz="1800" dirty="0" smtClean="0">
                <a:solidFill>
                  <a:schemeClr val="accent5">
                    <a:lumMod val="50000"/>
                  </a:schemeClr>
                </a:solidFill>
              </a:rPr>
              <a:t> </a:t>
            </a:r>
          </a:p>
          <a:p>
            <a:pPr marL="0" indent="0" algn="just">
              <a:buNone/>
            </a:pPr>
            <a:r>
              <a:rPr lang="ru-RU" sz="1800" dirty="0" smtClean="0">
                <a:solidFill>
                  <a:schemeClr val="accent5">
                    <a:lumMod val="50000"/>
                  </a:schemeClr>
                </a:solidFill>
              </a:rPr>
              <a:t>В почтовом отделении от работницы Натальи я узнала, что марка клеится не </a:t>
            </a:r>
          </a:p>
          <a:p>
            <a:pPr marL="0" indent="0" algn="just">
              <a:buNone/>
            </a:pPr>
            <a:r>
              <a:rPr lang="ru-RU" sz="1800" dirty="0">
                <a:solidFill>
                  <a:schemeClr val="accent5">
                    <a:lumMod val="50000"/>
                  </a:schemeClr>
                </a:solidFill>
              </a:rPr>
              <a:t>т</a:t>
            </a:r>
            <a:r>
              <a:rPr lang="ru-RU" sz="1800" dirty="0" smtClean="0">
                <a:solidFill>
                  <a:schemeClr val="accent5">
                    <a:lumMod val="50000"/>
                  </a:schemeClr>
                </a:solidFill>
              </a:rPr>
              <a:t>олько не письма, но и на бандероли и на заказные письма, которые не </a:t>
            </a:r>
          </a:p>
          <a:p>
            <a:pPr marL="0" indent="0" algn="just">
              <a:buNone/>
            </a:pPr>
            <a:r>
              <a:rPr lang="ru-RU" sz="1800" dirty="0" smtClean="0">
                <a:solidFill>
                  <a:schemeClr val="accent5">
                    <a:lumMod val="50000"/>
                  </a:schemeClr>
                </a:solidFill>
              </a:rPr>
              <a:t>заменит интернет. Количество наклеенных марок зависит от веса. На конверты с </a:t>
            </a:r>
          </a:p>
          <a:p>
            <a:pPr marL="0" indent="0" algn="just">
              <a:buNone/>
            </a:pPr>
            <a:r>
              <a:rPr lang="ru-RU" sz="1800" dirty="0" smtClean="0">
                <a:solidFill>
                  <a:schemeClr val="accent5">
                    <a:lumMod val="50000"/>
                  </a:schemeClr>
                </a:solidFill>
              </a:rPr>
              <a:t>с литерой А (верхний правый угол) если их вес не более 20 г. наклеивать марки </a:t>
            </a:r>
          </a:p>
          <a:p>
            <a:pPr marL="0" indent="0" algn="just">
              <a:buNone/>
            </a:pPr>
            <a:r>
              <a:rPr lang="ru-RU" sz="1800" dirty="0" smtClean="0">
                <a:solidFill>
                  <a:schemeClr val="accent5">
                    <a:lumMod val="50000"/>
                  </a:schemeClr>
                </a:solidFill>
              </a:rPr>
              <a:t>не надо. Наталья, подтвердила, что люди не смотря ни на что продолжают </a:t>
            </a:r>
          </a:p>
          <a:p>
            <a:pPr marL="0" indent="0" algn="just">
              <a:buNone/>
            </a:pPr>
            <a:r>
              <a:rPr lang="ru-RU" sz="1800" dirty="0" smtClean="0">
                <a:solidFill>
                  <a:schemeClr val="accent5">
                    <a:lumMod val="50000"/>
                  </a:schemeClr>
                </a:solidFill>
              </a:rPr>
              <a:t>пользоваться услугами почты. Особенно в преддверии каких-нибудь праздников. </a:t>
            </a:r>
            <a:endParaRPr lang="ru-RU" sz="1800" dirty="0">
              <a:solidFill>
                <a:schemeClr val="accent5">
                  <a:lumMod val="50000"/>
                </a:schemeClr>
              </a:solidFill>
            </a:endParaRPr>
          </a:p>
        </p:txBody>
      </p:sp>
      <p:pic>
        <p:nvPicPr>
          <p:cNvPr id="3" name="Рисунок 2"/>
          <p:cNvPicPr>
            <a:picLocks noChangeAspect="1"/>
          </p:cNvPicPr>
          <p:nvPr/>
        </p:nvPicPr>
        <p:blipFill rotWithShape="1">
          <a:blip r:embed="rId5" cstate="print">
            <a:extLst>
              <a:ext uri="{28A0092B-C50C-407E-A947-70E740481C1C}">
                <a14:useLocalDpi xmlns:a14="http://schemas.microsoft.com/office/drawing/2010/main" val="0"/>
              </a:ext>
            </a:extLst>
          </a:blip>
          <a:srcRect l="-639" t="922" r="24854" b="2304"/>
          <a:stretch/>
        </p:blipFill>
        <p:spPr>
          <a:xfrm rot="5400000">
            <a:off x="7762852" y="2404685"/>
            <a:ext cx="4623181" cy="2727160"/>
          </a:xfrm>
          <a:prstGeom prst="rect">
            <a:avLst/>
          </a:prstGeom>
          <a:effectLst>
            <a:glow rad="101600">
              <a:schemeClr val="accent3">
                <a:satMod val="175000"/>
                <a:alpha val="40000"/>
              </a:schemeClr>
            </a:glow>
            <a:reflection blurRad="6350" stA="50000" endA="300" endPos="55500" dist="50800" dir="5400000" sy="-100000" algn="bl" rotWithShape="0"/>
          </a:effectLst>
          <a:scene3d>
            <a:camera prst="orthographicFront"/>
            <a:lightRig rig="threePt" dir="t"/>
          </a:scene3d>
          <a:sp3d>
            <a:bevelT w="152400" h="50800" prst="softRound"/>
          </a:sp3d>
        </p:spPr>
      </p:pic>
    </p:spTree>
    <p:extLst>
      <p:ext uri="{BB962C8B-B14F-4D97-AF65-F5344CB8AC3E}">
        <p14:creationId xmlns:p14="http://schemas.microsoft.com/office/powerpoint/2010/main" val="27087322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t>Мое «хобби по наследству»</a:t>
            </a:r>
            <a:br>
              <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br>
            <a:endPar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ndParaRPr>
          </a:p>
        </p:txBody>
      </p:sp>
      <p:sp>
        <p:nvSpPr>
          <p:cNvPr id="5" name="Объект 4"/>
          <p:cNvSpPr>
            <a:spLocks noGrp="1"/>
          </p:cNvSpPr>
          <p:nvPr>
            <p:ph idx="1"/>
          </p:nvPr>
        </p:nvSpPr>
        <p:spPr>
          <a:xfrm>
            <a:off x="3405501" y="1184223"/>
            <a:ext cx="7917070" cy="3751340"/>
          </a:xfrm>
        </p:spPr>
        <p:txBody>
          <a:bodyPr>
            <a:normAutofit/>
          </a:bodyPr>
          <a:lstStyle/>
          <a:p>
            <a:pPr marL="0" indent="0">
              <a:buNone/>
            </a:pPr>
            <a:r>
              <a:rPr lang="ru-RU" sz="2400" dirty="0" smtClean="0"/>
              <a:t>Теперь я хотела бы пригласить вас в свою </a:t>
            </a:r>
            <a:r>
              <a:rPr lang="ru-RU" sz="2400" dirty="0"/>
              <a:t>домашнюю галерею почтовых марок. Марки можно разделить на несколько </a:t>
            </a:r>
            <a:r>
              <a:rPr lang="ru-RU" sz="2400" dirty="0" smtClean="0"/>
              <a:t>категорий. На этих изображены знаменитые картины великих живописцев: Айвазовского,  Васнецова, Репина и т .д.</a:t>
            </a:r>
            <a:endParaRPr lang="ru-RU" sz="2400" dirty="0"/>
          </a:p>
        </p:txBody>
      </p:sp>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l="13083" t="1540" r="35274" b="472"/>
          <a:stretch/>
        </p:blipFill>
        <p:spPr>
          <a:xfrm rot="5400000">
            <a:off x="-31717" y="1108533"/>
            <a:ext cx="2908092" cy="2567300"/>
          </a:xfrm>
          <a:prstGeom prst="rect">
            <a:avLst/>
          </a:prstGeom>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7601" t="310" r="9091" b="-1290"/>
          <a:stretch/>
        </p:blipFill>
        <p:spPr>
          <a:xfrm rot="21600000">
            <a:off x="4766872" y="2900158"/>
            <a:ext cx="7270230" cy="4070809"/>
          </a:xfrm>
          <a:prstGeom prst="rect">
            <a:avLst/>
          </a:prstGeom>
        </p:spPr>
      </p:pic>
      <p:pic>
        <p:nvPicPr>
          <p:cNvPr id="7" name="Рисунок 6"/>
          <p:cNvPicPr>
            <a:picLocks noChangeAspect="1"/>
          </p:cNvPicPr>
          <p:nvPr/>
        </p:nvPicPr>
        <p:blipFill rotWithShape="1">
          <a:blip r:embed="rId6" cstate="print">
            <a:extLst>
              <a:ext uri="{28A0092B-C50C-407E-A947-70E740481C1C}">
                <a14:useLocalDpi xmlns:a14="http://schemas.microsoft.com/office/drawing/2010/main" val="0"/>
              </a:ext>
            </a:extLst>
          </a:blip>
          <a:srcRect l="3726" r="7004" b="265"/>
          <a:stretch/>
        </p:blipFill>
        <p:spPr>
          <a:xfrm>
            <a:off x="191328" y="4365671"/>
            <a:ext cx="4380670" cy="2260835"/>
          </a:xfrm>
          <a:prstGeom prst="rect">
            <a:avLst/>
          </a:prstGeom>
        </p:spPr>
      </p:pic>
      <p:pic>
        <p:nvPicPr>
          <p:cNvPr id="8" name="Рисунок 7"/>
          <p:cNvPicPr>
            <a:picLocks noChangeAspect="1"/>
          </p:cNvPicPr>
          <p:nvPr/>
        </p:nvPicPr>
        <p:blipFill>
          <a:blip r:embed="rId7"/>
          <a:stretch>
            <a:fillRect/>
          </a:stretch>
        </p:blipFill>
        <p:spPr>
          <a:xfrm>
            <a:off x="2006456" y="3629577"/>
            <a:ext cx="2798089" cy="1938402"/>
          </a:xfrm>
          <a:prstGeom prst="rect">
            <a:avLst/>
          </a:prstGeom>
        </p:spPr>
      </p:pic>
    </p:spTree>
    <p:extLst>
      <p:ext uri="{BB962C8B-B14F-4D97-AF65-F5344CB8AC3E}">
        <p14:creationId xmlns:p14="http://schemas.microsoft.com/office/powerpoint/2010/main" val="286784791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4" name="Rectangle 13"/>
          <p:cNvSpPr>
            <a:spLocks noChangeArrowheads="1"/>
          </p:cNvSpPr>
          <p:nvPr/>
        </p:nvSpPr>
        <p:spPr bwMode="auto">
          <a:xfrm>
            <a:off x="4997" y="30230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1" name="Рисунок 20"/>
          <p:cNvPicPr>
            <a:picLocks noChangeAspect="1"/>
          </p:cNvPicPr>
          <p:nvPr/>
        </p:nvPicPr>
        <p:blipFill rotWithShape="1">
          <a:blip r:embed="rId3" cstate="print">
            <a:extLst>
              <a:ext uri="{28A0092B-C50C-407E-A947-70E740481C1C}">
                <a14:useLocalDpi xmlns:a14="http://schemas.microsoft.com/office/drawing/2010/main" val="0"/>
              </a:ext>
            </a:extLst>
          </a:blip>
          <a:srcRect l="14010" t="3905" r="22503" b="4792"/>
          <a:stretch/>
        </p:blipFill>
        <p:spPr>
          <a:xfrm>
            <a:off x="5115730" y="3247193"/>
            <a:ext cx="5617226" cy="3731632"/>
          </a:xfrm>
          <a:prstGeom prst="rect">
            <a:avLst/>
          </a:prstGeom>
        </p:spPr>
      </p:pic>
      <p:sp>
        <p:nvSpPr>
          <p:cNvPr id="24" name="Заголовок 23"/>
          <p:cNvSpPr>
            <a:spLocks noGrp="1"/>
          </p:cNvSpPr>
          <p:nvPr>
            <p:ph type="title"/>
          </p:nvPr>
        </p:nvSpPr>
        <p:spPr/>
        <p:txBody>
          <a:bodyPr>
            <a:normAutofit/>
          </a:bodyPr>
          <a:lstStyle/>
          <a:p>
            <a:r>
              <a:rPr lang="ru-RU" sz="2800" dirty="0" smtClean="0">
                <a:solidFill>
                  <a:schemeClr val="accent5">
                    <a:lumMod val="50000"/>
                  </a:schemeClr>
                </a:solidFill>
              </a:rPr>
              <a:t>Музейные экспонаты (шапка Мономаха) и </a:t>
            </a:r>
            <a:br>
              <a:rPr lang="ru-RU" sz="2800" dirty="0" smtClean="0">
                <a:solidFill>
                  <a:schemeClr val="accent5">
                    <a:lumMod val="50000"/>
                  </a:schemeClr>
                </a:solidFill>
              </a:rPr>
            </a:br>
            <a:r>
              <a:rPr lang="ru-RU" sz="2800" dirty="0" smtClean="0">
                <a:solidFill>
                  <a:schemeClr val="accent5">
                    <a:lumMod val="50000"/>
                  </a:schemeClr>
                </a:solidFill>
              </a:rPr>
              <a:t>юбилейные марки. Марки с детскими </a:t>
            </a:r>
            <a:br>
              <a:rPr lang="ru-RU" sz="2800" dirty="0" smtClean="0">
                <a:solidFill>
                  <a:schemeClr val="accent5">
                    <a:lumMod val="50000"/>
                  </a:schemeClr>
                </a:solidFill>
              </a:rPr>
            </a:br>
            <a:r>
              <a:rPr lang="ru-RU" sz="2800" dirty="0" smtClean="0">
                <a:solidFill>
                  <a:schemeClr val="accent5">
                    <a:lumMod val="50000"/>
                  </a:schemeClr>
                </a:solidFill>
              </a:rPr>
              <a:t>                                             рисунками</a:t>
            </a:r>
            <a:endParaRPr lang="ru-RU" sz="2800" dirty="0">
              <a:solidFill>
                <a:schemeClr val="accent5">
                  <a:lumMod val="50000"/>
                </a:schemeClr>
              </a:solidFill>
            </a:endParaRPr>
          </a:p>
        </p:txBody>
      </p:sp>
      <p:pic>
        <p:nvPicPr>
          <p:cNvPr id="26" name="Объект 25"/>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l="12179" t="-1" r="26554" b="-5832"/>
          <a:stretch/>
        </p:blipFill>
        <p:spPr>
          <a:xfrm rot="5400000">
            <a:off x="-533002" y="1872919"/>
            <a:ext cx="5523080" cy="4447082"/>
          </a:xfrm>
        </p:spPr>
      </p:pic>
      <p:pic>
        <p:nvPicPr>
          <p:cNvPr id="27" name="Рисунок 26"/>
          <p:cNvPicPr>
            <a:picLocks noChangeAspect="1"/>
          </p:cNvPicPr>
          <p:nvPr/>
        </p:nvPicPr>
        <p:blipFill rotWithShape="1">
          <a:blip r:embed="rId5" cstate="print">
            <a:extLst>
              <a:ext uri="{28A0092B-C50C-407E-A947-70E740481C1C}">
                <a14:useLocalDpi xmlns:a14="http://schemas.microsoft.com/office/drawing/2010/main" val="0"/>
              </a:ext>
            </a:extLst>
          </a:blip>
          <a:srcRect l="8337" t="14911" r="17710" b="10537"/>
          <a:stretch/>
        </p:blipFill>
        <p:spPr>
          <a:xfrm>
            <a:off x="7375162" y="759501"/>
            <a:ext cx="4517246" cy="2103619"/>
          </a:xfrm>
          <a:prstGeom prst="rect">
            <a:avLst/>
          </a:prstGeom>
        </p:spPr>
      </p:pic>
    </p:spTree>
    <p:extLst>
      <p:ext uri="{BB962C8B-B14F-4D97-AF65-F5344CB8AC3E}">
        <p14:creationId xmlns:p14="http://schemas.microsoft.com/office/powerpoint/2010/main" val="21596823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solidFill>
                  <a:schemeClr val="accent5">
                    <a:lumMod val="50000"/>
                  </a:schemeClr>
                </a:solidFill>
              </a:rPr>
              <a:t>Растительный мир и спорт, знаменитые личности: политики, поэты, писатели, музыканты. Исторические события.</a:t>
            </a:r>
            <a:endParaRPr lang="ru-RU" sz="2800" dirty="0">
              <a:solidFill>
                <a:schemeClr val="accent5">
                  <a:lumMod val="50000"/>
                </a:schemeClr>
              </a:solidFill>
            </a:endParaRPr>
          </a:p>
        </p:txBody>
      </p:sp>
      <p:pic>
        <p:nvPicPr>
          <p:cNvPr id="4" name="Объект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7405" t="4207" r="16051" b="-2044"/>
          <a:stretch/>
        </p:blipFill>
        <p:spPr>
          <a:xfrm>
            <a:off x="168252" y="3616924"/>
            <a:ext cx="5489285" cy="3241076"/>
          </a:xfrm>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5992" r="14975"/>
          <a:stretch/>
        </p:blipFill>
        <p:spPr>
          <a:xfrm>
            <a:off x="5768139" y="3275351"/>
            <a:ext cx="6129572" cy="3582649"/>
          </a:xfrm>
          <a:prstGeom prst="rect">
            <a:avLst/>
          </a:prstGeom>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7153" t="24230" r="9240" b="12213"/>
          <a:stretch/>
        </p:blipFill>
        <p:spPr>
          <a:xfrm>
            <a:off x="6302945" y="1462861"/>
            <a:ext cx="5161457" cy="1812490"/>
          </a:xfrm>
          <a:prstGeom prst="rect">
            <a:avLst/>
          </a:prstGeom>
        </p:spPr>
      </p:pic>
      <p:pic>
        <p:nvPicPr>
          <p:cNvPr id="7" name="Рисунок 6"/>
          <p:cNvPicPr>
            <a:picLocks noChangeAspect="1"/>
          </p:cNvPicPr>
          <p:nvPr/>
        </p:nvPicPr>
        <p:blipFill rotWithShape="1">
          <a:blip r:embed="rId6" cstate="print">
            <a:extLst>
              <a:ext uri="{28A0092B-C50C-407E-A947-70E740481C1C}">
                <a14:useLocalDpi xmlns:a14="http://schemas.microsoft.com/office/drawing/2010/main" val="0"/>
              </a:ext>
            </a:extLst>
          </a:blip>
          <a:srcRect l="10879" t="8100" r="8346" b="11891"/>
          <a:stretch/>
        </p:blipFill>
        <p:spPr>
          <a:xfrm>
            <a:off x="435767" y="1392486"/>
            <a:ext cx="4766690" cy="2181068"/>
          </a:xfrm>
          <a:prstGeom prst="rect">
            <a:avLst/>
          </a:prstGeom>
        </p:spPr>
      </p:pic>
    </p:spTree>
    <p:extLst>
      <p:ext uri="{BB962C8B-B14F-4D97-AF65-F5344CB8AC3E}">
        <p14:creationId xmlns:p14="http://schemas.microsoft.com/office/powerpoint/2010/main" val="10253381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8662"/>
            <a:ext cx="10515600" cy="1325563"/>
          </a:xfrm>
          <a:blipFill>
            <a:blip r:embed="rId3"/>
            <a:tile tx="0" ty="0" sx="100000" sy="100000" flip="none" algn="tl"/>
          </a:blipFill>
        </p:spPr>
        <p:txBody>
          <a:bodyPr>
            <a:normAutofit/>
          </a:bodyPr>
          <a:lstStyle/>
          <a:p>
            <a:pPr algn="ctr"/>
            <a:r>
              <a:rPr lang="ru-RU" sz="4800" b="1" dirty="0" smtClean="0">
                <a:ln>
                  <a:solidFill>
                    <a:prstClr val="black"/>
                  </a:solidFill>
                </a:ln>
                <a:blipFill>
                  <a:blip r:embed="rId2"/>
                  <a:stretch>
                    <a:fillRect/>
                  </a:stretch>
                </a:blipFill>
                <a:effectLst>
                  <a:outerShdw blurRad="38100" dist="38100" dir="2700000" algn="tl">
                    <a:srgbClr val="000000">
                      <a:alpha val="43137"/>
                    </a:srgbClr>
                  </a:outerShdw>
                </a:effectLst>
                <a:latin typeface="Calibri Light" panose="020F0302020204030204"/>
              </a:rPr>
              <a:t>Выводы</a:t>
            </a:r>
            <a:endParaRPr lang="ru-RU" sz="4800" b="1" dirty="0">
              <a:ln>
                <a:solidFill>
                  <a:prstClr val="black"/>
                </a:solidFill>
              </a:ln>
              <a:blipFill>
                <a:blip r:embed="rId2"/>
                <a:stretch>
                  <a:fillRect/>
                </a:stretch>
              </a:blipFill>
              <a:effectLst>
                <a:outerShdw blurRad="38100" dist="38100" dir="2700000" algn="tl">
                  <a:srgbClr val="000000">
                    <a:alpha val="43137"/>
                  </a:srgbClr>
                </a:outerShdw>
              </a:effectLst>
              <a:latin typeface="Calibri Light" panose="020F0302020204030204"/>
            </a:endParaRPr>
          </a:p>
        </p:txBody>
      </p:sp>
      <p:sp>
        <p:nvSpPr>
          <p:cNvPr id="3" name="Объект 2"/>
          <p:cNvSpPr>
            <a:spLocks noGrp="1"/>
          </p:cNvSpPr>
          <p:nvPr>
            <p:ph idx="1"/>
          </p:nvPr>
        </p:nvSpPr>
        <p:spPr>
          <a:xfrm>
            <a:off x="838200" y="1219200"/>
            <a:ext cx="10515600" cy="5390900"/>
          </a:xfrm>
          <a:blipFill>
            <a:blip r:embed="rId3"/>
            <a:tile tx="0" ty="0" sx="100000" sy="100000" flip="none" algn="tl"/>
          </a:blipFill>
        </p:spPr>
        <p:txBody>
          <a:bodyPr>
            <a:normAutofit fontScale="85000" lnSpcReduction="10000"/>
          </a:bodyPr>
          <a:lstStyle/>
          <a:p>
            <a:pPr marL="514350" indent="-514350" algn="just">
              <a:buFont typeface="+mj-lt"/>
              <a:buAutoNum type="arabicPeriod"/>
            </a:pPr>
            <a:r>
              <a:rPr lang="ru-RU" dirty="0" smtClean="0"/>
              <a:t>В результате работы над проектом узнала историю возникновения почтовой марки. </a:t>
            </a:r>
          </a:p>
          <a:p>
            <a:pPr marL="514350" indent="-514350" algn="just">
              <a:buFont typeface="+mj-lt"/>
              <a:buAutoNum type="arabicPeriod"/>
            </a:pPr>
            <a:r>
              <a:rPr lang="ru-RU" dirty="0" smtClean="0"/>
              <a:t>Выяснила, что по назначению марки делятся на несколько категорий.</a:t>
            </a:r>
          </a:p>
          <a:p>
            <a:pPr marL="514350" indent="-514350" algn="just">
              <a:buFont typeface="+mj-lt"/>
              <a:buAutoNum type="arabicPeriod"/>
            </a:pPr>
            <a:r>
              <a:rPr lang="ru-RU" dirty="0" smtClean="0"/>
              <a:t>Познакомилась с таким понятием как «филателия».</a:t>
            </a:r>
          </a:p>
          <a:p>
            <a:pPr marL="514350" indent="-514350" algn="just">
              <a:buFont typeface="+mj-lt"/>
              <a:buAutoNum type="arabicPeriod"/>
            </a:pPr>
            <a:r>
              <a:rPr lang="ru-RU" dirty="0" smtClean="0"/>
              <a:t>Открыла для себя много интересных фактов о почтовых марках.</a:t>
            </a:r>
          </a:p>
          <a:p>
            <a:pPr marL="514350" indent="-514350" algn="just">
              <a:buFont typeface="+mj-lt"/>
              <a:buAutoNum type="arabicPeriod"/>
            </a:pPr>
            <a:r>
              <a:rPr lang="ru-RU" dirty="0" smtClean="0"/>
              <a:t>Изучала современный подход к выпуску марок.</a:t>
            </a:r>
          </a:p>
          <a:p>
            <a:pPr marL="514350" indent="-514350" algn="just">
              <a:buFont typeface="+mj-lt"/>
              <a:buAutoNum type="arabicPeriod"/>
            </a:pPr>
            <a:r>
              <a:rPr lang="ru-RU" dirty="0" smtClean="0"/>
              <a:t>С помощью опроса и анкетирования выявила актуальность почтовых служб и, в частности, почтовых марок. А также узнала как относятся люди к коллекционированию в целом и знакомы ли с таким видом коллекционирования как филателия. </a:t>
            </a:r>
          </a:p>
          <a:p>
            <a:pPr marL="514350" indent="-514350" algn="just">
              <a:buFont typeface="+mj-lt"/>
              <a:buAutoNum type="arabicPeriod"/>
            </a:pPr>
            <a:r>
              <a:rPr lang="ru-RU" dirty="0" smtClean="0"/>
              <a:t>Посетила почтовое отделение своего района и провела «письменный» эксперимент с целью определения значимости марки при почтовом отправлении. </a:t>
            </a:r>
          </a:p>
          <a:p>
            <a:pPr marL="514350" indent="-514350" algn="just">
              <a:buFont typeface="+mj-lt"/>
              <a:buAutoNum type="arabicPeriod"/>
            </a:pPr>
            <a:r>
              <a:rPr lang="ru-RU" dirty="0" smtClean="0"/>
              <a:t>Систематизировала и представила вашему вниманию почтовые марки, доставшиеся мне по наследству.</a:t>
            </a:r>
            <a:endParaRPr lang="ru-RU" dirty="0"/>
          </a:p>
        </p:txBody>
      </p:sp>
    </p:spTree>
    <p:extLst>
      <p:ext uri="{BB962C8B-B14F-4D97-AF65-F5344CB8AC3E}">
        <p14:creationId xmlns:p14="http://schemas.microsoft.com/office/powerpoint/2010/main" val="190765228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460500"/>
          </a:xfrm>
          <a:blipFill>
            <a:blip r:embed="rId3"/>
            <a:tile tx="0" ty="0" sx="100000" sy="100000" flip="none" algn="tl"/>
          </a:blipFill>
        </p:spPr>
        <p:txBody>
          <a:bodyPr>
            <a:normAutofit/>
          </a:bodyPr>
          <a:lstStyle/>
          <a:p>
            <a:pPr algn="just"/>
            <a:r>
              <a:rPr lang="ru-RU" sz="4800" b="1" dirty="0" smtClean="0">
                <a:ln>
                  <a:solidFill>
                    <a:prstClr val="black"/>
                  </a:solidFill>
                </a:ln>
                <a:blipFill>
                  <a:blip r:embed="rId2"/>
                  <a:stretch>
                    <a:fillRect/>
                  </a:stretch>
                </a:blipFill>
                <a:effectLst>
                  <a:outerShdw blurRad="38100" dist="38100" dir="2700000" algn="tl">
                    <a:srgbClr val="000000">
                      <a:alpha val="43137"/>
                    </a:srgbClr>
                  </a:outerShdw>
                </a:effectLst>
                <a:latin typeface="Calibri Light" panose="020F0302020204030204"/>
              </a:rPr>
              <a:t>В завершении хотелось бы сказать: я все-таки </a:t>
            </a:r>
            <a:endParaRPr lang="ru-RU" sz="4800" b="1" dirty="0">
              <a:ln>
                <a:solidFill>
                  <a:prstClr val="black"/>
                </a:solidFill>
              </a:ln>
              <a:blipFill>
                <a:blip r:embed="rId2"/>
                <a:stretch>
                  <a:fillRect/>
                </a:stretch>
              </a:blipFill>
              <a:effectLst>
                <a:outerShdw blurRad="38100" dist="38100" dir="2700000" algn="tl">
                  <a:srgbClr val="000000">
                    <a:alpha val="43137"/>
                  </a:srgbClr>
                </a:outerShdw>
              </a:effectLst>
              <a:latin typeface="Calibri Light" panose="020F0302020204030204"/>
            </a:endParaRPr>
          </a:p>
        </p:txBody>
      </p:sp>
      <p:sp>
        <p:nvSpPr>
          <p:cNvPr id="4" name="Объект 3"/>
          <p:cNvSpPr>
            <a:spLocks noGrp="1"/>
          </p:cNvSpPr>
          <p:nvPr>
            <p:ph idx="1"/>
          </p:nvPr>
        </p:nvSpPr>
        <p:spPr>
          <a:xfrm>
            <a:off x="838200" y="365125"/>
            <a:ext cx="10515600" cy="6196096"/>
          </a:xfrm>
          <a:blipFill>
            <a:blip r:embed="rId3"/>
            <a:tile tx="0" ty="0" sx="100000" sy="100000" flip="none" algn="tl"/>
          </a:blipFill>
        </p:spPr>
        <p:txBody>
          <a:bodyPr>
            <a:normAutofit fontScale="85000" lnSpcReduction="20000"/>
          </a:bodyPr>
          <a:lstStyle/>
          <a:p>
            <a:pPr marL="0" indent="0" algn="just">
              <a:buNone/>
            </a:pPr>
            <a:r>
              <a:rPr lang="ru-RU" dirty="0" smtClean="0"/>
              <a:t>Очевидно, что филателия перестала быть массовым хобби. Многие дети и подростки в современном мире Интернета и мобильной связи уже не знают, что такое почтовая марка. Да, молодому поколению сегодня интересны высокие технологии. Однако ведь массовость только портит хобби. Да и почтовая марка имеет удивительное свойство подстраиваться к изменениям в мире, отражать мировоззрения и историю своего времени. Поэтому я думаю, почтовая марка не уйдет в далекое прошлое, а непременно останется с нами и со временем будет насквозь пропитана высокими технологиями. Уже сегодня мы видим очень интересные примеры-подтверждения этому. </a:t>
            </a:r>
          </a:p>
          <a:p>
            <a:pPr marL="0" indent="0" algn="just">
              <a:buNone/>
            </a:pPr>
            <a:r>
              <a:rPr lang="ru-RU" dirty="0" smtClean="0"/>
              <a:t>В моей семье очень любят старый советский фильм «Москва слезам не верит». Так вот там звучит такая фраза «Ничего не будет. Ни кино, ни театра, ни книг, ни газет». Столько времени прошло, но мы видим, что и театр и кино успешно уживаются с интернетом. Или возьмем книги. Да, появились и электронные и аудио книги, но и традиционные книги не ушли в тень. Лично для меня ни с чем не сравнимо удовольствие открыть новенькую книжку и почувствовать запах свежей типографской краски. Так и марки будут существовать, , пусть не в том объеме что раньше, но тем не менее. </a:t>
            </a:r>
          </a:p>
          <a:p>
            <a:pPr marL="0" indent="0" algn="just">
              <a:buNone/>
            </a:pPr>
            <a:r>
              <a:rPr lang="ru-RU" dirty="0" smtClean="0"/>
              <a:t>Таким образом, моя гипотеза не подтвердилась. Марки как существовали, так и будут существовать. А филателия переродится из массового когда-то хобби, в хобби для истинных ценителей миниатюрных произведений искусства.</a:t>
            </a:r>
          </a:p>
          <a:p>
            <a:pPr marL="0" indent="0" algn="just">
              <a:buNone/>
            </a:pPr>
            <a:r>
              <a:rPr lang="ru-RU" dirty="0" smtClean="0"/>
              <a:t> И да, если  кому интересно, то марки страны </a:t>
            </a:r>
            <a:r>
              <a:rPr lang="ru-RU" dirty="0" err="1" smtClean="0"/>
              <a:t>Гонделупы</a:t>
            </a:r>
            <a:r>
              <a:rPr lang="ru-RU" dirty="0" smtClean="0"/>
              <a:t> (про нее упоминалось в начале) не существует, потому как эта страна вымышлена.</a:t>
            </a:r>
          </a:p>
          <a:p>
            <a:pPr marL="0" indent="0" algn="just">
              <a:buNone/>
            </a:pPr>
            <a:endParaRPr lang="ru-RU" dirty="0"/>
          </a:p>
        </p:txBody>
      </p:sp>
    </p:spTree>
    <p:extLst>
      <p:ext uri="{BB962C8B-B14F-4D97-AF65-F5344CB8AC3E}">
        <p14:creationId xmlns:p14="http://schemas.microsoft.com/office/powerpoint/2010/main" val="267400748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1636295" y="481262"/>
            <a:ext cx="9144000" cy="118310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p>
            <a:r>
              <a:rPr lang="ru-RU" sz="72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a typeface="+mj-ea"/>
                <a:cs typeface="+mj-cs"/>
              </a:rPr>
              <a:t>Спасибо за </a:t>
            </a:r>
            <a:r>
              <a:rPr lang="ru-RU" sz="7200" b="1" dirty="0" smtClean="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a typeface="+mj-ea"/>
                <a:cs typeface="+mj-cs"/>
              </a:rPr>
              <a:t>внимание!</a:t>
            </a:r>
            <a:endParaRPr lang="ru-RU" sz="72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a typeface="+mj-ea"/>
              <a:cs typeface="+mj-cs"/>
            </a:endParaRPr>
          </a:p>
        </p:txBody>
      </p:sp>
    </p:spTree>
    <p:extLst>
      <p:ext uri="{BB962C8B-B14F-4D97-AF65-F5344CB8AC3E}">
        <p14:creationId xmlns:p14="http://schemas.microsoft.com/office/powerpoint/2010/main" val="28171622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5000" b="-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305394"/>
            <a:ext cx="10515600" cy="1122672"/>
          </a:xfr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0"/>
                    <a:lumOff val="100000"/>
                  </a:schemeClr>
                </a:gs>
              </a:gsLst>
              <a:lin ang="5400000" scaled="1"/>
            </a:gradFill>
          </a:ln>
        </p:spPr>
        <p:txBody>
          <a:bodyPr>
            <a:normAutofit/>
          </a:bodyPr>
          <a:lstStyle/>
          <a:p>
            <a:pPr algn="ctr"/>
            <a:r>
              <a:rPr lang="ru-RU" sz="5400" b="1" dirty="0" smtClean="0">
                <a:ln>
                  <a:solidFill>
                    <a:prstClr val="black"/>
                  </a:solidFill>
                </a:ln>
                <a:blipFill>
                  <a:blip r:embed="rId5"/>
                  <a:stretch>
                    <a:fillRect/>
                  </a:stretch>
                </a:blipFill>
                <a:effectLst>
                  <a:outerShdw blurRad="38100" dist="38100" dir="2700000" algn="tl">
                    <a:srgbClr val="000000">
                      <a:alpha val="43137"/>
                    </a:srgbClr>
                  </a:outerShdw>
                </a:effectLst>
              </a:rPr>
              <a:t>Актуальность темы</a:t>
            </a:r>
            <a:endParaRPr lang="ru-RU" sz="5400" b="1" dirty="0">
              <a:ln>
                <a:solidFill>
                  <a:prstClr val="black"/>
                </a:solidFill>
              </a:ln>
              <a:blipFill>
                <a:blip r:embed="rId5"/>
                <a:stretch>
                  <a:fillRect/>
                </a:stretch>
              </a:blipFill>
              <a:effectLst>
                <a:outerShdw blurRad="38100" dist="38100" dir="2700000" algn="tl">
                  <a:srgbClr val="000000">
                    <a:alpha val="43137"/>
                  </a:srgbClr>
                </a:outerShdw>
              </a:effectLst>
            </a:endParaRPr>
          </a:p>
        </p:txBody>
      </p:sp>
      <p:sp>
        <p:nvSpPr>
          <p:cNvPr id="3" name="Текст 2"/>
          <p:cNvSpPr>
            <a:spLocks noGrp="1"/>
          </p:cNvSpPr>
          <p:nvPr>
            <p:ph type="body" idx="1"/>
          </p:nvPr>
        </p:nvSpPr>
        <p:spPr>
          <a:xfrm>
            <a:off x="813468" y="1428066"/>
            <a:ext cx="10515600" cy="5138057"/>
          </a:xfrm>
        </p:spPr>
        <p:txBody>
          <a:bodyPr>
            <a:normAutofit fontScale="85000" lnSpcReduction="20000"/>
          </a:bodyPr>
          <a:lstStyle/>
          <a:p>
            <a:pPr algn="just"/>
            <a:r>
              <a:rPr lang="ru-RU" dirty="0">
                <a:solidFill>
                  <a:srgbClr val="002060"/>
                </a:solidFill>
              </a:rPr>
              <a:t>Я считаю, что выбранная мной тема является актуальной, так как почтовые марки и их коллекционирование - это исторический этап нашей жизни. А историю надо знать, потому что народ, не знающий своего прошлого, не имеет будущего.</a:t>
            </a:r>
          </a:p>
          <a:p>
            <a:pPr algn="just"/>
            <a:r>
              <a:rPr lang="ru-RU" dirty="0">
                <a:solidFill>
                  <a:srgbClr val="002060"/>
                </a:solidFill>
              </a:rPr>
              <a:t>Однажды в нашей небольшой домашней библиотеке появилась увлекательная книга с загадочным названием "Марка страны Гонделупы" автора Софьи Могилевской. Мне стало интересно, существует ли на самом деле эта страна "Гонделупа", где она расположена и в чем же ценность марки из этой страны. Чтобы получить ответы на мои вопросы, я с удовольствием погрузилась в чтение </a:t>
            </a:r>
            <a:r>
              <a:rPr lang="ru-RU" dirty="0" smtClean="0">
                <a:solidFill>
                  <a:srgbClr val="002060"/>
                </a:solidFill>
              </a:rPr>
              <a:t>книги. В </a:t>
            </a:r>
            <a:r>
              <a:rPr lang="ru-RU" dirty="0">
                <a:solidFill>
                  <a:srgbClr val="002060"/>
                </a:solidFill>
              </a:rPr>
              <a:t>книге, помимо рассказа о настоящей дружбе и взаимопомощи </a:t>
            </a:r>
            <a:r>
              <a:rPr lang="ru-RU" dirty="0" smtClean="0">
                <a:solidFill>
                  <a:srgbClr val="002060"/>
                </a:solidFill>
              </a:rPr>
              <a:t>затрагивалась </a:t>
            </a:r>
            <a:r>
              <a:rPr lang="ru-RU" dirty="0">
                <a:solidFill>
                  <a:srgbClr val="002060"/>
                </a:solidFill>
              </a:rPr>
              <a:t>тема </a:t>
            </a:r>
            <a:r>
              <a:rPr lang="ru-RU" dirty="0" smtClean="0">
                <a:solidFill>
                  <a:srgbClr val="002060"/>
                </a:solidFill>
              </a:rPr>
              <a:t>"филателизма". </a:t>
            </a:r>
            <a:r>
              <a:rPr lang="ru-RU" dirty="0">
                <a:solidFill>
                  <a:srgbClr val="002060"/>
                </a:solidFill>
              </a:rPr>
              <a:t>Здесь я впервые узнала, что филателия- это наука, которая занимается изучением марок,  а филателист- это человек, серьезно занимающийся коллекционированием марок . </a:t>
            </a:r>
          </a:p>
          <a:p>
            <a:pPr algn="just"/>
            <a:r>
              <a:rPr lang="ru-RU" dirty="0">
                <a:solidFill>
                  <a:srgbClr val="002060"/>
                </a:solidFill>
              </a:rPr>
              <a:t>Однажды </a:t>
            </a:r>
            <a:r>
              <a:rPr lang="ru-RU" dirty="0" smtClean="0">
                <a:solidFill>
                  <a:srgbClr val="002060"/>
                </a:solidFill>
              </a:rPr>
              <a:t>бабушка, узнав о моем увлечении почтовыми марками, показала мне потрёпанный </a:t>
            </a:r>
            <a:r>
              <a:rPr lang="ru-RU" dirty="0">
                <a:solidFill>
                  <a:srgbClr val="002060"/>
                </a:solidFill>
              </a:rPr>
              <a:t>альбом со множеством марок со  всего мира.  Бабушка рассказала, что альбом этот передавался из </a:t>
            </a:r>
            <a:r>
              <a:rPr lang="ru-RU" dirty="0" smtClean="0">
                <a:solidFill>
                  <a:srgbClr val="002060"/>
                </a:solidFill>
              </a:rPr>
              <a:t>поколения </a:t>
            </a:r>
            <a:r>
              <a:rPr lang="ru-RU" dirty="0">
                <a:solidFill>
                  <a:srgbClr val="002060"/>
                </a:solidFill>
              </a:rPr>
              <a:t>в </a:t>
            </a:r>
            <a:r>
              <a:rPr lang="ru-RU" dirty="0" smtClean="0">
                <a:solidFill>
                  <a:srgbClr val="002060"/>
                </a:solidFill>
              </a:rPr>
              <a:t>поколение, </a:t>
            </a:r>
            <a:r>
              <a:rPr lang="ru-RU" dirty="0">
                <a:solidFill>
                  <a:srgbClr val="002060"/>
                </a:solidFill>
              </a:rPr>
              <a:t>дарился и передаривался. Последним его владельцем был мой папа. К нему альбом попал от его двоюродного брата. А теперь бабушка дарит его мне. Вот так я и получила забытое хобби "по наследству</a:t>
            </a:r>
            <a:r>
              <a:rPr lang="ru-RU" dirty="0" smtClean="0">
                <a:solidFill>
                  <a:srgbClr val="002060"/>
                </a:solidFill>
              </a:rPr>
              <a:t>".</a:t>
            </a:r>
          </a:p>
          <a:p>
            <a:pPr algn="just"/>
            <a:r>
              <a:rPr lang="ru-RU" dirty="0" smtClean="0">
                <a:solidFill>
                  <a:srgbClr val="002060"/>
                </a:solidFill>
              </a:rPr>
              <a:t>Меня заинтересовало, когда же </a:t>
            </a:r>
            <a:r>
              <a:rPr lang="ru-RU" dirty="0">
                <a:solidFill>
                  <a:srgbClr val="002060"/>
                </a:solidFill>
              </a:rPr>
              <a:t>появилась первая марка, </a:t>
            </a:r>
            <a:r>
              <a:rPr lang="ru-RU" dirty="0" smtClean="0">
                <a:solidFill>
                  <a:srgbClr val="002060"/>
                </a:solidFill>
              </a:rPr>
              <a:t>кто ее придумал и </a:t>
            </a:r>
            <a:r>
              <a:rPr lang="ru-RU" dirty="0">
                <a:solidFill>
                  <a:srgbClr val="002060"/>
                </a:solidFill>
              </a:rPr>
              <a:t>есть ли будущее у почтовой марки? И почему еще несколько десятилетий назад филателистом был чуть-ли не каждый второй житель нашей страны? Да и в мире их было немало. А сегодня филателия по факту – забытое хобби.   С этого началось мое исследование и написание исследовательской работы о марках</a:t>
            </a:r>
          </a:p>
          <a:p>
            <a:pPr algn="just"/>
            <a:endParaRPr lang="ru-RU" dirty="0">
              <a:solidFill>
                <a:schemeClr val="accent5">
                  <a:lumMod val="75000"/>
                </a:schemeClr>
              </a:solidFill>
            </a:endParaRPr>
          </a:p>
        </p:txBody>
      </p:sp>
    </p:spTree>
    <p:extLst>
      <p:ext uri="{BB962C8B-B14F-4D97-AF65-F5344CB8AC3E}">
        <p14:creationId xmlns:p14="http://schemas.microsoft.com/office/powerpoint/2010/main" val="23618199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 b="-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52286" y="0"/>
            <a:ext cx="10515600" cy="740229"/>
          </a:xfrm>
        </p:spPr>
        <p:txBody>
          <a:bodyPr>
            <a:noAutofit/>
            <a:scene3d>
              <a:camera prst="orthographicFront"/>
              <a:lightRig rig="threePt" dir="t"/>
            </a:scene3d>
            <a:sp3d extrusionH="57150">
              <a:bevelT w="38100" h="38100" prst="slope"/>
            </a:sp3d>
          </a:bodyPr>
          <a:lstStyle/>
          <a:p>
            <a:pPr algn="ctr">
              <a:spcBef>
                <a:spcPts val="1000"/>
              </a:spcBef>
            </a:pPr>
            <a:r>
              <a:rPr lang="ru-RU" sz="4800" b="1" dirty="0">
                <a:ln>
                  <a:solidFill>
                    <a:prstClr val="black"/>
                  </a:solidFill>
                </a:ln>
                <a:blipFill>
                  <a:blip r:embed="rId4"/>
                  <a:stretch>
                    <a:fillRect/>
                  </a:stretch>
                </a:blipFill>
                <a:effectLst>
                  <a:outerShdw blurRad="38100" dist="38100" dir="2700000" algn="tl">
                    <a:srgbClr val="000000">
                      <a:alpha val="43137"/>
                    </a:srgbClr>
                  </a:outerShdw>
                </a:effectLst>
              </a:rPr>
              <a:t>Цель</a:t>
            </a:r>
          </a:p>
        </p:txBody>
      </p:sp>
      <p:sp>
        <p:nvSpPr>
          <p:cNvPr id="3" name="Объект 2"/>
          <p:cNvSpPr>
            <a:spLocks noGrp="1"/>
          </p:cNvSpPr>
          <p:nvPr>
            <p:ph idx="4294967295"/>
          </p:nvPr>
        </p:nvSpPr>
        <p:spPr>
          <a:xfrm>
            <a:off x="791029" y="583627"/>
            <a:ext cx="10776857" cy="7392793"/>
          </a:xfrm>
        </p:spPr>
        <p:txBody>
          <a:bodyPr>
            <a:spAutoFit/>
          </a:bodyPr>
          <a:lstStyle/>
          <a:p>
            <a:pPr marL="0" indent="0">
              <a:buNone/>
            </a:pPr>
            <a:r>
              <a:rPr lang="ru-RU" sz="2000" dirty="0">
                <a:solidFill>
                  <a:schemeClr val="accent5">
                    <a:lumMod val="50000"/>
                  </a:schemeClr>
                </a:solidFill>
              </a:rPr>
              <a:t>В</a:t>
            </a:r>
            <a:r>
              <a:rPr lang="ru-RU" sz="2000" dirty="0" smtClean="0">
                <a:solidFill>
                  <a:schemeClr val="accent5">
                    <a:lumMod val="50000"/>
                  </a:schemeClr>
                </a:solidFill>
              </a:rPr>
              <a:t>ыяснить </a:t>
            </a:r>
            <a:r>
              <a:rPr lang="ru-RU" sz="2000" dirty="0">
                <a:solidFill>
                  <a:schemeClr val="accent5">
                    <a:lumMod val="50000"/>
                  </a:schemeClr>
                </a:solidFill>
              </a:rPr>
              <a:t>актуальность и перспективы почтовой марки, а так же понять есть ли будущее у </a:t>
            </a:r>
            <a:r>
              <a:rPr lang="ru-RU" sz="2000" dirty="0" smtClean="0">
                <a:solidFill>
                  <a:schemeClr val="accent5">
                    <a:lumMod val="50000"/>
                  </a:schemeClr>
                </a:solidFill>
              </a:rPr>
              <a:t>филателии.  </a:t>
            </a:r>
          </a:p>
          <a:p>
            <a:pPr marL="0" indent="0" algn="ctr">
              <a:buNone/>
            </a:pPr>
            <a:r>
              <a:rPr lang="ru-RU" sz="2000" b="1" dirty="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rPr>
              <a:t> </a:t>
            </a:r>
            <a:r>
              <a:rPr lang="ru-RU" sz="2000" b="1" dirty="0" smtClean="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rPr>
              <a:t>  </a:t>
            </a:r>
            <a:r>
              <a:rPr lang="ru-RU" sz="2000" b="1" dirty="0" smtClean="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rPr>
              <a:t> </a:t>
            </a:r>
            <a:r>
              <a:rPr lang="ru-RU" sz="4800" b="1" dirty="0" smtClean="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rPr>
              <a:t>Задачи</a:t>
            </a:r>
            <a:endPar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endParaRPr>
          </a:p>
          <a:p>
            <a:pPr marL="457200" indent="-457200">
              <a:buFont typeface="+mj-lt"/>
              <a:buAutoNum type="arabicPeriod"/>
            </a:pPr>
            <a:r>
              <a:rPr lang="ru-RU" sz="2000" dirty="0" smtClean="0">
                <a:solidFill>
                  <a:schemeClr val="accent5">
                    <a:lumMod val="50000"/>
                  </a:schemeClr>
                </a:solidFill>
              </a:rPr>
              <a:t>Познакомиться </a:t>
            </a:r>
            <a:r>
              <a:rPr lang="ru-RU" sz="2000" dirty="0">
                <a:solidFill>
                  <a:schemeClr val="accent5">
                    <a:lumMod val="50000"/>
                  </a:schemeClr>
                </a:solidFill>
              </a:rPr>
              <a:t>с историей создания марки, используя доступную литературу и </a:t>
            </a:r>
            <a:r>
              <a:rPr lang="ru-RU" sz="2000" dirty="0" smtClean="0">
                <a:solidFill>
                  <a:schemeClr val="accent5">
                    <a:lumMod val="50000"/>
                  </a:schemeClr>
                </a:solidFill>
              </a:rPr>
              <a:t>Интернет-ресурсы.</a:t>
            </a:r>
            <a:r>
              <a:rPr lang="ru-RU" sz="2000" dirty="0">
                <a:solidFill>
                  <a:schemeClr val="accent5">
                    <a:lumMod val="50000"/>
                  </a:schemeClr>
                </a:solidFill>
              </a:rPr>
              <a:t> </a:t>
            </a:r>
            <a:endParaRPr lang="ru-RU" sz="2000" dirty="0" smtClean="0">
              <a:solidFill>
                <a:schemeClr val="accent5">
                  <a:lumMod val="50000"/>
                </a:schemeClr>
              </a:solidFill>
            </a:endParaRPr>
          </a:p>
          <a:p>
            <a:pPr marL="457200" indent="-457200">
              <a:buFont typeface="+mj-lt"/>
              <a:buAutoNum type="arabicPeriod"/>
            </a:pPr>
            <a:r>
              <a:rPr lang="ru-RU" sz="2000" dirty="0" smtClean="0">
                <a:solidFill>
                  <a:schemeClr val="accent5">
                    <a:lumMod val="50000"/>
                  </a:schemeClr>
                </a:solidFill>
              </a:rPr>
              <a:t>Изучить современный подход к </a:t>
            </a:r>
            <a:r>
              <a:rPr lang="ru-RU" sz="2000" smtClean="0">
                <a:solidFill>
                  <a:schemeClr val="accent5">
                    <a:lumMod val="50000"/>
                  </a:schemeClr>
                </a:solidFill>
              </a:rPr>
              <a:t>выпуску марок</a:t>
            </a:r>
            <a:endParaRPr lang="ru-RU" sz="2000" dirty="0">
              <a:solidFill>
                <a:schemeClr val="accent5">
                  <a:lumMod val="50000"/>
                </a:schemeClr>
              </a:solidFill>
            </a:endParaRPr>
          </a:p>
          <a:p>
            <a:pPr marL="457200" indent="-457200">
              <a:buFont typeface="+mj-lt"/>
              <a:buAutoNum type="arabicPeriod"/>
            </a:pPr>
            <a:r>
              <a:rPr lang="ru-RU" sz="2000" dirty="0" smtClean="0">
                <a:solidFill>
                  <a:schemeClr val="accent5">
                    <a:lumMod val="50000"/>
                  </a:schemeClr>
                </a:solidFill>
              </a:rPr>
              <a:t>Провести </a:t>
            </a:r>
            <a:r>
              <a:rPr lang="ru-RU" sz="2000" dirty="0" smtClean="0">
                <a:solidFill>
                  <a:schemeClr val="accent5">
                    <a:lumMod val="50000"/>
                  </a:schemeClr>
                </a:solidFill>
              </a:rPr>
              <a:t>анкетирование </a:t>
            </a:r>
            <a:r>
              <a:rPr lang="ru-RU" sz="2000" dirty="0">
                <a:solidFill>
                  <a:schemeClr val="accent5">
                    <a:lumMod val="50000"/>
                  </a:schemeClr>
                </a:solidFill>
              </a:rPr>
              <a:t>среди ребят школы</a:t>
            </a:r>
            <a:r>
              <a:rPr lang="ru-RU" sz="2000" dirty="0" smtClean="0">
                <a:solidFill>
                  <a:schemeClr val="accent5">
                    <a:lumMod val="50000"/>
                  </a:schemeClr>
                </a:solidFill>
              </a:rPr>
              <a:t>.</a:t>
            </a:r>
            <a:endParaRPr lang="ru-RU" sz="2000" dirty="0">
              <a:solidFill>
                <a:schemeClr val="accent5">
                  <a:lumMod val="50000"/>
                </a:schemeClr>
              </a:solidFill>
            </a:endParaRPr>
          </a:p>
          <a:p>
            <a:pPr marL="457200" indent="-457200">
              <a:buFont typeface="+mj-lt"/>
              <a:buAutoNum type="arabicPeriod"/>
            </a:pPr>
            <a:r>
              <a:rPr lang="ru-RU" sz="2000" dirty="0" smtClean="0">
                <a:solidFill>
                  <a:schemeClr val="accent5">
                    <a:lumMod val="50000"/>
                  </a:schemeClr>
                </a:solidFill>
              </a:rPr>
              <a:t> </a:t>
            </a:r>
            <a:r>
              <a:rPr lang="ru-RU" sz="2000" dirty="0">
                <a:solidFill>
                  <a:schemeClr val="accent5">
                    <a:lumMod val="50000"/>
                  </a:schemeClr>
                </a:solidFill>
              </a:rPr>
              <a:t>Посетить почтовое </a:t>
            </a:r>
            <a:r>
              <a:rPr lang="ru-RU" sz="2000" dirty="0" smtClean="0">
                <a:solidFill>
                  <a:schemeClr val="accent5">
                    <a:lumMod val="50000"/>
                  </a:schemeClr>
                </a:solidFill>
              </a:rPr>
              <a:t>отделение</a:t>
            </a:r>
            <a:r>
              <a:rPr lang="ru-RU" sz="2000" dirty="0">
                <a:solidFill>
                  <a:schemeClr val="accent5">
                    <a:lumMod val="50000"/>
                  </a:schemeClr>
                </a:solidFill>
              </a:rPr>
              <a:t> </a:t>
            </a:r>
            <a:r>
              <a:rPr lang="ru-RU" sz="2000" dirty="0" smtClean="0">
                <a:solidFill>
                  <a:schemeClr val="accent5">
                    <a:lumMod val="50000"/>
                  </a:schemeClr>
                </a:solidFill>
              </a:rPr>
              <a:t> и провести эксперимент с отправкой письма</a:t>
            </a:r>
            <a:endParaRPr lang="ru-RU" sz="2000" dirty="0">
              <a:solidFill>
                <a:schemeClr val="accent5">
                  <a:lumMod val="50000"/>
                </a:schemeClr>
              </a:solidFill>
            </a:endParaRPr>
          </a:p>
          <a:p>
            <a:pPr marL="457200" indent="-457200">
              <a:buFont typeface="+mj-lt"/>
              <a:buAutoNum type="arabicPeriod"/>
            </a:pPr>
            <a:r>
              <a:rPr lang="ru-RU" sz="2000" dirty="0" smtClean="0">
                <a:solidFill>
                  <a:schemeClr val="accent5">
                    <a:lumMod val="50000"/>
                  </a:schemeClr>
                </a:solidFill>
              </a:rPr>
              <a:t>Рассмотреть </a:t>
            </a:r>
            <a:r>
              <a:rPr lang="ru-RU" sz="2000" dirty="0">
                <a:solidFill>
                  <a:schemeClr val="accent5">
                    <a:lumMod val="50000"/>
                  </a:schemeClr>
                </a:solidFill>
              </a:rPr>
              <a:t>семейную коллекцию, используя полученные знания</a:t>
            </a:r>
            <a:r>
              <a:rPr lang="ru-RU" sz="2000" dirty="0" smtClean="0">
                <a:solidFill>
                  <a:schemeClr val="accent5">
                    <a:lumMod val="50000"/>
                  </a:schemeClr>
                </a:solidFill>
              </a:rPr>
              <a:t>.</a:t>
            </a:r>
            <a:r>
              <a:rPr lang="ru-RU" sz="2000" dirty="0">
                <a:solidFill>
                  <a:schemeClr val="accent5">
                    <a:lumMod val="50000"/>
                  </a:schemeClr>
                </a:solidFill>
              </a:rPr>
              <a:t> </a:t>
            </a:r>
          </a:p>
          <a:p>
            <a:pPr marL="457200" indent="-457200">
              <a:buFont typeface="+mj-lt"/>
              <a:buAutoNum type="arabicPeriod"/>
            </a:pPr>
            <a:r>
              <a:rPr lang="ru-RU" sz="2000" dirty="0" smtClean="0">
                <a:solidFill>
                  <a:schemeClr val="accent5">
                    <a:lumMod val="50000"/>
                  </a:schemeClr>
                </a:solidFill>
              </a:rPr>
              <a:t> </a:t>
            </a:r>
            <a:r>
              <a:rPr lang="ru-RU" sz="2000" dirty="0">
                <a:solidFill>
                  <a:schemeClr val="accent5">
                    <a:lumMod val="50000"/>
                  </a:schemeClr>
                </a:solidFill>
              </a:rPr>
              <a:t>Сделать вывод о подтверждении или опровержении моей гипотезы.</a:t>
            </a:r>
          </a:p>
          <a:p>
            <a:pPr marL="0" indent="0" algn="ctr">
              <a:buNone/>
            </a:pPr>
            <a:r>
              <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mj-lt"/>
                <a:ea typeface="+mj-ea"/>
                <a:cs typeface="+mj-cs"/>
              </a:rPr>
              <a:t>Гипотеза </a:t>
            </a:r>
          </a:p>
          <a:p>
            <a:pPr marL="0" indent="0" algn="just">
              <a:buNone/>
            </a:pPr>
            <a:r>
              <a:rPr lang="ru-RU" sz="2000" dirty="0" smtClean="0">
                <a:solidFill>
                  <a:schemeClr val="accent5">
                    <a:lumMod val="50000"/>
                  </a:schemeClr>
                </a:solidFill>
              </a:rPr>
              <a:t>С </a:t>
            </a:r>
            <a:r>
              <a:rPr lang="ru-RU" sz="2000" dirty="0">
                <a:solidFill>
                  <a:schemeClr val="accent5">
                    <a:lumMod val="50000"/>
                  </a:schemeClr>
                </a:solidFill>
              </a:rPr>
              <a:t>широким и быстрым внедрением в </a:t>
            </a:r>
            <a:r>
              <a:rPr lang="ru-RU" sz="2000" dirty="0" smtClean="0">
                <a:solidFill>
                  <a:schemeClr val="accent5">
                    <a:lumMod val="50000"/>
                  </a:schemeClr>
                </a:solidFill>
              </a:rPr>
              <a:t>нашу жизнь умных </a:t>
            </a:r>
            <a:r>
              <a:rPr lang="ru-RU" sz="2000" dirty="0">
                <a:solidFill>
                  <a:schemeClr val="accent5">
                    <a:lumMod val="50000"/>
                  </a:schemeClr>
                </a:solidFill>
              </a:rPr>
              <a:t>технологий  </a:t>
            </a:r>
            <a:r>
              <a:rPr lang="ru-RU" sz="2000" dirty="0" smtClean="0">
                <a:solidFill>
                  <a:schemeClr val="accent5">
                    <a:lumMod val="50000"/>
                  </a:schemeClr>
                </a:solidFill>
              </a:rPr>
              <a:t>и гаджетов  </a:t>
            </a:r>
            <a:r>
              <a:rPr lang="ru-RU" sz="2000" dirty="0">
                <a:solidFill>
                  <a:schemeClr val="accent5">
                    <a:lumMod val="50000"/>
                  </a:schemeClr>
                </a:solidFill>
              </a:rPr>
              <a:t>предполагаю, что письма традиционные вместе с марками и таким </a:t>
            </a:r>
            <a:r>
              <a:rPr lang="ru-RU" sz="2000" dirty="0" smtClean="0">
                <a:solidFill>
                  <a:schemeClr val="accent5">
                    <a:lumMod val="50000"/>
                  </a:schemeClr>
                </a:solidFill>
              </a:rPr>
              <a:t>популярным </a:t>
            </a:r>
            <a:r>
              <a:rPr lang="ru-RU" sz="2000" dirty="0">
                <a:solidFill>
                  <a:schemeClr val="accent5">
                    <a:lumMod val="50000"/>
                  </a:schemeClr>
                </a:solidFill>
              </a:rPr>
              <a:t>некогда хобби "филателией" выйдут из </a:t>
            </a:r>
            <a:r>
              <a:rPr lang="ru-RU" sz="2000" dirty="0" smtClean="0">
                <a:solidFill>
                  <a:schemeClr val="accent5">
                    <a:lumMod val="50000"/>
                  </a:schemeClr>
                </a:solidFill>
              </a:rPr>
              <a:t>обихода людей </a:t>
            </a:r>
            <a:r>
              <a:rPr lang="ru-RU" sz="2000" dirty="0">
                <a:solidFill>
                  <a:schemeClr val="accent5">
                    <a:lumMod val="50000"/>
                  </a:schemeClr>
                </a:solidFill>
              </a:rPr>
              <a:t>и </a:t>
            </a:r>
            <a:r>
              <a:rPr lang="ru-RU" sz="2000" dirty="0" smtClean="0">
                <a:solidFill>
                  <a:schemeClr val="accent5">
                    <a:lumMod val="50000"/>
                  </a:schemeClr>
                </a:solidFill>
              </a:rPr>
              <a:t>останутся </a:t>
            </a:r>
            <a:r>
              <a:rPr lang="ru-RU" sz="2000" dirty="0">
                <a:solidFill>
                  <a:schemeClr val="accent5">
                    <a:lumMod val="50000"/>
                  </a:schemeClr>
                </a:solidFill>
              </a:rPr>
              <a:t>в далеком прошлом.</a:t>
            </a:r>
          </a:p>
          <a:p>
            <a:pPr marL="0" indent="0" algn="ctr">
              <a:buNone/>
            </a:pPr>
            <a:endParaRPr lang="ru-RU" sz="4000" dirty="0">
              <a:latin typeface="+mj-lt"/>
              <a:ea typeface="+mj-ea"/>
              <a:cs typeface="+mj-cs"/>
            </a:endParaRPr>
          </a:p>
          <a:p>
            <a:pPr marL="0" indent="0">
              <a:buNone/>
            </a:pPr>
            <a:endParaRPr lang="ru-RU" sz="2000" dirty="0" smtClean="0"/>
          </a:p>
          <a:p>
            <a:pPr marL="0" indent="0">
              <a:buNone/>
            </a:pPr>
            <a:endParaRPr lang="ru-RU" sz="2000" dirty="0"/>
          </a:p>
        </p:txBody>
      </p:sp>
    </p:spTree>
    <p:extLst>
      <p:ext uri="{BB962C8B-B14F-4D97-AF65-F5344CB8AC3E}">
        <p14:creationId xmlns:p14="http://schemas.microsoft.com/office/powerpoint/2010/main" val="16098677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957944"/>
          </a:xfrm>
        </p:spPr>
        <p:txBody>
          <a:bodyPr>
            <a:normAutofit/>
          </a:bodyPr>
          <a:lstStyle/>
          <a:p>
            <a:pPr algn="ctr"/>
            <a:r>
              <a:rPr lang="ru-RU" sz="4800" b="1" dirty="0" smtClean="0">
                <a:ln>
                  <a:solidFill>
                    <a:prstClr val="black"/>
                  </a:solidFill>
                </a:ln>
                <a:blipFill>
                  <a:blip r:embed="rId3"/>
                  <a:stretch>
                    <a:fillRect/>
                  </a:stretch>
                </a:blipFill>
                <a:effectLst>
                  <a:outerShdw blurRad="38100" dist="38100" dir="2700000" algn="tl">
                    <a:srgbClr val="000000">
                      <a:alpha val="43137"/>
                    </a:srgbClr>
                  </a:outerShdw>
                </a:effectLst>
              </a:rPr>
              <a:t>История возникновения первой марки</a:t>
            </a:r>
            <a:endParaRPr lang="ru-RU" dirty="0"/>
          </a:p>
        </p:txBody>
      </p:sp>
      <p:pic>
        <p:nvPicPr>
          <p:cNvPr id="51" name="Рисунок 50"/>
          <p:cNvPicPr/>
          <p:nvPr/>
        </p:nvPicPr>
        <p:blipFill>
          <a:blip r:embed="rId4" cstate="print">
            <a:extLst>
              <a:ext uri="{28A0092B-C50C-407E-A947-70E740481C1C}">
                <a14:useLocalDpi xmlns:a14="http://schemas.microsoft.com/office/drawing/2010/main" val="0"/>
              </a:ext>
            </a:extLst>
          </a:blip>
          <a:stretch>
            <a:fillRect/>
          </a:stretch>
        </p:blipFill>
        <p:spPr>
          <a:xfrm>
            <a:off x="238399" y="834847"/>
            <a:ext cx="1721032" cy="2155598"/>
          </a:xfrm>
          <a:prstGeom prst="rect">
            <a:avLst/>
          </a:prstGeom>
        </p:spPr>
      </p:pic>
      <p:sp>
        <p:nvSpPr>
          <p:cNvPr id="43" name="Прямоугольник 42"/>
          <p:cNvSpPr/>
          <p:nvPr/>
        </p:nvSpPr>
        <p:spPr>
          <a:xfrm>
            <a:off x="1908125" y="659381"/>
            <a:ext cx="9953083" cy="2308324"/>
          </a:xfrm>
          <a:prstGeom prst="rect">
            <a:avLst/>
          </a:prstGeom>
        </p:spPr>
        <p:txBody>
          <a:bodyPr wrap="square">
            <a:spAutoFit/>
          </a:bodyPr>
          <a:lstStyle/>
          <a:p>
            <a:pPr algn="just"/>
            <a:r>
              <a:rPr lang="ru-RU" dirty="0">
                <a:solidFill>
                  <a:schemeClr val="accent5">
                    <a:lumMod val="50000"/>
                  </a:schemeClr>
                </a:solidFill>
              </a:rPr>
              <a:t>Появление почтовых марок связывают с английским изобретателем </a:t>
            </a:r>
            <a:r>
              <a:rPr lang="ru-RU" dirty="0" err="1">
                <a:solidFill>
                  <a:schemeClr val="accent5">
                    <a:lumMod val="50000"/>
                  </a:schemeClr>
                </a:solidFill>
              </a:rPr>
              <a:t>Роулендом</a:t>
            </a:r>
            <a:r>
              <a:rPr lang="ru-RU" dirty="0">
                <a:solidFill>
                  <a:schemeClr val="accent5">
                    <a:lumMod val="50000"/>
                  </a:schemeClr>
                </a:solidFill>
              </a:rPr>
              <a:t> Хиллом. </a:t>
            </a:r>
          </a:p>
          <a:p>
            <a:pPr algn="just"/>
            <a:r>
              <a:rPr lang="ru-RU" dirty="0">
                <a:solidFill>
                  <a:schemeClr val="accent5">
                    <a:lumMod val="50000"/>
                  </a:schemeClr>
                </a:solidFill>
              </a:rPr>
              <a:t>В первой половине 19 в. почта Великобритании, как и собственно в других странах была плохо управляемой, дорогой и достаточно медленной. Почта работала в убыток. </a:t>
            </a:r>
          </a:p>
          <a:p>
            <a:pPr algn="just"/>
            <a:r>
              <a:rPr lang="ru-RU" dirty="0">
                <a:solidFill>
                  <a:schemeClr val="accent5">
                    <a:lumMod val="50000"/>
                  </a:schemeClr>
                </a:solidFill>
              </a:rPr>
              <a:t>В январе 1837 года </a:t>
            </a:r>
            <a:r>
              <a:rPr lang="ru-RU" dirty="0" err="1">
                <a:solidFill>
                  <a:schemeClr val="accent5">
                    <a:lumMod val="50000"/>
                  </a:schemeClr>
                </a:solidFill>
              </a:rPr>
              <a:t>Роуленд</a:t>
            </a:r>
            <a:r>
              <a:rPr lang="ru-RU" dirty="0">
                <a:solidFill>
                  <a:schemeClr val="accent5">
                    <a:lumMod val="50000"/>
                  </a:schemeClr>
                </a:solidFill>
              </a:rPr>
              <a:t> Хилл, после жалоб своей матери на дороговизну почтовых услуг, выдвинул идею единого почтового тарифа, оплачиваемого отправителем. В качестве знаков оплаты Хилл предложил использовать «маленькие кусочки бумаги, на которых                                     можно поставить штемпель, покрытые клеем с одной стороны». Фактически он </a:t>
            </a:r>
            <a:r>
              <a:rPr lang="ru-RU" dirty="0" smtClean="0">
                <a:solidFill>
                  <a:schemeClr val="accent5">
                    <a:lumMod val="50000"/>
                  </a:schemeClr>
                </a:solidFill>
              </a:rPr>
              <a:t>                                     описал современную </a:t>
            </a:r>
            <a:r>
              <a:rPr lang="ru-RU" dirty="0">
                <a:solidFill>
                  <a:schemeClr val="accent5">
                    <a:lumMod val="50000"/>
                  </a:schemeClr>
                </a:solidFill>
              </a:rPr>
              <a:t>марку.</a:t>
            </a:r>
          </a:p>
        </p:txBody>
      </p:sp>
      <p:pic>
        <p:nvPicPr>
          <p:cNvPr id="53" name="Рисунок 52"/>
          <p:cNvPicPr/>
          <p:nvPr/>
        </p:nvPicPr>
        <p:blipFill>
          <a:blip r:embed="rId5" cstate="print">
            <a:extLst>
              <a:ext uri="{28A0092B-C50C-407E-A947-70E740481C1C}">
                <a14:useLocalDpi xmlns:a14="http://schemas.microsoft.com/office/drawing/2010/main" val="0"/>
              </a:ext>
            </a:extLst>
          </a:blip>
          <a:stretch>
            <a:fillRect/>
          </a:stretch>
        </p:blipFill>
        <p:spPr>
          <a:xfrm>
            <a:off x="10087429" y="2593811"/>
            <a:ext cx="1916973" cy="2177142"/>
          </a:xfrm>
          <a:prstGeom prst="rect">
            <a:avLst/>
          </a:prstGeom>
        </p:spPr>
      </p:pic>
      <p:sp>
        <p:nvSpPr>
          <p:cNvPr id="45" name="Прямоугольник 44"/>
          <p:cNvSpPr/>
          <p:nvPr/>
        </p:nvSpPr>
        <p:spPr>
          <a:xfrm>
            <a:off x="0" y="3032247"/>
            <a:ext cx="10036628" cy="1754326"/>
          </a:xfrm>
          <a:prstGeom prst="rect">
            <a:avLst/>
          </a:prstGeom>
        </p:spPr>
        <p:txBody>
          <a:bodyPr wrap="square">
            <a:spAutoFit/>
          </a:bodyPr>
          <a:lstStyle/>
          <a:p>
            <a:pPr algn="just"/>
            <a:r>
              <a:rPr lang="ru-RU" dirty="0" smtClean="0">
                <a:solidFill>
                  <a:schemeClr val="accent5">
                    <a:lumMod val="50000"/>
                  </a:schemeClr>
                </a:solidFill>
              </a:rPr>
              <a:t>Почти 3 года потребовалось реформатору, чтобы британское правительство рассмотрело и реализовало его проект. 1 мая 1840 года первая почтовая марка поступила в типографскую печать. Эти марки известны в истории как "чёрные пенни" (</a:t>
            </a:r>
            <a:r>
              <a:rPr lang="ru-RU" dirty="0" err="1" smtClean="0">
                <a:solidFill>
                  <a:schemeClr val="accent5">
                    <a:lumMod val="50000"/>
                  </a:schemeClr>
                </a:solidFill>
              </a:rPr>
              <a:t>Penny</a:t>
            </a:r>
            <a:r>
              <a:rPr lang="ru-RU" dirty="0" smtClean="0">
                <a:solidFill>
                  <a:schemeClr val="accent5">
                    <a:lumMod val="50000"/>
                  </a:schemeClr>
                </a:solidFill>
              </a:rPr>
              <a:t> </a:t>
            </a:r>
            <a:r>
              <a:rPr lang="ru-RU" dirty="0" err="1" smtClean="0">
                <a:solidFill>
                  <a:schemeClr val="accent5">
                    <a:lumMod val="50000"/>
                  </a:schemeClr>
                </a:solidFill>
              </a:rPr>
              <a:t>Black</a:t>
            </a:r>
            <a:r>
              <a:rPr lang="ru-RU" dirty="0" smtClean="0">
                <a:solidFill>
                  <a:schemeClr val="accent5">
                    <a:lumMod val="50000"/>
                  </a:schemeClr>
                </a:solidFill>
              </a:rPr>
              <a:t>), за их стоимость и цвет.</a:t>
            </a:r>
          </a:p>
          <a:p>
            <a:pPr algn="just"/>
            <a:r>
              <a:rPr lang="ru-RU" dirty="0" smtClean="0">
                <a:solidFill>
                  <a:schemeClr val="accent5">
                    <a:lumMod val="50000"/>
                  </a:schemeClr>
                </a:solidFill>
              </a:rPr>
              <a:t>На марке, на чёрном фоне, был изображен портрет молодой королевы Великобритании Виктории , сверху и снизу две надписи -                            </a:t>
            </a:r>
            <a:r>
              <a:rPr lang="ru-RU" dirty="0" err="1" smtClean="0">
                <a:solidFill>
                  <a:schemeClr val="accent5">
                    <a:lumMod val="50000"/>
                  </a:schemeClr>
                </a:solidFill>
              </a:rPr>
              <a:t>Postage</a:t>
            </a:r>
            <a:r>
              <a:rPr lang="ru-RU" dirty="0" smtClean="0">
                <a:solidFill>
                  <a:schemeClr val="accent5">
                    <a:lumMod val="50000"/>
                  </a:schemeClr>
                </a:solidFill>
              </a:rPr>
              <a:t> (почтовый сбор) и </a:t>
            </a:r>
            <a:r>
              <a:rPr lang="ru-RU" dirty="0" err="1" smtClean="0">
                <a:solidFill>
                  <a:schemeClr val="accent5">
                    <a:lumMod val="50000"/>
                  </a:schemeClr>
                </a:solidFill>
              </a:rPr>
              <a:t>One</a:t>
            </a:r>
            <a:r>
              <a:rPr lang="ru-RU" dirty="0" smtClean="0">
                <a:solidFill>
                  <a:schemeClr val="accent5">
                    <a:lumMod val="50000"/>
                  </a:schemeClr>
                </a:solidFill>
              </a:rPr>
              <a:t> </a:t>
            </a:r>
            <a:r>
              <a:rPr lang="ru-RU" dirty="0" err="1" smtClean="0">
                <a:solidFill>
                  <a:schemeClr val="accent5">
                    <a:lumMod val="50000"/>
                  </a:schemeClr>
                </a:solidFill>
              </a:rPr>
              <a:t>Penny</a:t>
            </a:r>
            <a:r>
              <a:rPr lang="ru-RU" dirty="0" smtClean="0">
                <a:solidFill>
                  <a:schemeClr val="accent5">
                    <a:lumMod val="50000"/>
                  </a:schemeClr>
                </a:solidFill>
              </a:rPr>
              <a:t> ( один пенни, стоимость). Также была                                            выпущена синяя марка в два  пенса.</a:t>
            </a:r>
            <a:endParaRPr lang="ru-RU" dirty="0">
              <a:solidFill>
                <a:schemeClr val="accent5">
                  <a:lumMod val="50000"/>
                </a:schemeClr>
              </a:solidFill>
            </a:endParaRPr>
          </a:p>
        </p:txBody>
      </p:sp>
      <p:pic>
        <p:nvPicPr>
          <p:cNvPr id="46" name="Рисунок 45"/>
          <p:cNvPicPr>
            <a:picLocks noChangeAspect="1"/>
          </p:cNvPicPr>
          <p:nvPr/>
        </p:nvPicPr>
        <p:blipFill>
          <a:blip r:embed="rId6"/>
          <a:stretch>
            <a:fillRect/>
          </a:stretch>
        </p:blipFill>
        <p:spPr>
          <a:xfrm>
            <a:off x="3033033" y="4181610"/>
            <a:ext cx="1511939" cy="2036240"/>
          </a:xfrm>
          <a:prstGeom prst="rect">
            <a:avLst/>
          </a:prstGeom>
        </p:spPr>
      </p:pic>
      <p:sp>
        <p:nvSpPr>
          <p:cNvPr id="48" name="Прямоугольник 47"/>
          <p:cNvSpPr/>
          <p:nvPr/>
        </p:nvSpPr>
        <p:spPr>
          <a:xfrm>
            <a:off x="0" y="5912723"/>
            <a:ext cx="12192000" cy="923330"/>
          </a:xfrm>
          <a:prstGeom prst="rect">
            <a:avLst/>
          </a:prstGeom>
        </p:spPr>
        <p:txBody>
          <a:bodyPr wrap="square">
            <a:spAutoFit/>
          </a:bodyPr>
          <a:lstStyle/>
          <a:p>
            <a:r>
              <a:rPr lang="ru-RU" dirty="0" smtClean="0">
                <a:solidFill>
                  <a:schemeClr val="accent5">
                    <a:lumMod val="50000"/>
                  </a:schemeClr>
                </a:solidFill>
              </a:rPr>
              <a:t>Первая российская почтовая                                 марка номиналом 10 копеек была выпущена 1 января 1858 года тиражом 3 млн. шт. На ней были изображены государственный герб России (двуглавый орел) и эмблема почтового ведомства (два скрещенных рожка).</a:t>
            </a:r>
            <a:endParaRPr lang="ru-RU" dirty="0">
              <a:solidFill>
                <a:schemeClr val="accent5">
                  <a:lumMod val="50000"/>
                </a:schemeClr>
              </a:solidFill>
            </a:endParaRPr>
          </a:p>
        </p:txBody>
      </p:sp>
      <p:sp>
        <p:nvSpPr>
          <p:cNvPr id="49" name="Прямоугольник 48"/>
          <p:cNvSpPr/>
          <p:nvPr/>
        </p:nvSpPr>
        <p:spPr>
          <a:xfrm>
            <a:off x="0" y="4731392"/>
            <a:ext cx="12004402" cy="1200329"/>
          </a:xfrm>
          <a:prstGeom prst="rect">
            <a:avLst/>
          </a:prstGeom>
        </p:spPr>
        <p:txBody>
          <a:bodyPr wrap="square">
            <a:spAutoFit/>
          </a:bodyPr>
          <a:lstStyle/>
          <a:p>
            <a:pPr algn="just"/>
            <a:r>
              <a:rPr lang="ru-RU" dirty="0" smtClean="0">
                <a:solidFill>
                  <a:schemeClr val="accent5">
                    <a:lumMod val="50000"/>
                  </a:schemeClr>
                </a:solidFill>
              </a:rPr>
              <a:t>Противники идеи пустили                                     слух, что клей опасен для здоровья, вызывает серьезные болезни языка. Слухи быстро распространились                        – почтовому ведомству и власти пришлось на них реагировать. Создали комитет, изучавший состав                                  клея и его потенциальную опасность. Авторитетные ученые по результатам работы не выявили в клеевом                            составе компонентов, опасных для здоровья.</a:t>
            </a:r>
            <a:endParaRPr lang="ru-RU" dirty="0">
              <a:solidFill>
                <a:schemeClr val="accent5">
                  <a:lumMod val="50000"/>
                </a:schemeClr>
              </a:solidFill>
            </a:endParaRPr>
          </a:p>
        </p:txBody>
      </p:sp>
    </p:spTree>
    <p:extLst>
      <p:ext uri="{BB962C8B-B14F-4D97-AF65-F5344CB8AC3E}">
        <p14:creationId xmlns:p14="http://schemas.microsoft.com/office/powerpoint/2010/main" val="124018222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4684" y="365125"/>
            <a:ext cx="11046542" cy="696759"/>
          </a:xfr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txBody>
          <a:bodyPr>
            <a:noAutofit/>
          </a:bodyPr>
          <a:lstStyle/>
          <a:p>
            <a:pPr algn="ctr"/>
            <a:r>
              <a:rPr lang="ru-RU" sz="4800" b="1" dirty="0">
                <a:ln>
                  <a:solidFill>
                    <a:prstClr val="black"/>
                  </a:solidFill>
                </a:ln>
                <a:blipFill>
                  <a:blip r:embed="rId3"/>
                  <a:stretch>
                    <a:fillRect/>
                  </a:stretch>
                </a:blipFill>
                <a:effectLst>
                  <a:outerShdw blurRad="38100" dist="38100" dir="2700000" algn="tl">
                    <a:srgbClr val="000000">
                      <a:alpha val="43137"/>
                    </a:srgbClr>
                  </a:outerShdw>
                </a:effectLst>
              </a:rPr>
              <a:t>Назначение почтовых </a:t>
            </a:r>
            <a:r>
              <a:rPr lang="ru-RU" sz="4800" b="1" dirty="0" smtClean="0">
                <a:ln>
                  <a:solidFill>
                    <a:prstClr val="black"/>
                  </a:solidFill>
                </a:ln>
                <a:blipFill>
                  <a:blip r:embed="rId3"/>
                  <a:stretch>
                    <a:fillRect/>
                  </a:stretch>
                </a:blipFill>
                <a:effectLst>
                  <a:outerShdw blurRad="38100" dist="38100" dir="2700000" algn="tl">
                    <a:srgbClr val="000000">
                      <a:alpha val="43137"/>
                    </a:srgbClr>
                  </a:outerShdw>
                </a:effectLst>
              </a:rPr>
              <a:t>марок</a:t>
            </a:r>
            <a:endPar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ndParaRPr>
          </a:p>
        </p:txBody>
      </p:sp>
      <p:sp>
        <p:nvSpPr>
          <p:cNvPr id="3" name="Объект 2"/>
          <p:cNvSpPr>
            <a:spLocks noGrp="1"/>
          </p:cNvSpPr>
          <p:nvPr>
            <p:ph idx="1"/>
          </p:nvPr>
        </p:nvSpPr>
        <p:spPr>
          <a:xfrm>
            <a:off x="604684" y="1061884"/>
            <a:ext cx="11046542" cy="5573092"/>
          </a:xfrm>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p:spPr>
        <p:txBody>
          <a:bodyPr>
            <a:noAutofit/>
          </a:bodyPr>
          <a:lstStyle/>
          <a:p>
            <a:pPr marL="0" indent="0" algn="just">
              <a:buNone/>
            </a:pPr>
            <a:r>
              <a:rPr lang="ru-RU" sz="1600" dirty="0">
                <a:solidFill>
                  <a:schemeClr val="accent5">
                    <a:lumMod val="50000"/>
                  </a:schemeClr>
                </a:solidFill>
              </a:rPr>
              <a:t>Первые почтовые марки имели одно предназначение — применялись для оплаты писем одного типа. В дальнейшем стали появляться различные почтовые услуги, что требовало новые виды марок — для заказных, служебных писем, для доставки газет и т. д. Соответственно знаки почтовой оплаты и прочие марки делят на несколько групп:</a:t>
            </a:r>
          </a:p>
          <a:p>
            <a:pPr marL="0" indent="0" algn="just">
              <a:buNone/>
            </a:pPr>
            <a:r>
              <a:rPr lang="ru-RU" sz="1600" dirty="0">
                <a:solidFill>
                  <a:schemeClr val="accent5">
                    <a:lumMod val="50000"/>
                  </a:schemeClr>
                </a:solidFill>
              </a:rPr>
              <a:t>1.Марки общего пользования - употребляются на самых разных видах почтовой корреспонденции. К ним относятся: </a:t>
            </a:r>
          </a:p>
          <a:p>
            <a:pPr marL="0" indent="0" algn="just">
              <a:buNone/>
            </a:pPr>
            <a:r>
              <a:rPr lang="ru-RU" sz="1600" dirty="0">
                <a:solidFill>
                  <a:schemeClr val="accent5">
                    <a:lumMod val="50000"/>
                  </a:schemeClr>
                </a:solidFill>
              </a:rPr>
              <a:t>•	-стандартные марки, которые печатаются очень большими тиражами. Их дизайн часто остаётся десятилетиями неизменным.</a:t>
            </a:r>
          </a:p>
          <a:p>
            <a:pPr marL="0" indent="0" algn="just">
              <a:buNone/>
            </a:pPr>
            <a:r>
              <a:rPr lang="ru-RU" sz="1600" dirty="0">
                <a:solidFill>
                  <a:schemeClr val="accent5">
                    <a:lumMod val="50000"/>
                  </a:schemeClr>
                </a:solidFill>
              </a:rPr>
              <a:t>•	-памятные - марки, приуроченные к тем или иным событиям и чествующие известных людей. Марки предметной тематики, которые, как правило, выпускаются сериями в несколько штук и украшены рисунками растений, животных, техники, репродукциями произведений искусства.</a:t>
            </a:r>
          </a:p>
          <a:p>
            <a:pPr marL="0" indent="0" algn="just">
              <a:buNone/>
            </a:pPr>
            <a:r>
              <a:rPr lang="ru-RU" sz="1600" dirty="0" smtClean="0">
                <a:solidFill>
                  <a:schemeClr val="accent5">
                    <a:lumMod val="50000"/>
                  </a:schemeClr>
                </a:solidFill>
              </a:rPr>
              <a:t>• почтово-благотворительные </a:t>
            </a:r>
            <a:r>
              <a:rPr lang="ru-RU" sz="1600" dirty="0">
                <a:solidFill>
                  <a:schemeClr val="accent5">
                    <a:lumMod val="50000"/>
                  </a:schemeClr>
                </a:solidFill>
              </a:rPr>
              <a:t>марки - их номинал складывается </a:t>
            </a:r>
            <a:r>
              <a:rPr lang="ru-RU" sz="1600" dirty="0" smtClean="0">
                <a:solidFill>
                  <a:schemeClr val="accent5">
                    <a:lumMod val="50000"/>
                  </a:schemeClr>
                </a:solidFill>
              </a:rPr>
              <a:t>из </a:t>
            </a:r>
            <a:r>
              <a:rPr lang="ru-RU" sz="1600" dirty="0">
                <a:solidFill>
                  <a:schemeClr val="accent5">
                    <a:lumMod val="50000"/>
                  </a:schemeClr>
                </a:solidFill>
              </a:rPr>
              <a:t>стоимости </a:t>
            </a:r>
            <a:r>
              <a:rPr lang="ru-RU" sz="1600" dirty="0" smtClean="0">
                <a:solidFill>
                  <a:schemeClr val="accent5">
                    <a:lumMod val="50000"/>
                  </a:schemeClr>
                </a:solidFill>
              </a:rPr>
              <a:t>почтовых </a:t>
            </a:r>
            <a:r>
              <a:rPr lang="ru-RU" sz="1600" dirty="0">
                <a:solidFill>
                  <a:schemeClr val="accent5">
                    <a:lumMod val="50000"/>
                  </a:schemeClr>
                </a:solidFill>
              </a:rPr>
              <a:t>услуг </a:t>
            </a:r>
            <a:endParaRPr lang="ru-RU" sz="1600" dirty="0" smtClean="0">
              <a:solidFill>
                <a:schemeClr val="accent5">
                  <a:lumMod val="50000"/>
                </a:schemeClr>
              </a:solidFill>
            </a:endParaRPr>
          </a:p>
          <a:p>
            <a:pPr marL="0" indent="0" algn="just">
              <a:buNone/>
            </a:pPr>
            <a:r>
              <a:rPr lang="ru-RU" sz="1600" dirty="0" smtClean="0">
                <a:solidFill>
                  <a:schemeClr val="accent5">
                    <a:lumMod val="50000"/>
                  </a:schemeClr>
                </a:solidFill>
              </a:rPr>
              <a:t>и </a:t>
            </a:r>
            <a:r>
              <a:rPr lang="ru-RU" sz="1600" dirty="0">
                <a:solidFill>
                  <a:schemeClr val="accent5">
                    <a:lumMod val="50000"/>
                  </a:schemeClr>
                </a:solidFill>
              </a:rPr>
              <a:t>дополнительной суммы, взимаемой на благотворительные нужды и обычно проставляемой </a:t>
            </a:r>
            <a:endParaRPr lang="ru-RU" sz="1600" dirty="0" smtClean="0">
              <a:solidFill>
                <a:schemeClr val="accent5">
                  <a:lumMod val="50000"/>
                </a:schemeClr>
              </a:solidFill>
            </a:endParaRPr>
          </a:p>
          <a:p>
            <a:pPr marL="0" indent="0" algn="just">
              <a:buNone/>
            </a:pPr>
            <a:r>
              <a:rPr lang="ru-RU" sz="1600" dirty="0" smtClean="0">
                <a:solidFill>
                  <a:schemeClr val="accent5">
                    <a:lumMod val="50000"/>
                  </a:schemeClr>
                </a:solidFill>
              </a:rPr>
              <a:t>на </a:t>
            </a:r>
            <a:r>
              <a:rPr lang="ru-RU" sz="1600" dirty="0">
                <a:solidFill>
                  <a:schemeClr val="accent5">
                    <a:lumMod val="50000"/>
                  </a:schemeClr>
                </a:solidFill>
              </a:rPr>
              <a:t>самих марках.</a:t>
            </a:r>
          </a:p>
          <a:p>
            <a:pPr marL="0" indent="0" algn="just">
              <a:buNone/>
            </a:pPr>
            <a:r>
              <a:rPr lang="ru-RU" sz="1600" dirty="0" smtClean="0">
                <a:solidFill>
                  <a:schemeClr val="accent5">
                    <a:lumMod val="50000"/>
                  </a:schemeClr>
                </a:solidFill>
              </a:rPr>
              <a:t>•	-</a:t>
            </a:r>
            <a:r>
              <a:rPr lang="ru-RU" sz="1600" dirty="0">
                <a:solidFill>
                  <a:schemeClr val="accent5">
                    <a:lumMod val="50000"/>
                  </a:schemeClr>
                </a:solidFill>
              </a:rPr>
              <a:t>газетные марки - они используются для доставки газет.</a:t>
            </a:r>
          </a:p>
          <a:p>
            <a:pPr marL="0" indent="0" algn="just">
              <a:buNone/>
            </a:pPr>
            <a:r>
              <a:rPr lang="ru-RU" sz="1600" dirty="0">
                <a:solidFill>
                  <a:schemeClr val="accent5">
                    <a:lumMod val="50000"/>
                  </a:schemeClr>
                </a:solidFill>
              </a:rPr>
              <a:t>2.Служебные марки – нужны для оплаты государственной корреспонденции. Такие марки не </a:t>
            </a:r>
            <a:r>
              <a:rPr lang="ru-RU" sz="1600" dirty="0" smtClean="0">
                <a:solidFill>
                  <a:schemeClr val="accent5">
                    <a:lumMod val="50000"/>
                  </a:schemeClr>
                </a:solidFill>
              </a:rPr>
              <a:t>предназначены </a:t>
            </a:r>
            <a:r>
              <a:rPr lang="ru-RU" sz="1600" dirty="0">
                <a:solidFill>
                  <a:schemeClr val="accent5">
                    <a:lumMod val="50000"/>
                  </a:schemeClr>
                </a:solidFill>
              </a:rPr>
              <a:t>для оплаты частной переписки.</a:t>
            </a:r>
          </a:p>
          <a:p>
            <a:pPr marL="0" indent="0" algn="just">
              <a:buNone/>
            </a:pPr>
            <a:r>
              <a:rPr lang="ru-RU" sz="1600" dirty="0">
                <a:solidFill>
                  <a:schemeClr val="accent5">
                    <a:lumMod val="50000"/>
                  </a:schemeClr>
                </a:solidFill>
              </a:rPr>
              <a:t>К этой же группе относятся марки полевой и солдатской почты. Первые применяются для оплаты писем в действующую армию, вторые — в мирное время. Обычно эта пересылка осуществляется бесплатно.</a:t>
            </a:r>
          </a:p>
          <a:p>
            <a:pPr marL="0" indent="0" algn="just">
              <a:buNone/>
            </a:pPr>
            <a:r>
              <a:rPr lang="ru-RU" sz="1600" dirty="0">
                <a:solidFill>
                  <a:schemeClr val="accent5">
                    <a:lumMod val="50000"/>
                  </a:schemeClr>
                </a:solidFill>
              </a:rPr>
              <a:t>3.Марки-виньетки - не почтовые марки, которые не служат для оплаты почтовой корреспонденции.</a:t>
            </a:r>
          </a:p>
        </p:txBody>
      </p:sp>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68128" y="3246120"/>
            <a:ext cx="1294759" cy="1503529"/>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2832" y="3305037"/>
            <a:ext cx="1152144" cy="1425130"/>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0231" y="2308485"/>
            <a:ext cx="4192656" cy="4302132"/>
          </a:xfrm>
          <a:prstGeom prst="rect">
            <a:avLst/>
          </a:prstGeom>
        </p:spPr>
      </p:pic>
    </p:spTree>
    <p:extLst>
      <p:ext uri="{BB962C8B-B14F-4D97-AF65-F5344CB8AC3E}">
        <p14:creationId xmlns:p14="http://schemas.microsoft.com/office/powerpoint/2010/main" val="109531139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99177"/>
          </a:xfr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txBody>
          <a:bodyPr>
            <a:normAutofit fontScale="90000"/>
          </a:bodyPr>
          <a:lstStyle/>
          <a:p>
            <a:pPr algn="ctr"/>
            <a:r>
              <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rPr>
              <a:t>Филателия</a:t>
            </a:r>
          </a:p>
        </p:txBody>
      </p:sp>
      <p:sp>
        <p:nvSpPr>
          <p:cNvPr id="3" name="Объект 2"/>
          <p:cNvSpPr>
            <a:spLocks noGrp="1"/>
          </p:cNvSpPr>
          <p:nvPr>
            <p:ph idx="1"/>
          </p:nvPr>
        </p:nvSpPr>
        <p:spPr>
          <a:xfrm>
            <a:off x="838200" y="1064302"/>
            <a:ext cx="10515600" cy="5793698"/>
          </a:xfrm>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p:spPr>
        <p:txBody>
          <a:bodyPr>
            <a:noAutofit/>
          </a:bodyPr>
          <a:lstStyle/>
          <a:p>
            <a:pPr marL="0" indent="0" algn="just">
              <a:buNone/>
            </a:pPr>
            <a:r>
              <a:rPr lang="ru-RU" sz="1700" dirty="0">
                <a:solidFill>
                  <a:schemeClr val="accent5">
                    <a:lumMod val="50000"/>
                  </a:schemeClr>
                </a:solidFill>
              </a:rPr>
              <a:t>Коллекционирование почтовых марок началось чуть ли не одновременно с их </a:t>
            </a:r>
            <a:r>
              <a:rPr lang="ru-RU" sz="1700" dirty="0" smtClean="0">
                <a:solidFill>
                  <a:schemeClr val="accent5">
                    <a:lumMod val="50000"/>
                  </a:schemeClr>
                </a:solidFill>
              </a:rPr>
              <a:t>появлением. Уже в 1846 году в                                                                                     Англии были известны случаи собирания почтовых марок в большом количестве, впрочем безо всякой системы. Что же обозначает слово филателия?</a:t>
            </a:r>
          </a:p>
          <a:p>
            <a:pPr marL="0" indent="0" algn="just">
              <a:buNone/>
            </a:pPr>
            <a:r>
              <a:rPr lang="ru-RU" sz="1700" dirty="0">
                <a:solidFill>
                  <a:schemeClr val="accent5">
                    <a:lumMod val="50000"/>
                  </a:schemeClr>
                </a:solidFill>
              </a:rPr>
              <a:t> </a:t>
            </a:r>
            <a:r>
              <a:rPr lang="ru-RU" sz="1700" dirty="0" smtClean="0">
                <a:solidFill>
                  <a:schemeClr val="accent5">
                    <a:lumMod val="50000"/>
                  </a:schemeClr>
                </a:solidFill>
              </a:rPr>
              <a:t>                                           Термин </a:t>
            </a:r>
            <a:r>
              <a:rPr lang="ru-RU" sz="1700" dirty="0">
                <a:solidFill>
                  <a:schemeClr val="accent5">
                    <a:lumMod val="50000"/>
                  </a:schemeClr>
                </a:solidFill>
              </a:rPr>
              <a:t>«филателия» впервые предложили </a:t>
            </a:r>
            <a:r>
              <a:rPr lang="ru-RU" sz="1700" dirty="0" smtClean="0">
                <a:solidFill>
                  <a:schemeClr val="accent5">
                    <a:lumMod val="50000"/>
                  </a:schemeClr>
                </a:solidFill>
              </a:rPr>
              <a:t>французы </a:t>
            </a:r>
            <a:r>
              <a:rPr lang="ru-RU" sz="1700" dirty="0">
                <a:solidFill>
                  <a:schemeClr val="accent5">
                    <a:lumMod val="50000"/>
                  </a:schemeClr>
                </a:solidFill>
              </a:rPr>
              <a:t>и </a:t>
            </a:r>
            <a:r>
              <a:rPr lang="ru-RU" sz="1700" dirty="0" smtClean="0">
                <a:solidFill>
                  <a:schemeClr val="accent5">
                    <a:lumMod val="50000"/>
                  </a:schemeClr>
                </a:solidFill>
              </a:rPr>
              <a:t>он</a:t>
            </a:r>
          </a:p>
          <a:p>
            <a:pPr marL="0" indent="0" algn="just">
              <a:buNone/>
            </a:pPr>
            <a:r>
              <a:rPr lang="ru-RU" sz="1700" dirty="0">
                <a:solidFill>
                  <a:schemeClr val="accent5">
                    <a:lumMod val="50000"/>
                  </a:schemeClr>
                </a:solidFill>
              </a:rPr>
              <a:t> </a:t>
            </a:r>
            <a:r>
              <a:rPr lang="ru-RU" sz="1700" dirty="0" smtClean="0">
                <a:solidFill>
                  <a:schemeClr val="accent5">
                    <a:lumMod val="50000"/>
                  </a:schemeClr>
                </a:solidFill>
              </a:rPr>
              <a:t>                                           показался им достаточно благозвучным. А главное точно </a:t>
            </a:r>
          </a:p>
          <a:p>
            <a:pPr marL="0" indent="0" algn="just">
              <a:buNone/>
            </a:pPr>
            <a:r>
              <a:rPr lang="ru-RU" sz="1700" dirty="0">
                <a:solidFill>
                  <a:schemeClr val="accent5">
                    <a:lumMod val="50000"/>
                  </a:schemeClr>
                </a:solidFill>
              </a:rPr>
              <a:t> </a:t>
            </a:r>
            <a:r>
              <a:rPr lang="ru-RU" sz="1700" dirty="0" smtClean="0">
                <a:solidFill>
                  <a:schemeClr val="accent5">
                    <a:lumMod val="50000"/>
                  </a:schemeClr>
                </a:solidFill>
              </a:rPr>
              <a:t>                                           отражающим суть этого </a:t>
            </a:r>
            <a:r>
              <a:rPr lang="ru-RU" sz="1700" dirty="0">
                <a:solidFill>
                  <a:schemeClr val="accent5">
                    <a:lumMod val="50000"/>
                  </a:schemeClr>
                </a:solidFill>
              </a:rPr>
              <a:t>направления. Ведь в </a:t>
            </a:r>
            <a:r>
              <a:rPr lang="ru-RU" sz="1700" dirty="0" smtClean="0">
                <a:solidFill>
                  <a:schemeClr val="accent5">
                    <a:lumMod val="50000"/>
                  </a:schemeClr>
                </a:solidFill>
              </a:rPr>
              <a:t>переводе с</a:t>
            </a:r>
          </a:p>
          <a:p>
            <a:pPr marL="0" indent="0" algn="ctr">
              <a:buNone/>
            </a:pPr>
            <a:r>
              <a:rPr lang="ru-RU" sz="1700" dirty="0" smtClean="0">
                <a:solidFill>
                  <a:schemeClr val="accent5">
                    <a:lumMod val="50000"/>
                  </a:schemeClr>
                </a:solidFill>
              </a:rPr>
              <a:t>        греческого филателист  означает «любящий знаки почтовой оплаты. </a:t>
            </a:r>
          </a:p>
          <a:p>
            <a:pPr marL="0" indent="0" algn="ctr">
              <a:buNone/>
            </a:pPr>
            <a:r>
              <a:rPr lang="ru-RU" sz="1700" dirty="0">
                <a:solidFill>
                  <a:schemeClr val="accent5">
                    <a:lumMod val="50000"/>
                  </a:schemeClr>
                </a:solidFill>
              </a:rPr>
              <a:t>о</a:t>
            </a:r>
            <a:r>
              <a:rPr lang="ru-RU" sz="1700" dirty="0" smtClean="0">
                <a:solidFill>
                  <a:schemeClr val="accent5">
                    <a:lumMod val="50000"/>
                  </a:schemeClr>
                </a:solidFill>
              </a:rPr>
              <a:t>платы. В первые годы, и даже, вернее, в первые десятилетия </a:t>
            </a:r>
          </a:p>
          <a:p>
            <a:pPr marL="0" indent="0" algn="ctr">
              <a:buNone/>
            </a:pPr>
            <a:r>
              <a:rPr lang="ru-RU" sz="1700" dirty="0" smtClean="0">
                <a:solidFill>
                  <a:schemeClr val="accent5">
                    <a:lumMod val="50000"/>
                  </a:schemeClr>
                </a:solidFill>
              </a:rPr>
              <a:t>                                   существования почтовых почтовых марок, коллекционеры собирали </a:t>
            </a:r>
            <a:r>
              <a:rPr lang="ru-RU" sz="1700" dirty="0">
                <a:solidFill>
                  <a:schemeClr val="accent5">
                    <a:lumMod val="50000"/>
                  </a:schemeClr>
                </a:solidFill>
              </a:rPr>
              <a:t>марки, </a:t>
            </a:r>
            <a:r>
              <a:rPr lang="ru-RU" sz="1700" dirty="0" smtClean="0">
                <a:solidFill>
                  <a:schemeClr val="accent5">
                    <a:lumMod val="50000"/>
                  </a:schemeClr>
                </a:solidFill>
              </a:rPr>
              <a:t>не обращая немал </a:t>
            </a:r>
            <a:r>
              <a:rPr lang="ru-RU" sz="1700" dirty="0">
                <a:solidFill>
                  <a:schemeClr val="accent5">
                    <a:lumMod val="50000"/>
                  </a:schemeClr>
                </a:solidFill>
              </a:rPr>
              <a:t>на </a:t>
            </a:r>
            <a:r>
              <a:rPr lang="ru-RU" sz="1700" dirty="0" smtClean="0">
                <a:solidFill>
                  <a:schemeClr val="accent5">
                    <a:lumMod val="50000"/>
                  </a:schemeClr>
                </a:solidFill>
              </a:rPr>
              <a:t>внимания на их качество, и это тоже одна из причин </a:t>
            </a:r>
            <a:r>
              <a:rPr lang="ru-RU" sz="1700" dirty="0">
                <a:solidFill>
                  <a:schemeClr val="accent5">
                    <a:lumMod val="50000"/>
                  </a:schemeClr>
                </a:solidFill>
              </a:rPr>
              <a:t>того, что хорошо </a:t>
            </a:r>
            <a:endParaRPr lang="ru-RU" sz="1700" dirty="0" smtClean="0">
              <a:solidFill>
                <a:schemeClr val="accent5">
                  <a:lumMod val="50000"/>
                </a:schemeClr>
              </a:solidFill>
            </a:endParaRPr>
          </a:p>
          <a:p>
            <a:pPr marL="0" indent="0" algn="just">
              <a:buNone/>
            </a:pPr>
            <a:r>
              <a:rPr lang="ru-RU" sz="1700" dirty="0" smtClean="0">
                <a:solidFill>
                  <a:schemeClr val="accent5">
                    <a:lumMod val="50000"/>
                  </a:schemeClr>
                </a:solidFill>
              </a:rPr>
              <a:t>сохранившиеся </a:t>
            </a:r>
            <a:r>
              <a:rPr lang="ru-RU" sz="1700" dirty="0">
                <a:solidFill>
                  <a:schemeClr val="accent5">
                    <a:lumMod val="50000"/>
                  </a:schemeClr>
                </a:solidFill>
              </a:rPr>
              <a:t>старые марки, — большая редкость. Самые </a:t>
            </a:r>
            <a:r>
              <a:rPr lang="ru-RU" sz="1700" dirty="0" smtClean="0">
                <a:solidFill>
                  <a:schemeClr val="accent5">
                    <a:lumMod val="50000"/>
                  </a:schemeClr>
                </a:solidFill>
              </a:rPr>
              <a:t>первые коллекционеры </a:t>
            </a:r>
            <a:r>
              <a:rPr lang="ru-RU" sz="1700" dirty="0">
                <a:solidFill>
                  <a:schemeClr val="accent5">
                    <a:lumMod val="50000"/>
                  </a:schemeClr>
                </a:solidFill>
              </a:rPr>
              <a:t>марки не покупали, а снимали их с конвертов. Марки приклеивались к альбому или тетради клеем, зубцы обрезались (очевидно, полагали, что они портят общий вид), а один из первых торговцев марками прибивал их гвоздями к доскам и так выставлял для продажи. </a:t>
            </a:r>
          </a:p>
          <a:p>
            <a:pPr marL="0" indent="0" algn="just">
              <a:buNone/>
            </a:pPr>
            <a:r>
              <a:rPr lang="ru-RU" sz="1700" dirty="0" smtClean="0">
                <a:solidFill>
                  <a:schemeClr val="accent5">
                    <a:lumMod val="50000"/>
                  </a:schemeClr>
                </a:solidFill>
              </a:rPr>
              <a:t>В </a:t>
            </a:r>
            <a:r>
              <a:rPr lang="ru-RU" sz="1700" dirty="0">
                <a:solidFill>
                  <a:schemeClr val="accent5">
                    <a:lumMod val="50000"/>
                  </a:schemeClr>
                </a:solidFill>
              </a:rPr>
              <a:t>Советском Союзе филателия была также крайне популярна. Причем, популярна у </a:t>
            </a:r>
            <a:r>
              <a:rPr lang="ru-RU" sz="1700" dirty="0" smtClean="0">
                <a:solidFill>
                  <a:schemeClr val="accent5">
                    <a:lumMod val="50000"/>
                  </a:schemeClr>
                </a:solidFill>
              </a:rPr>
              <a:t>людей самых разных возрастов</a:t>
            </a:r>
            <a:r>
              <a:rPr lang="ru-RU" sz="1700" dirty="0">
                <a:solidFill>
                  <a:schemeClr val="accent5">
                    <a:lumMod val="50000"/>
                  </a:schemeClr>
                </a:solidFill>
              </a:rPr>
              <a:t>. Как и любой другой вид коллекционирования, филателия требовала денежных вложений, поэтому в 90-е пришла в упадок. Позволить себе приобрести отдельные экземпляры почтовых марок мог далеко не каждый</a:t>
            </a:r>
            <a:r>
              <a:rPr lang="ru-RU" sz="1700" dirty="0" smtClean="0">
                <a:solidFill>
                  <a:schemeClr val="accent5">
                    <a:lumMod val="50000"/>
                  </a:schemeClr>
                </a:solidFill>
              </a:rPr>
              <a:t>. Денег </a:t>
            </a:r>
            <a:r>
              <a:rPr lang="ru-RU" sz="1700" dirty="0">
                <a:solidFill>
                  <a:schemeClr val="accent5">
                    <a:lumMod val="50000"/>
                  </a:schemeClr>
                </a:solidFill>
              </a:rPr>
              <a:t>на еду хватало не всем, какие уж тут марки. Напротив, бесценные коллекции утекали за рубеж. Позже развитие мобильной связи, а после и интернета, напрочь лишило людей необходимости пользоваться почтой. Выросло целое поколение людей (а то и не одно), ни разу не отправивших письмо почтой</a:t>
            </a:r>
          </a:p>
          <a:p>
            <a:pPr marL="0" indent="0" algn="just">
              <a:buNone/>
            </a:pPr>
            <a:r>
              <a:rPr lang="ru-RU" sz="1700" dirty="0" smtClean="0">
                <a:solidFill>
                  <a:schemeClr val="accent5">
                    <a:lumMod val="50000"/>
                  </a:schemeClr>
                </a:solidFill>
              </a:rPr>
              <a:t>.</a:t>
            </a:r>
            <a:endParaRPr lang="ru-RU" sz="1700" dirty="0">
              <a:solidFill>
                <a:schemeClr val="accent5">
                  <a:lumMod val="50000"/>
                </a:schemeClr>
              </a:solidFill>
            </a:endParaRPr>
          </a:p>
          <a:p>
            <a:endParaRPr lang="ru-RU" sz="1800" dirty="0">
              <a:solidFill>
                <a:schemeClr val="accent5">
                  <a:lumMod val="50000"/>
                </a:schemeClr>
              </a:solidFill>
            </a:endParaRPr>
          </a:p>
        </p:txBody>
      </p:sp>
      <p:pic>
        <p:nvPicPr>
          <p:cNvPr id="5" name="Рисунок 4"/>
          <p:cNvPicPr>
            <a:picLocks noChangeAspect="1"/>
          </p:cNvPicPr>
          <p:nvPr/>
        </p:nvPicPr>
        <p:blipFill rotWithShape="1">
          <a:blip r:embed="rId5" cstate="print">
            <a:extLst>
              <a:ext uri="{28A0092B-C50C-407E-A947-70E740481C1C}">
                <a14:useLocalDpi xmlns:a14="http://schemas.microsoft.com/office/drawing/2010/main" val="0"/>
              </a:ext>
            </a:extLst>
          </a:blip>
          <a:srcRect l="5226" t="8583" r="-1838" b="-4736"/>
          <a:stretch/>
        </p:blipFill>
        <p:spPr>
          <a:xfrm>
            <a:off x="958121" y="1763479"/>
            <a:ext cx="2052000" cy="2700000"/>
          </a:xfrm>
          <a:prstGeom prst="rect">
            <a:avLst/>
          </a:prstGeom>
        </p:spPr>
      </p:pic>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0541" y="1554932"/>
            <a:ext cx="2514923" cy="1828800"/>
          </a:xfrm>
          <a:prstGeom prst="rect">
            <a:avLst/>
          </a:prstGeom>
        </p:spPr>
      </p:pic>
    </p:spTree>
    <p:extLst>
      <p:ext uri="{BB962C8B-B14F-4D97-AF65-F5344CB8AC3E}">
        <p14:creationId xmlns:p14="http://schemas.microsoft.com/office/powerpoint/2010/main" val="38035860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0440" y="267577"/>
            <a:ext cx="10913805" cy="835508"/>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p:spPr>
        <p:txBody>
          <a:bodyPr>
            <a:normAutofit/>
          </a:bodyPr>
          <a:lstStyle/>
          <a:p>
            <a:pPr algn="ctr"/>
            <a:r>
              <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t>Интересные факты о марках</a:t>
            </a:r>
          </a:p>
        </p:txBody>
      </p:sp>
      <p:sp>
        <p:nvSpPr>
          <p:cNvPr id="3" name="Объект 2"/>
          <p:cNvSpPr>
            <a:spLocks noGrp="1"/>
          </p:cNvSpPr>
          <p:nvPr>
            <p:ph idx="1"/>
          </p:nvPr>
        </p:nvSpPr>
        <p:spPr>
          <a:xfrm>
            <a:off x="560439" y="1103085"/>
            <a:ext cx="10913806" cy="5590574"/>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a:effectLst>
            <a:outerShdw blurRad="50800" dist="50800" dir="5400000" algn="ctr" rotWithShape="0">
              <a:schemeClr val="bg1"/>
            </a:outerShdw>
          </a:effectLst>
        </p:spPr>
        <p:txBody>
          <a:bodyPr>
            <a:normAutofit fontScale="25000" lnSpcReduction="20000"/>
          </a:bodyPr>
          <a:lstStyle/>
          <a:p>
            <a:pPr marL="0" indent="0">
              <a:buNone/>
            </a:pPr>
            <a:r>
              <a:rPr lang="ru-RU" sz="7200" dirty="0">
                <a:solidFill>
                  <a:schemeClr val="accent5">
                    <a:lumMod val="50000"/>
                  </a:schemeClr>
                </a:solidFill>
              </a:rPr>
              <a:t>В ходе моего исследования и изучения различной литературы я узнала несколько новых для меня любопытных фактов о почтовых марках. </a:t>
            </a:r>
          </a:p>
          <a:p>
            <a:pPr marL="0" indent="0">
              <a:buNone/>
            </a:pPr>
            <a:r>
              <a:rPr lang="ru-RU" sz="7200" dirty="0">
                <a:solidFill>
                  <a:schemeClr val="accent5">
                    <a:lumMod val="50000"/>
                  </a:schemeClr>
                </a:solidFill>
              </a:rPr>
              <a:t>Например, что при выпуске марок учитывают некоторые нюансы:</a:t>
            </a:r>
          </a:p>
          <a:p>
            <a:pPr marL="0" indent="0">
              <a:buNone/>
            </a:pPr>
            <a:r>
              <a:rPr lang="ru-RU" sz="7200" dirty="0">
                <a:solidFill>
                  <a:schemeClr val="accent5">
                    <a:lumMod val="50000"/>
                  </a:schemeClr>
                </a:solidFill>
              </a:rPr>
              <a:t>1. На марке не напечатают портрет ныне живущего человека. </a:t>
            </a:r>
          </a:p>
          <a:p>
            <a:pPr marL="0" indent="0">
              <a:buNone/>
            </a:pPr>
            <a:r>
              <a:rPr lang="ru-RU" sz="7200" dirty="0">
                <a:solidFill>
                  <a:schemeClr val="accent5">
                    <a:lumMod val="50000"/>
                  </a:schemeClr>
                </a:solidFill>
              </a:rPr>
              <a:t>2. Чтобы издали марку, посвященную умершему человеку, должно </a:t>
            </a:r>
            <a:endParaRPr lang="ru-RU" sz="7200" dirty="0" smtClean="0">
              <a:solidFill>
                <a:schemeClr val="accent5">
                  <a:lumMod val="50000"/>
                </a:schemeClr>
              </a:solidFill>
            </a:endParaRPr>
          </a:p>
          <a:p>
            <a:pPr marL="0" indent="0">
              <a:buNone/>
            </a:pPr>
            <a:r>
              <a:rPr lang="ru-RU" sz="7200" dirty="0">
                <a:solidFill>
                  <a:schemeClr val="accent5">
                    <a:lumMod val="50000"/>
                  </a:schemeClr>
                </a:solidFill>
              </a:rPr>
              <a:t>п</a:t>
            </a:r>
            <a:r>
              <a:rPr lang="ru-RU" sz="7200" dirty="0" smtClean="0">
                <a:solidFill>
                  <a:schemeClr val="accent5">
                    <a:lumMod val="50000"/>
                  </a:schemeClr>
                </a:solidFill>
              </a:rPr>
              <a:t>ройти  10 </a:t>
            </a:r>
            <a:r>
              <a:rPr lang="ru-RU" sz="7200" dirty="0">
                <a:solidFill>
                  <a:schemeClr val="accent5">
                    <a:lumMod val="50000"/>
                  </a:schemeClr>
                </a:solidFill>
              </a:rPr>
              <a:t>лет со дня его смерти.</a:t>
            </a:r>
          </a:p>
          <a:p>
            <a:pPr marL="0" indent="0">
              <a:buNone/>
            </a:pPr>
            <a:r>
              <a:rPr lang="ru-RU" sz="7200" dirty="0">
                <a:solidFill>
                  <a:schemeClr val="accent5">
                    <a:lumMod val="50000"/>
                  </a:schemeClr>
                </a:solidFill>
              </a:rPr>
              <a:t>3. Марки, посвященные историческим личностям, издаются в даты</a:t>
            </a:r>
            <a:r>
              <a:rPr lang="ru-RU" sz="7200" dirty="0" smtClean="0">
                <a:solidFill>
                  <a:schemeClr val="accent5">
                    <a:lumMod val="50000"/>
                  </a:schemeClr>
                </a:solidFill>
              </a:rPr>
              <a:t>,</a:t>
            </a:r>
          </a:p>
          <a:p>
            <a:pPr marL="0" indent="0">
              <a:buNone/>
            </a:pPr>
            <a:r>
              <a:rPr lang="ru-RU" sz="7200" dirty="0" smtClean="0">
                <a:solidFill>
                  <a:schemeClr val="accent5">
                    <a:lumMod val="50000"/>
                  </a:schemeClr>
                </a:solidFill>
              </a:rPr>
              <a:t> </a:t>
            </a:r>
            <a:r>
              <a:rPr lang="ru-RU" sz="7200" dirty="0">
                <a:solidFill>
                  <a:schemeClr val="accent5">
                    <a:lumMod val="50000"/>
                  </a:schemeClr>
                </a:solidFill>
              </a:rPr>
              <a:t>кратные 25. </a:t>
            </a:r>
            <a:r>
              <a:rPr lang="ru-RU" sz="7200" dirty="0" smtClean="0">
                <a:solidFill>
                  <a:schemeClr val="accent5">
                    <a:lumMod val="50000"/>
                  </a:schemeClr>
                </a:solidFill>
              </a:rPr>
              <a:t>Например</a:t>
            </a:r>
            <a:r>
              <a:rPr lang="ru-RU" sz="7200" dirty="0">
                <a:solidFill>
                  <a:schemeClr val="accent5">
                    <a:lumMod val="50000"/>
                  </a:schemeClr>
                </a:solidFill>
              </a:rPr>
              <a:t>, 100 лет со дня рождения, 125 лет, 150 лет и </a:t>
            </a:r>
            <a:r>
              <a:rPr lang="ru-RU" sz="7200" dirty="0" smtClean="0">
                <a:solidFill>
                  <a:schemeClr val="accent5">
                    <a:lumMod val="50000"/>
                  </a:schemeClr>
                </a:solidFill>
              </a:rPr>
              <a:t>т.д. </a:t>
            </a:r>
            <a:endParaRPr lang="ru-RU" sz="7200" dirty="0">
              <a:solidFill>
                <a:schemeClr val="accent5">
                  <a:lumMod val="50000"/>
                </a:schemeClr>
              </a:solidFill>
            </a:endParaRPr>
          </a:p>
          <a:p>
            <a:pPr marL="0" indent="0">
              <a:buNone/>
            </a:pPr>
            <a:r>
              <a:rPr lang="ru-RU" sz="7200" dirty="0">
                <a:solidFill>
                  <a:schemeClr val="accent5">
                    <a:lumMod val="50000"/>
                  </a:schemeClr>
                </a:solidFill>
              </a:rPr>
              <a:t>Марки, как и деньги, часто подделывают, поэтому при их печати </a:t>
            </a:r>
            <a:endParaRPr lang="ru-RU" sz="7200" dirty="0" smtClean="0">
              <a:solidFill>
                <a:schemeClr val="accent5">
                  <a:lumMod val="50000"/>
                </a:schemeClr>
              </a:solidFill>
            </a:endParaRPr>
          </a:p>
          <a:p>
            <a:pPr marL="0" indent="0">
              <a:buNone/>
            </a:pPr>
            <a:r>
              <a:rPr lang="ru-RU" sz="7200" dirty="0" smtClean="0">
                <a:solidFill>
                  <a:schemeClr val="accent5">
                    <a:lumMod val="50000"/>
                  </a:schemeClr>
                </a:solidFill>
              </a:rPr>
              <a:t>используются </a:t>
            </a:r>
            <a:r>
              <a:rPr lang="ru-RU" sz="7200" dirty="0">
                <a:solidFill>
                  <a:schemeClr val="accent5">
                    <a:lumMod val="50000"/>
                  </a:schemeClr>
                </a:solidFill>
              </a:rPr>
              <a:t>различные способы защиты — шелковые нити, водяные знаки, использование нестандартных материалов и изображений, голограммы, фигурная </a:t>
            </a:r>
            <a:r>
              <a:rPr lang="ru-RU" sz="7200" dirty="0" smtClean="0">
                <a:solidFill>
                  <a:schemeClr val="accent5">
                    <a:lumMod val="50000"/>
                  </a:schemeClr>
                </a:solidFill>
              </a:rPr>
              <a:t>перфорация.</a:t>
            </a:r>
            <a:endParaRPr lang="ru-RU" sz="7200" dirty="0">
              <a:solidFill>
                <a:schemeClr val="accent5">
                  <a:lumMod val="50000"/>
                </a:schemeClr>
              </a:solidFill>
            </a:endParaRPr>
          </a:p>
          <a:p>
            <a:pPr marL="0" indent="0">
              <a:buNone/>
            </a:pPr>
            <a:r>
              <a:rPr lang="ru-RU" sz="7200" dirty="0">
                <a:solidFill>
                  <a:schemeClr val="accent5">
                    <a:lumMod val="50000"/>
                  </a:schemeClr>
                </a:solidFill>
              </a:rPr>
              <a:t>Сложно, вернее, дорого, подделывать нестандартные марки — с ароматом или выполненные не на бумаге — вышитые, напечатанные на дереве, фольге, шоколаде.  Да, такие марки тоже имеют место быть.</a:t>
            </a:r>
          </a:p>
          <a:p>
            <a:pPr marL="0" indent="0">
              <a:buNone/>
            </a:pPr>
            <a:r>
              <a:rPr lang="ru-RU" sz="7200" dirty="0">
                <a:solidFill>
                  <a:schemeClr val="accent5">
                    <a:lumMod val="50000"/>
                  </a:schemeClr>
                </a:solidFill>
              </a:rPr>
              <a:t>Во Франции в 1960-е годы выпускалась серия «вкусных» марок. Дело в том, что производители добавляли в марочный клей лимонный сок, мяту, ванилин и даже перец, которые ощущались при облизывании марки.</a:t>
            </a:r>
          </a:p>
          <a:p>
            <a:pPr marL="0" indent="0">
              <a:buNone/>
            </a:pPr>
            <a:r>
              <a:rPr lang="ru-RU" sz="7200" dirty="0">
                <a:solidFill>
                  <a:schemeClr val="accent5">
                    <a:lumMod val="50000"/>
                  </a:schemeClr>
                </a:solidFill>
              </a:rPr>
              <a:t>Нечто подобное повторили производители марок из Бельгии в 2013 году. Там в обращение вышла серия марок о шоколаде. Бельгийцы пошли дальше — они не только придали клею шоколадный вкус, но и наделили марки характерным сладким запахом.</a:t>
            </a:r>
          </a:p>
          <a:p>
            <a:pPr marL="0" indent="0">
              <a:buNone/>
            </a:pPr>
            <a:r>
              <a:rPr lang="ru-RU" sz="7200" dirty="0">
                <a:solidFill>
                  <a:schemeClr val="accent5">
                    <a:lumMod val="50000"/>
                  </a:schemeClr>
                </a:solidFill>
              </a:rPr>
              <a:t>В 2003 году в России появилась серия из пяти марок «Дары природы»: на почтовых миниатюрах изображены ананас, груша, дыня, земляника и яблоко. Марки пахнут теми фруктами, которые на них нарисованы. </a:t>
            </a:r>
          </a:p>
          <a:p>
            <a:pPr marL="0" indent="0">
              <a:buNone/>
            </a:pPr>
            <a:r>
              <a:rPr lang="ru-RU" sz="4200" dirty="0">
                <a:solidFill>
                  <a:schemeClr val="accent5">
                    <a:lumMod val="50000"/>
                  </a:schemeClr>
                </a:solidFill>
              </a:rPr>
              <a:t> </a:t>
            </a:r>
          </a:p>
          <a:p>
            <a:endParaRPr lang="ru-RU" dirty="0">
              <a:solidFill>
                <a:schemeClr val="accent1">
                  <a:lumMod val="50000"/>
                </a:schemeClr>
              </a:solidFill>
            </a:endParaRPr>
          </a:p>
        </p:txBody>
      </p:sp>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89921" y="1386148"/>
            <a:ext cx="3508927" cy="2391373"/>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8038" y="1386148"/>
            <a:ext cx="3432691" cy="2339418"/>
          </a:xfrm>
          <a:prstGeom prst="rect">
            <a:avLst/>
          </a:prstGeom>
        </p:spPr>
      </p:pic>
      <p:pic>
        <p:nvPicPr>
          <p:cNvPr id="12" name="Рисунок 11"/>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6300"/>
                    </a14:imgEffect>
                  </a14:imgLayer>
                </a14:imgProps>
              </a:ext>
              <a:ext uri="{28A0092B-C50C-407E-A947-70E740481C1C}">
                <a14:useLocalDpi xmlns:a14="http://schemas.microsoft.com/office/drawing/2010/main" val="0"/>
              </a:ext>
            </a:extLst>
          </a:blip>
          <a:srcRect l="-251" t="9232" r="1782" b="9570"/>
          <a:stretch/>
        </p:blipFill>
        <p:spPr>
          <a:xfrm>
            <a:off x="7672383" y="1386148"/>
            <a:ext cx="3744000" cy="2391373"/>
          </a:xfrm>
          <a:prstGeom prst="rect">
            <a:avLst/>
          </a:prstGeom>
        </p:spPr>
      </p:pic>
    </p:spTree>
    <p:extLst>
      <p:ext uri="{BB962C8B-B14F-4D97-AF65-F5344CB8AC3E}">
        <p14:creationId xmlns:p14="http://schemas.microsoft.com/office/powerpoint/2010/main" val="42570331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3136" y="82814"/>
            <a:ext cx="11469052" cy="736914"/>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p:spPr>
        <p:txBody>
          <a:bodyPr>
            <a:normAutofit fontScale="90000"/>
          </a:bodyPr>
          <a:lstStyle/>
          <a:p>
            <a:pPr algn="ctr"/>
            <a:r>
              <a:rPr lang="ru-RU" sz="4800" b="1" dirty="0" smtClean="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rPr>
              <a:t>Современный взгляд на почтовые марки</a:t>
            </a:r>
            <a:endParaRPr lang="ru-RU" sz="4800" b="1" dirty="0">
              <a:ln>
                <a:solidFill>
                  <a:prstClr val="black"/>
                </a:solidFill>
              </a:ln>
              <a:blipFill>
                <a:blip r:embed="rId4"/>
                <a:stretch>
                  <a:fillRect/>
                </a:stretch>
              </a:blipFill>
              <a:effectLst>
                <a:outerShdw blurRad="38100" dist="38100" dir="2700000" algn="tl">
                  <a:srgbClr val="000000">
                    <a:alpha val="43137"/>
                  </a:srgbClr>
                </a:outerShdw>
              </a:effectLst>
              <a:latin typeface="Calibri Light" panose="020F0302020204030204"/>
            </a:endParaRPr>
          </a:p>
        </p:txBody>
      </p:sp>
      <p:sp>
        <p:nvSpPr>
          <p:cNvPr id="3" name="Объект 2"/>
          <p:cNvSpPr>
            <a:spLocks noGrp="1"/>
          </p:cNvSpPr>
          <p:nvPr>
            <p:ph idx="1"/>
          </p:nvPr>
        </p:nvSpPr>
        <p:spPr>
          <a:xfrm>
            <a:off x="433137" y="819728"/>
            <a:ext cx="11469051" cy="5839220"/>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a:effectLst>
            <a:outerShdw blurRad="50800" dist="50800" dir="5400000" algn="ctr" rotWithShape="0">
              <a:schemeClr val="bg1"/>
            </a:outerShdw>
          </a:effectLst>
        </p:spPr>
        <p:txBody>
          <a:bodyPr>
            <a:noAutofit/>
          </a:bodyPr>
          <a:lstStyle/>
          <a:p>
            <a:pPr marL="0" indent="0" algn="just">
              <a:lnSpc>
                <a:spcPct val="100000"/>
              </a:lnSpc>
              <a:buNone/>
            </a:pPr>
            <a:r>
              <a:rPr lang="ru-RU" sz="1400" dirty="0" smtClean="0">
                <a:solidFill>
                  <a:schemeClr val="accent1">
                    <a:lumMod val="50000"/>
                  </a:schemeClr>
                </a:solidFill>
              </a:rPr>
              <a:t>Изначально сюжет почтовых марок был довольно прост. На почтовой марке изображали портрет главы государства, просто  цифру номинала,   аллегорический рисунок. Однако уже к концу XIX века правительства некоторых стран начали выпуск так называемых памятных марок, напечатанных в честь какого-нибудь значимого события или знаменательной даты. Памятные марки были значительно привлекательнее традиционных почтовых марок, поэтому ряды филателистов тоже начали увеличиваться. Собирание марок охватило сотни тысяч людей всех классов общества, от детей бедняков до миллионеров и принцев царствующих домов. </a:t>
            </a:r>
          </a:p>
          <a:p>
            <a:pPr marL="0" indent="0" algn="just">
              <a:lnSpc>
                <a:spcPct val="100000"/>
              </a:lnSpc>
              <a:buNone/>
            </a:pPr>
            <a:r>
              <a:rPr lang="ru-RU" sz="1400" dirty="0" smtClean="0">
                <a:solidFill>
                  <a:schemeClr val="accent1">
                    <a:lumMod val="50000"/>
                  </a:schemeClr>
                </a:solidFill>
              </a:rPr>
              <a:t>Сейчас делают почтовые марки не только из бумаги. Пластмасса, дерево, хлопок, сталь, золото и серебро-этим уже никого    не удивить. Каждый год в мире выпускается безумное количество марок. И каждая страна пытается создать нечто оригинальное. </a:t>
            </a:r>
          </a:p>
          <a:p>
            <a:pPr algn="just">
              <a:buFont typeface="Wingdings" panose="05000000000000000000" pitchFamily="2" charset="2"/>
              <a:buChar char="v"/>
            </a:pPr>
            <a:r>
              <a:rPr lang="ru-RU" sz="1400" dirty="0" smtClean="0">
                <a:solidFill>
                  <a:schemeClr val="accent1">
                    <a:lumMod val="50000"/>
                  </a:schemeClr>
                </a:solidFill>
              </a:rPr>
              <a:t>Так </a:t>
            </a:r>
            <a:r>
              <a:rPr lang="ru-RU" sz="1400" dirty="0">
                <a:solidFill>
                  <a:schemeClr val="accent1">
                    <a:lumMod val="50000"/>
                  </a:schemeClr>
                </a:solidFill>
              </a:rPr>
              <a:t>австрийцы, в честь Чемпионата Европы </a:t>
            </a:r>
            <a:r>
              <a:rPr lang="ru-RU" sz="1400" dirty="0" smtClean="0">
                <a:solidFill>
                  <a:schemeClr val="accent1">
                    <a:lumMod val="50000"/>
                  </a:schemeClr>
                </a:solidFill>
              </a:rPr>
              <a:t>2008г</a:t>
            </a:r>
            <a:r>
              <a:rPr lang="ru-RU" sz="1400" dirty="0">
                <a:solidFill>
                  <a:schemeClr val="accent1">
                    <a:lumMod val="50000"/>
                  </a:schemeClr>
                </a:solidFill>
              </a:rPr>
              <a:t>. </a:t>
            </a:r>
            <a:r>
              <a:rPr lang="ru-RU" sz="1400" dirty="0" smtClean="0">
                <a:solidFill>
                  <a:schemeClr val="accent1">
                    <a:lumMod val="50000"/>
                  </a:schemeClr>
                </a:solidFill>
              </a:rPr>
              <a:t>по </a:t>
            </a:r>
            <a:r>
              <a:rPr lang="ru-RU" sz="1400" dirty="0">
                <a:solidFill>
                  <a:schemeClr val="accent1">
                    <a:lumMod val="50000"/>
                  </a:schemeClr>
                </a:solidFill>
              </a:rPr>
              <a:t>футболу, выпустили марки из кожи в виде мяча. </a:t>
            </a:r>
          </a:p>
          <a:p>
            <a:pPr algn="just">
              <a:buFont typeface="Wingdings" panose="05000000000000000000" pitchFamily="2" charset="2"/>
              <a:buChar char="v"/>
            </a:pPr>
            <a:r>
              <a:rPr lang="ru-RU" sz="1400" dirty="0" smtClean="0">
                <a:solidFill>
                  <a:schemeClr val="accent1">
                    <a:lumMod val="50000"/>
                  </a:schemeClr>
                </a:solidFill>
              </a:rPr>
              <a:t>А </a:t>
            </a:r>
            <a:r>
              <a:rPr lang="ru-RU" sz="1400" dirty="0">
                <a:solidFill>
                  <a:schemeClr val="accent1">
                    <a:lumMod val="50000"/>
                  </a:schemeClr>
                </a:solidFill>
              </a:rPr>
              <a:t>как вам марка с самыми настоящими бриллиантами. Ее выпустили в </a:t>
            </a:r>
            <a:r>
              <a:rPr lang="ru-RU" sz="1400" dirty="0" err="1">
                <a:solidFill>
                  <a:schemeClr val="accent1">
                    <a:lumMod val="50000"/>
                  </a:schemeClr>
                </a:solidFill>
              </a:rPr>
              <a:t>Тайланде</a:t>
            </a:r>
            <a:r>
              <a:rPr lang="ru-RU" sz="1400" dirty="0">
                <a:solidFill>
                  <a:schemeClr val="accent1">
                    <a:lumMod val="50000"/>
                  </a:schemeClr>
                </a:solidFill>
              </a:rPr>
              <a:t> в честь 60-летия свадьбы короля этой </a:t>
            </a:r>
            <a:r>
              <a:rPr lang="ru-RU" sz="1400" dirty="0" smtClean="0">
                <a:solidFill>
                  <a:schemeClr val="accent1">
                    <a:lumMod val="50000"/>
                  </a:schemeClr>
                </a:solidFill>
              </a:rPr>
              <a:t>страны. В ней использовали </a:t>
            </a:r>
            <a:r>
              <a:rPr lang="ru-RU" sz="1400" dirty="0">
                <a:solidFill>
                  <a:schemeClr val="accent1">
                    <a:lumMod val="50000"/>
                  </a:schemeClr>
                </a:solidFill>
              </a:rPr>
              <a:t>12 камней весом 1,2 карата. </a:t>
            </a:r>
            <a:endParaRPr lang="ru-RU" sz="1400" dirty="0" smtClean="0">
              <a:solidFill>
                <a:schemeClr val="accent1">
                  <a:lumMod val="50000"/>
                </a:schemeClr>
              </a:solidFill>
            </a:endParaRPr>
          </a:p>
          <a:p>
            <a:pPr algn="just">
              <a:lnSpc>
                <a:spcPct val="120000"/>
              </a:lnSpc>
              <a:buFont typeface="Wingdings" panose="05000000000000000000" pitchFamily="2" charset="2"/>
              <a:buChar char="v"/>
            </a:pPr>
            <a:r>
              <a:rPr lang="ru-RU" sz="1400" dirty="0" smtClean="0">
                <a:solidFill>
                  <a:schemeClr val="accent1">
                    <a:lumMod val="50000"/>
                  </a:schemeClr>
                </a:solidFill>
              </a:rPr>
              <a:t>В </a:t>
            </a:r>
            <a:r>
              <a:rPr lang="ru-RU" sz="1400" dirty="0">
                <a:solidFill>
                  <a:schemeClr val="accent1">
                    <a:lumMod val="50000"/>
                  </a:schemeClr>
                </a:solidFill>
              </a:rPr>
              <a:t>Нидерландах выпустили чудо-марки, на которых изображены 5 футуристических зданий, если </a:t>
            </a:r>
            <a:r>
              <a:rPr lang="ru-RU" sz="1400" dirty="0" smtClean="0">
                <a:solidFill>
                  <a:schemeClr val="accent1">
                    <a:lumMod val="50000"/>
                  </a:schemeClr>
                </a:solidFill>
              </a:rPr>
              <a:t> поставить перед ними специальную веб-камеру то </a:t>
            </a:r>
            <a:r>
              <a:rPr lang="ru-RU" sz="1400" dirty="0">
                <a:solidFill>
                  <a:schemeClr val="accent1">
                    <a:lumMod val="50000"/>
                  </a:schemeClr>
                </a:solidFill>
              </a:rPr>
              <a:t>они появятся на экране в 3D изображении. Передвигая марку можно рассмотреть все здания под любым углом</a:t>
            </a:r>
            <a:r>
              <a:rPr lang="ru-RU" sz="1400" dirty="0" smtClean="0">
                <a:solidFill>
                  <a:schemeClr val="accent1">
                    <a:lumMod val="50000"/>
                  </a:schemeClr>
                </a:solidFill>
              </a:rPr>
              <a:t>.</a:t>
            </a:r>
            <a:endParaRPr lang="ru-RU" sz="1400" dirty="0">
              <a:solidFill>
                <a:schemeClr val="accent1">
                  <a:lumMod val="50000"/>
                </a:schemeClr>
              </a:solidFill>
            </a:endParaRPr>
          </a:p>
          <a:p>
            <a:pPr algn="just">
              <a:buFont typeface="Wingdings" panose="05000000000000000000" pitchFamily="2" charset="2"/>
              <a:buChar char="v"/>
            </a:pPr>
            <a:r>
              <a:rPr lang="ru-RU" sz="1400" dirty="0" smtClean="0">
                <a:solidFill>
                  <a:schemeClr val="accent1">
                    <a:lumMod val="50000"/>
                  </a:schemeClr>
                </a:solidFill>
              </a:rPr>
              <a:t>В </a:t>
            </a:r>
            <a:r>
              <a:rPr lang="ru-RU" sz="1400" dirty="0">
                <a:solidFill>
                  <a:schemeClr val="accent1">
                    <a:lumMod val="50000"/>
                  </a:schemeClr>
                </a:solidFill>
              </a:rPr>
              <a:t>2010 г. почта Исландии выпустила марки </a:t>
            </a:r>
            <a:r>
              <a:rPr lang="ru-RU" sz="1400" dirty="0" smtClean="0">
                <a:solidFill>
                  <a:schemeClr val="accent1">
                    <a:lumMod val="50000"/>
                  </a:schemeClr>
                </a:solidFill>
              </a:rPr>
              <a:t>с добавление </a:t>
            </a:r>
            <a:r>
              <a:rPr lang="ru-RU" sz="1400" dirty="0">
                <a:solidFill>
                  <a:schemeClr val="accent1">
                    <a:lumMod val="50000"/>
                  </a:schemeClr>
                </a:solidFill>
              </a:rPr>
              <a:t>пепла, который </a:t>
            </a:r>
            <a:r>
              <a:rPr lang="ru-RU" sz="1400" dirty="0" smtClean="0">
                <a:solidFill>
                  <a:schemeClr val="accent1">
                    <a:lumMod val="50000"/>
                  </a:schemeClr>
                </a:solidFill>
              </a:rPr>
              <a:t>выбрасывается при </a:t>
            </a:r>
            <a:r>
              <a:rPr lang="ru-RU" sz="1400" dirty="0">
                <a:solidFill>
                  <a:schemeClr val="accent1">
                    <a:lumMod val="50000"/>
                  </a:schemeClr>
                </a:solidFill>
              </a:rPr>
              <a:t>извержении </a:t>
            </a:r>
            <a:r>
              <a:rPr lang="ru-RU" sz="1400" dirty="0" smtClean="0">
                <a:solidFill>
                  <a:schemeClr val="accent1">
                    <a:lumMod val="50000"/>
                  </a:schemeClr>
                </a:solidFill>
              </a:rPr>
              <a:t>вулканов. </a:t>
            </a:r>
            <a:r>
              <a:rPr lang="ru-RU" sz="1400" dirty="0">
                <a:solidFill>
                  <a:schemeClr val="accent1">
                    <a:lumMod val="50000"/>
                  </a:schemeClr>
                </a:solidFill>
              </a:rPr>
              <a:t>Зачем пропадать добру</a:t>
            </a:r>
            <a:r>
              <a:rPr lang="ru-RU" sz="1400" dirty="0" smtClean="0">
                <a:solidFill>
                  <a:schemeClr val="accent1">
                    <a:lumMod val="50000"/>
                  </a:schemeClr>
                </a:solidFill>
              </a:rPr>
              <a:t>.</a:t>
            </a:r>
            <a:r>
              <a:rPr lang="ru-RU" sz="1400" dirty="0">
                <a:solidFill>
                  <a:schemeClr val="accent1">
                    <a:lumMod val="50000"/>
                  </a:schemeClr>
                </a:solidFill>
              </a:rPr>
              <a:t> Не правда ли</a:t>
            </a:r>
            <a:r>
              <a:rPr lang="ru-RU" sz="1400" dirty="0" smtClean="0">
                <a:solidFill>
                  <a:schemeClr val="accent1">
                    <a:lumMod val="50000"/>
                  </a:schemeClr>
                </a:solidFill>
              </a:rPr>
              <a:t>?!</a:t>
            </a:r>
          </a:p>
          <a:p>
            <a:pPr algn="just">
              <a:buFont typeface="Wingdings" panose="05000000000000000000" pitchFamily="2" charset="2"/>
              <a:buChar char="v"/>
            </a:pPr>
            <a:r>
              <a:rPr lang="ru-RU" sz="1400" dirty="0" smtClean="0">
                <a:solidFill>
                  <a:schemeClr val="accent1">
                    <a:lumMod val="50000"/>
                  </a:schemeClr>
                </a:solidFill>
              </a:rPr>
              <a:t>В 2016 г. Австрия выпустила просто </a:t>
            </a:r>
            <a:r>
              <a:rPr lang="ru-RU" sz="1400" dirty="0" err="1" smtClean="0">
                <a:solidFill>
                  <a:schemeClr val="accent1">
                    <a:lumMod val="50000"/>
                  </a:schemeClr>
                </a:solidFill>
              </a:rPr>
              <a:t>шедевральную</a:t>
            </a:r>
            <a:r>
              <a:rPr lang="ru-RU" sz="1400" dirty="0" smtClean="0">
                <a:solidFill>
                  <a:schemeClr val="accent1">
                    <a:lumMod val="50000"/>
                  </a:schemeClr>
                </a:solidFill>
              </a:rPr>
              <a:t> вышитую марку в виде </a:t>
            </a:r>
            <a:r>
              <a:rPr lang="ru-RU" sz="1400" dirty="0" err="1" smtClean="0">
                <a:solidFill>
                  <a:schemeClr val="accent1">
                    <a:lumMod val="50000"/>
                  </a:schemeClr>
                </a:solidFill>
              </a:rPr>
              <a:t>дирндля</a:t>
            </a:r>
            <a:r>
              <a:rPr lang="ru-RU" sz="1400" dirty="0" smtClean="0">
                <a:solidFill>
                  <a:schemeClr val="accent1">
                    <a:lumMod val="50000"/>
                  </a:schemeClr>
                </a:solidFill>
              </a:rPr>
              <a:t>- женского национального платья-сарафана. </a:t>
            </a:r>
          </a:p>
          <a:p>
            <a:pPr algn="just">
              <a:buFont typeface="Wingdings" panose="05000000000000000000" pitchFamily="2" charset="2"/>
              <a:buChar char="v"/>
            </a:pPr>
            <a:r>
              <a:rPr lang="ru-RU" sz="1400" dirty="0" smtClean="0">
                <a:solidFill>
                  <a:schemeClr val="accent1">
                    <a:lumMod val="50000"/>
                  </a:schemeClr>
                </a:solidFill>
              </a:rPr>
              <a:t>А как вам марки со стразами </a:t>
            </a:r>
            <a:r>
              <a:rPr lang="ru-RU" sz="1400" dirty="0" err="1" smtClean="0">
                <a:solidFill>
                  <a:schemeClr val="accent1">
                    <a:lumMod val="50000"/>
                  </a:schemeClr>
                </a:solidFill>
              </a:rPr>
              <a:t>Сваровски</a:t>
            </a:r>
            <a:r>
              <a:rPr lang="ru-RU" sz="1400" dirty="0" smtClean="0">
                <a:solidFill>
                  <a:schemeClr val="accent1">
                    <a:lumMod val="50000"/>
                  </a:schemeClr>
                </a:solidFill>
              </a:rPr>
              <a:t>. В Австрии выпустили почтовый блок с изображением фирменного лебедя компании и кристалла Для него было обработано более 9  миллионов кристаллов. </a:t>
            </a:r>
            <a:endParaRPr lang="ru-RU" sz="1400" dirty="0">
              <a:solidFill>
                <a:schemeClr val="accent1">
                  <a:lumMod val="50000"/>
                </a:schemeClr>
              </a:solidFill>
            </a:endParaRPr>
          </a:p>
        </p:txBody>
      </p:sp>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490" y="5513859"/>
            <a:ext cx="1362074" cy="1219667"/>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65260" y="5547194"/>
            <a:ext cx="2976721" cy="1231545"/>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65177" y="5588439"/>
            <a:ext cx="1766517" cy="1070509"/>
          </a:xfrm>
          <a:prstGeom prst="rect">
            <a:avLst/>
          </a:prstGeom>
        </p:spPr>
      </p:pic>
      <p:pic>
        <p:nvPicPr>
          <p:cNvPr id="8" name="Рисунок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33683" y="5346560"/>
            <a:ext cx="1025601" cy="1432179"/>
          </a:xfrm>
          <a:prstGeom prst="rect">
            <a:avLst/>
          </a:prstGeom>
        </p:spPr>
      </p:pic>
      <p:pic>
        <p:nvPicPr>
          <p:cNvPr id="5" name="Рисунок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67522" y="5513859"/>
            <a:ext cx="1781247" cy="1264880"/>
          </a:xfrm>
          <a:prstGeom prst="rect">
            <a:avLst/>
          </a:prstGeom>
        </p:spPr>
      </p:pic>
    </p:spTree>
    <p:extLst>
      <p:ext uri="{BB962C8B-B14F-4D97-AF65-F5344CB8AC3E}">
        <p14:creationId xmlns:p14="http://schemas.microsoft.com/office/powerpoint/2010/main" val="140106721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0440" y="267577"/>
            <a:ext cx="10913805" cy="835508"/>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p:spPr>
        <p:txBody>
          <a:bodyPr>
            <a:normAutofit/>
          </a:bodyPr>
          <a:lstStyle/>
          <a:p>
            <a:pPr algn="ctr"/>
            <a:r>
              <a:rPr lang="ru-RU" sz="4800" b="1" dirty="0" smtClean="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t>Социологический опрос. </a:t>
            </a:r>
            <a:r>
              <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t>А</a:t>
            </a:r>
            <a:r>
              <a:rPr lang="ru-RU" sz="4800" b="1" dirty="0" smtClean="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rPr>
              <a:t>нкетирование.</a:t>
            </a:r>
            <a:endParaRPr lang="ru-RU" sz="4800" b="1" dirty="0">
              <a:ln>
                <a:solidFill>
                  <a:prstClr val="black"/>
                </a:solidFill>
              </a:ln>
              <a:blipFill>
                <a:blip r:embed="rId3"/>
                <a:stretch>
                  <a:fillRect/>
                </a:stretch>
              </a:blipFill>
              <a:effectLst>
                <a:outerShdw blurRad="38100" dist="38100" dir="2700000" algn="tl">
                  <a:srgbClr val="000000">
                    <a:alpha val="43137"/>
                  </a:srgbClr>
                </a:outerShdw>
              </a:effectLst>
              <a:latin typeface="Calibri Light" panose="020F0302020204030204"/>
            </a:endParaRPr>
          </a:p>
        </p:txBody>
      </p:sp>
      <p:sp>
        <p:nvSpPr>
          <p:cNvPr id="3" name="Объект 2"/>
          <p:cNvSpPr>
            <a:spLocks noGrp="1"/>
          </p:cNvSpPr>
          <p:nvPr>
            <p:ph idx="1"/>
          </p:nvPr>
        </p:nvSpPr>
        <p:spPr>
          <a:xfrm>
            <a:off x="560439" y="1103085"/>
            <a:ext cx="10913806" cy="5590574"/>
          </a:xfrm>
          <a:gradFill>
            <a:gsLst>
              <a:gs pos="36000">
                <a:schemeClr val="accent3">
                  <a:lumMod val="5000"/>
                  <a:lumOff val="95000"/>
                </a:schemeClr>
              </a:gs>
              <a:gs pos="100000">
                <a:schemeClr val="accent3">
                  <a:lumMod val="45000"/>
                  <a:lumOff val="55000"/>
                </a:schemeClr>
              </a:gs>
              <a:gs pos="71000">
                <a:schemeClr val="accent3">
                  <a:lumMod val="45000"/>
                  <a:lumOff val="55000"/>
                </a:schemeClr>
              </a:gs>
              <a:gs pos="100000">
                <a:schemeClr val="accent3">
                  <a:lumMod val="30000"/>
                  <a:lumOff val="70000"/>
                </a:schemeClr>
              </a:gs>
            </a:gsLst>
            <a:lin ang="5400000" scaled="1"/>
          </a:gradFill>
          <a:effectLst>
            <a:outerShdw blurRad="50800" dist="50800" dir="5400000" algn="ctr" rotWithShape="0">
              <a:schemeClr val="bg1"/>
            </a:outerShdw>
          </a:effectLst>
        </p:spPr>
        <p:txBody>
          <a:bodyPr>
            <a:normAutofit fontScale="85000" lnSpcReduction="20000"/>
          </a:bodyPr>
          <a:lstStyle/>
          <a:p>
            <a:pPr marL="0" indent="0">
              <a:buNone/>
            </a:pPr>
            <a:r>
              <a:rPr lang="ru-RU" sz="2200" dirty="0" smtClean="0">
                <a:solidFill>
                  <a:schemeClr val="accent5">
                    <a:lumMod val="50000"/>
                  </a:schemeClr>
                </a:solidFill>
              </a:rPr>
              <a:t>Для того чтобы выяснить актуальность и перспективы почтовой марки, а так же понять есть ли будущее у филателии мною было проведено анкетирование среди учеников 2 и 3 классов, а также среди студентов в возрасте от 19-26 лет. Всего было опрошено 65 человек. В ходе анкетирования предлагалось ответить на 6 вопросов. Результаты опроса я представила в виде диаграммы. </a:t>
            </a:r>
          </a:p>
          <a:p>
            <a:pPr marL="0" indent="0">
              <a:buNone/>
            </a:pPr>
            <a:r>
              <a:rPr lang="ru-RU" sz="2100" b="1" dirty="0">
                <a:solidFill>
                  <a:schemeClr val="accent5">
                    <a:lumMod val="50000"/>
                  </a:schemeClr>
                </a:solidFill>
              </a:rPr>
              <a:t>1.Писали ли вы когда-нибудь письма?</a:t>
            </a:r>
            <a:endParaRPr lang="ru-RU" sz="2100" dirty="0">
              <a:solidFill>
                <a:schemeClr val="accent5">
                  <a:lumMod val="50000"/>
                </a:schemeClr>
              </a:solidFill>
            </a:endParaRPr>
          </a:p>
          <a:p>
            <a:pPr marL="0" indent="0">
              <a:buNone/>
            </a:pPr>
            <a:r>
              <a:rPr lang="ru-RU" sz="2100" dirty="0" smtClean="0">
                <a:solidFill>
                  <a:schemeClr val="accent5">
                    <a:lumMod val="50000"/>
                  </a:schemeClr>
                </a:solidFill>
              </a:rPr>
              <a:t>           а</a:t>
            </a:r>
            <a:r>
              <a:rPr lang="ru-RU" sz="2100" dirty="0">
                <a:solidFill>
                  <a:schemeClr val="accent5">
                    <a:lumMod val="50000"/>
                  </a:schemeClr>
                </a:solidFill>
              </a:rPr>
              <a:t>) да                            б) нет                   </a:t>
            </a:r>
          </a:p>
          <a:p>
            <a:pPr marL="0" indent="0">
              <a:buNone/>
            </a:pPr>
            <a:r>
              <a:rPr lang="ru-RU" sz="2100" b="1" dirty="0">
                <a:solidFill>
                  <a:schemeClr val="accent5">
                    <a:lumMod val="50000"/>
                  </a:schemeClr>
                </a:solidFill>
              </a:rPr>
              <a:t>2. Как часто вы или члены вашей семьи бываете на почте</a:t>
            </a:r>
            <a:r>
              <a:rPr lang="ru-RU" sz="2100" b="1" dirty="0" smtClean="0">
                <a:solidFill>
                  <a:schemeClr val="accent5">
                    <a:lumMod val="50000"/>
                  </a:schemeClr>
                </a:solidFill>
              </a:rPr>
              <a:t>?</a:t>
            </a:r>
            <a:endParaRPr lang="ru-RU" sz="2100" dirty="0">
              <a:solidFill>
                <a:schemeClr val="accent5">
                  <a:lumMod val="50000"/>
                </a:schemeClr>
              </a:solidFill>
            </a:endParaRPr>
          </a:p>
          <a:p>
            <a:pPr marL="0" indent="0">
              <a:buNone/>
            </a:pPr>
            <a:r>
              <a:rPr lang="ru-RU" sz="2100" dirty="0" smtClean="0">
                <a:solidFill>
                  <a:schemeClr val="accent5">
                    <a:lumMod val="50000"/>
                  </a:schemeClr>
                </a:solidFill>
              </a:rPr>
              <a:t>          </a:t>
            </a:r>
            <a:r>
              <a:rPr lang="ru-RU" sz="2100" dirty="0">
                <a:solidFill>
                  <a:schemeClr val="accent5">
                    <a:lumMod val="50000"/>
                  </a:schemeClr>
                </a:solidFill>
              </a:rPr>
              <a:t>а) </a:t>
            </a:r>
            <a:r>
              <a:rPr lang="ru-RU" sz="2100" dirty="0" smtClean="0">
                <a:solidFill>
                  <a:schemeClr val="accent5">
                    <a:lumMod val="50000"/>
                  </a:schemeClr>
                </a:solidFill>
              </a:rPr>
              <a:t>Часто  </a:t>
            </a:r>
            <a:r>
              <a:rPr lang="ru-RU" sz="2100" dirty="0">
                <a:solidFill>
                  <a:schemeClr val="accent5">
                    <a:lumMod val="50000"/>
                  </a:schemeClr>
                </a:solidFill>
              </a:rPr>
              <a:t>б) Не очень </a:t>
            </a:r>
            <a:r>
              <a:rPr lang="ru-RU" sz="2100" dirty="0" smtClean="0">
                <a:solidFill>
                  <a:schemeClr val="accent5">
                    <a:lumMod val="50000"/>
                  </a:schemeClr>
                </a:solidFill>
              </a:rPr>
              <a:t>часто </a:t>
            </a:r>
            <a:r>
              <a:rPr lang="ru-RU" sz="2100" dirty="0">
                <a:solidFill>
                  <a:schemeClr val="accent5">
                    <a:lumMod val="50000"/>
                  </a:schemeClr>
                </a:solidFill>
              </a:rPr>
              <a:t>в) Очень редко, не помню, когда был(-а) в последний </a:t>
            </a:r>
            <a:r>
              <a:rPr lang="ru-RU" sz="2100" dirty="0" smtClean="0">
                <a:solidFill>
                  <a:schemeClr val="accent5">
                    <a:lumMod val="50000"/>
                  </a:schemeClr>
                </a:solidFill>
              </a:rPr>
              <a:t>раз      </a:t>
            </a:r>
          </a:p>
          <a:p>
            <a:pPr marL="0" indent="0">
              <a:buNone/>
            </a:pPr>
            <a:r>
              <a:rPr lang="ru-RU" sz="2100" dirty="0" smtClean="0">
                <a:solidFill>
                  <a:schemeClr val="accent5">
                    <a:lumMod val="50000"/>
                  </a:schemeClr>
                </a:solidFill>
              </a:rPr>
              <a:t>      г</a:t>
            </a:r>
            <a:r>
              <a:rPr lang="ru-RU" sz="2100" dirty="0">
                <a:solidFill>
                  <a:schemeClr val="accent5">
                    <a:lumMod val="50000"/>
                  </a:schemeClr>
                </a:solidFill>
              </a:rPr>
              <a:t>) Никогда там не </a:t>
            </a:r>
            <a:r>
              <a:rPr lang="ru-RU" sz="2100" dirty="0" smtClean="0">
                <a:solidFill>
                  <a:schemeClr val="accent5">
                    <a:lumMod val="50000"/>
                  </a:schemeClr>
                </a:solidFill>
              </a:rPr>
              <a:t>бываю</a:t>
            </a:r>
          </a:p>
          <a:p>
            <a:pPr marL="0" indent="0">
              <a:buNone/>
            </a:pPr>
            <a:r>
              <a:rPr lang="ru-RU" sz="2100" dirty="0" smtClean="0">
                <a:solidFill>
                  <a:schemeClr val="accent5">
                    <a:lumMod val="50000"/>
                  </a:schemeClr>
                </a:solidFill>
              </a:rPr>
              <a:t> </a:t>
            </a:r>
            <a:r>
              <a:rPr lang="ru-RU" sz="2100" b="1" dirty="0" smtClean="0">
                <a:solidFill>
                  <a:schemeClr val="accent5">
                    <a:lumMod val="50000"/>
                  </a:schemeClr>
                </a:solidFill>
              </a:rPr>
              <a:t>3</a:t>
            </a:r>
            <a:r>
              <a:rPr lang="ru-RU" sz="2100" b="1" dirty="0">
                <a:solidFill>
                  <a:schemeClr val="accent5">
                    <a:lumMod val="50000"/>
                  </a:schemeClr>
                </a:solidFill>
              </a:rPr>
              <a:t>. Как часто пользуетесь почтовыми марками в настоящее время?</a:t>
            </a:r>
            <a:endParaRPr lang="ru-RU" sz="2100" dirty="0">
              <a:solidFill>
                <a:schemeClr val="accent5">
                  <a:lumMod val="50000"/>
                </a:schemeClr>
              </a:solidFill>
            </a:endParaRPr>
          </a:p>
          <a:p>
            <a:pPr marL="0" indent="0">
              <a:buNone/>
            </a:pPr>
            <a:r>
              <a:rPr lang="ru-RU" sz="2100" dirty="0">
                <a:solidFill>
                  <a:schemeClr val="accent5">
                    <a:lumMod val="50000"/>
                  </a:schemeClr>
                </a:solidFill>
              </a:rPr>
              <a:t>  </a:t>
            </a:r>
            <a:r>
              <a:rPr lang="ru-RU" sz="2100" dirty="0" smtClean="0">
                <a:solidFill>
                  <a:schemeClr val="accent5">
                    <a:lumMod val="50000"/>
                  </a:schemeClr>
                </a:solidFill>
              </a:rPr>
              <a:t>   а</a:t>
            </a:r>
            <a:r>
              <a:rPr lang="ru-RU" sz="2100" dirty="0">
                <a:solidFill>
                  <a:schemeClr val="accent5">
                    <a:lumMod val="50000"/>
                  </a:schemeClr>
                </a:solidFill>
              </a:rPr>
              <a:t>) </a:t>
            </a:r>
            <a:r>
              <a:rPr lang="ru-RU" sz="2100" dirty="0" smtClean="0">
                <a:solidFill>
                  <a:schemeClr val="accent5">
                    <a:lumMod val="50000"/>
                  </a:schemeClr>
                </a:solidFill>
              </a:rPr>
              <a:t>Часто  </a:t>
            </a:r>
            <a:r>
              <a:rPr lang="ru-RU" sz="2100" dirty="0">
                <a:solidFill>
                  <a:schemeClr val="accent5">
                    <a:lumMod val="50000"/>
                  </a:schemeClr>
                </a:solidFill>
              </a:rPr>
              <a:t>б) Не очень </a:t>
            </a:r>
            <a:r>
              <a:rPr lang="ru-RU" sz="2100" dirty="0" smtClean="0">
                <a:solidFill>
                  <a:schemeClr val="accent5">
                    <a:lumMod val="50000"/>
                  </a:schemeClr>
                </a:solidFill>
              </a:rPr>
              <a:t>часто </a:t>
            </a:r>
            <a:r>
              <a:rPr lang="ru-RU" sz="2100" dirty="0">
                <a:solidFill>
                  <a:schemeClr val="accent5">
                    <a:lumMod val="50000"/>
                  </a:schemeClr>
                </a:solidFill>
              </a:rPr>
              <a:t>в) Очень </a:t>
            </a:r>
            <a:r>
              <a:rPr lang="ru-RU" sz="2100" dirty="0" smtClean="0">
                <a:solidFill>
                  <a:schemeClr val="accent5">
                    <a:lumMod val="50000"/>
                  </a:schemeClr>
                </a:solidFill>
              </a:rPr>
              <a:t>редко   </a:t>
            </a:r>
          </a:p>
          <a:p>
            <a:pPr marL="0" indent="0">
              <a:buNone/>
            </a:pPr>
            <a:r>
              <a:rPr lang="ru-RU" sz="2100" dirty="0">
                <a:solidFill>
                  <a:schemeClr val="accent5">
                    <a:lumMod val="50000"/>
                  </a:schemeClr>
                </a:solidFill>
              </a:rPr>
              <a:t> </a:t>
            </a:r>
            <a:r>
              <a:rPr lang="ru-RU" sz="2100" dirty="0" smtClean="0">
                <a:solidFill>
                  <a:schemeClr val="accent5">
                    <a:lumMod val="50000"/>
                  </a:schemeClr>
                </a:solidFill>
              </a:rPr>
              <a:t>    г) </a:t>
            </a:r>
            <a:r>
              <a:rPr lang="ru-RU" sz="2100" dirty="0">
                <a:solidFill>
                  <a:schemeClr val="accent5">
                    <a:lumMod val="50000"/>
                  </a:schemeClr>
                </a:solidFill>
              </a:rPr>
              <a:t>А что это такое? И для чего они нужны?</a:t>
            </a:r>
          </a:p>
          <a:p>
            <a:pPr marL="0" indent="0">
              <a:buNone/>
            </a:pPr>
            <a:r>
              <a:rPr lang="ru-RU" sz="2100" b="1" dirty="0">
                <a:solidFill>
                  <a:schemeClr val="accent5">
                    <a:lumMod val="50000"/>
                  </a:schemeClr>
                </a:solidFill>
              </a:rPr>
              <a:t>4. Знаете ли вы как, называется человек коллекционирующий марки?</a:t>
            </a:r>
            <a:endParaRPr lang="ru-RU" sz="2100" dirty="0">
              <a:solidFill>
                <a:schemeClr val="accent5">
                  <a:lumMod val="50000"/>
                </a:schemeClr>
              </a:solidFill>
            </a:endParaRPr>
          </a:p>
          <a:p>
            <a:pPr marL="0" indent="0">
              <a:buNone/>
            </a:pPr>
            <a:r>
              <a:rPr lang="ru-RU" sz="2100" dirty="0" smtClean="0">
                <a:solidFill>
                  <a:schemeClr val="accent5">
                    <a:lumMod val="50000"/>
                  </a:schemeClr>
                </a:solidFill>
              </a:rPr>
              <a:t>     а</a:t>
            </a:r>
            <a:r>
              <a:rPr lang="ru-RU" sz="2100" dirty="0">
                <a:solidFill>
                  <a:schemeClr val="accent5">
                    <a:lumMod val="50000"/>
                  </a:schemeClr>
                </a:solidFill>
              </a:rPr>
              <a:t>) Нумизмат    б) Филателист      в) </a:t>
            </a:r>
            <a:r>
              <a:rPr lang="ru-RU" sz="2100" dirty="0" err="1">
                <a:solidFill>
                  <a:schemeClr val="accent5">
                    <a:lumMod val="50000"/>
                  </a:schemeClr>
                </a:solidFill>
              </a:rPr>
              <a:t>Гумофилист</a:t>
            </a:r>
            <a:endParaRPr lang="ru-RU" sz="2100" dirty="0">
              <a:solidFill>
                <a:schemeClr val="accent5">
                  <a:lumMod val="50000"/>
                </a:schemeClr>
              </a:solidFill>
            </a:endParaRPr>
          </a:p>
          <a:p>
            <a:pPr marL="0" indent="0">
              <a:buNone/>
            </a:pPr>
            <a:r>
              <a:rPr lang="ru-RU" sz="2100" b="1" dirty="0">
                <a:solidFill>
                  <a:schemeClr val="accent5">
                    <a:lumMod val="50000"/>
                  </a:schemeClr>
                </a:solidFill>
              </a:rPr>
              <a:t>5. Занимается ли </a:t>
            </a:r>
            <a:r>
              <a:rPr lang="ru-RU" sz="2100" b="1" dirty="0" smtClean="0">
                <a:solidFill>
                  <a:schemeClr val="accent5">
                    <a:lumMod val="50000"/>
                  </a:schemeClr>
                </a:solidFill>
              </a:rPr>
              <a:t>кто-нибудь </a:t>
            </a:r>
            <a:r>
              <a:rPr lang="ru-RU" sz="2100" b="1" dirty="0">
                <a:solidFill>
                  <a:schemeClr val="accent5">
                    <a:lumMod val="50000"/>
                  </a:schemeClr>
                </a:solidFill>
              </a:rPr>
              <a:t>из ваших знакомых коллекционированием марок?</a:t>
            </a:r>
            <a:endParaRPr lang="ru-RU" sz="2100" dirty="0">
              <a:solidFill>
                <a:schemeClr val="accent5">
                  <a:lumMod val="50000"/>
                </a:schemeClr>
              </a:solidFill>
            </a:endParaRPr>
          </a:p>
          <a:p>
            <a:pPr marL="0" indent="0">
              <a:buNone/>
            </a:pPr>
            <a:r>
              <a:rPr lang="ru-RU" sz="2100" dirty="0">
                <a:solidFill>
                  <a:schemeClr val="accent5">
                    <a:lumMod val="50000"/>
                  </a:schemeClr>
                </a:solidFill>
              </a:rPr>
              <a:t> </a:t>
            </a:r>
            <a:r>
              <a:rPr lang="ru-RU" sz="2100" dirty="0" smtClean="0">
                <a:solidFill>
                  <a:schemeClr val="accent5">
                    <a:lumMod val="50000"/>
                  </a:schemeClr>
                </a:solidFill>
              </a:rPr>
              <a:t>    а</a:t>
            </a:r>
            <a:r>
              <a:rPr lang="ru-RU" sz="2100" dirty="0">
                <a:solidFill>
                  <a:schemeClr val="accent5">
                    <a:lumMod val="50000"/>
                  </a:schemeClr>
                </a:solidFill>
              </a:rPr>
              <a:t>) да               б) нет                в) не знаю.</a:t>
            </a:r>
          </a:p>
          <a:p>
            <a:pPr marL="0" indent="0">
              <a:buNone/>
            </a:pPr>
            <a:r>
              <a:rPr lang="ru-RU" sz="2100" b="1" dirty="0">
                <a:solidFill>
                  <a:schemeClr val="accent5">
                    <a:lumMod val="50000"/>
                  </a:schemeClr>
                </a:solidFill>
              </a:rPr>
              <a:t>6. Коллекционируйте ли Вы что-нибудь?</a:t>
            </a:r>
            <a:endParaRPr lang="ru-RU" sz="2100" dirty="0">
              <a:solidFill>
                <a:schemeClr val="accent5">
                  <a:lumMod val="50000"/>
                </a:schemeClr>
              </a:solidFill>
            </a:endParaRPr>
          </a:p>
          <a:p>
            <a:pPr marL="0" indent="0">
              <a:buNone/>
            </a:pPr>
            <a:r>
              <a:rPr lang="ru-RU" sz="2100" dirty="0" smtClean="0">
                <a:solidFill>
                  <a:schemeClr val="accent5">
                    <a:lumMod val="50000"/>
                  </a:schemeClr>
                </a:solidFill>
              </a:rPr>
              <a:t>     </a:t>
            </a:r>
            <a:r>
              <a:rPr lang="ru-RU" sz="2100" dirty="0">
                <a:solidFill>
                  <a:schemeClr val="accent5">
                    <a:lumMod val="50000"/>
                  </a:schemeClr>
                </a:solidFill>
              </a:rPr>
              <a:t>а) нет                                                  </a:t>
            </a:r>
            <a:r>
              <a:rPr lang="ru-RU" sz="2100" dirty="0" smtClean="0">
                <a:solidFill>
                  <a:schemeClr val="accent5">
                    <a:lumMod val="50000"/>
                  </a:schemeClr>
                </a:solidFill>
              </a:rPr>
              <a:t> </a:t>
            </a:r>
            <a:r>
              <a:rPr lang="ru-RU" sz="2100" dirty="0">
                <a:solidFill>
                  <a:schemeClr val="accent5">
                    <a:lumMod val="50000"/>
                  </a:schemeClr>
                </a:solidFill>
              </a:rPr>
              <a:t>б) да, я коллекционирую.......</a:t>
            </a:r>
          </a:p>
        </p:txBody>
      </p:sp>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5715" t="1580" r="26841" b="-1421"/>
          <a:stretch/>
        </p:blipFill>
        <p:spPr>
          <a:xfrm rot="5400000">
            <a:off x="8852802" y="3725987"/>
            <a:ext cx="2977917" cy="2113614"/>
          </a:xfrm>
          <a:prstGeom prst="rect">
            <a:avLst/>
          </a:prstGeom>
          <a:effectLst>
            <a:glow rad="127000">
              <a:srgbClr val="7030A0">
                <a:alpha val="90000"/>
              </a:srgbClr>
            </a:glow>
          </a:effectLst>
          <a:scene3d>
            <a:camera prst="orthographicFront"/>
            <a:lightRig rig="threePt" dir="t"/>
          </a:scene3d>
          <a:sp3d contourW="12700">
            <a:bevelT prst="angle"/>
            <a:contourClr>
              <a:srgbClr val="7030A0"/>
            </a:contourClr>
          </a:sp3d>
        </p:spPr>
      </p:pic>
    </p:spTree>
    <p:extLst>
      <p:ext uri="{BB962C8B-B14F-4D97-AF65-F5344CB8AC3E}">
        <p14:creationId xmlns:p14="http://schemas.microsoft.com/office/powerpoint/2010/main" val="23353562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ерхняя тень">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Organic</Template>
  <TotalTime>2393</TotalTime>
  <Words>2938</Words>
  <Application>Microsoft Office PowerPoint</Application>
  <PresentationFormat>Широкоэкранный</PresentationFormat>
  <Paragraphs>150</Paragraphs>
  <Slides>18</Slides>
  <Notes>8</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Calibri Light</vt:lpstr>
      <vt:lpstr>Wingdings</vt:lpstr>
      <vt:lpstr>Тема Office</vt:lpstr>
      <vt:lpstr>Забытое хобби  или/и  есть ли будущее у почтовой марки</vt:lpstr>
      <vt:lpstr>Актуальность темы</vt:lpstr>
      <vt:lpstr>Цель</vt:lpstr>
      <vt:lpstr>История возникновения первой марки</vt:lpstr>
      <vt:lpstr>Назначение почтовых марок</vt:lpstr>
      <vt:lpstr>Филателия</vt:lpstr>
      <vt:lpstr>Интересные факты о марках</vt:lpstr>
      <vt:lpstr>Современный взгляд на почтовые марки</vt:lpstr>
      <vt:lpstr>Социологический опрос. Анкетирование.</vt:lpstr>
      <vt:lpstr>   </vt:lpstr>
      <vt:lpstr>Результаты анкетирования</vt:lpstr>
      <vt:lpstr>Эксперимент с письмом</vt:lpstr>
      <vt:lpstr>Мое «хобби по наследству» </vt:lpstr>
      <vt:lpstr>Музейные экспонаты (шапка Мономаха) и  юбилейные марки. Марки с детскими                                               рисунками</vt:lpstr>
      <vt:lpstr>Растительный мир и спорт, знаменитые личности: политики, поэты, писатели, музыканты. Исторические события.</vt:lpstr>
      <vt:lpstr>Выводы</vt:lpstr>
      <vt:lpstr>В завершении хотелось бы сказать: я все-таки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Заболотских Елена Валерьевна</dc:creator>
  <cp:lastModifiedBy>Заболотских Елена Валерьевна</cp:lastModifiedBy>
  <cp:revision>125</cp:revision>
  <dcterms:created xsi:type="dcterms:W3CDTF">2022-04-09T20:30:12Z</dcterms:created>
  <dcterms:modified xsi:type="dcterms:W3CDTF">2022-04-15T03:58:39Z</dcterms:modified>
</cp:coreProperties>
</file>