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charts/style1.xml" ContentType="application/vnd.ms-office.chart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5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71" r:id="rId12"/>
    <p:sldId id="267" r:id="rId13"/>
    <p:sldId id="268" r:id="rId14"/>
    <p:sldId id="269" r:id="rId15"/>
    <p:sldId id="272" r:id="rId16"/>
    <p:sldId id="273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60"/>
  </p:normalViewPr>
  <p:slideViewPr>
    <p:cSldViewPr snapToGrid="0">
      <p:cViewPr varScale="1">
        <p:scale>
          <a:sx n="81" d="100"/>
          <a:sy n="81" d="100"/>
        </p:scale>
        <p:origin x="-78" y="-6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Процент от максимума скорости</c:v>
                </c:pt>
              </c:strCache>
            </c:strRef>
          </c:tx>
          <c:spPr>
            <a:ln w="317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1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Лист1!$A$2:$A$9</c:f>
              <c:strCache>
                <c:ptCount val="8"/>
                <c:pt idx="0">
                  <c:v>1 секунда</c:v>
                </c:pt>
                <c:pt idx="1">
                  <c:v>2 секунда</c:v>
                </c:pt>
                <c:pt idx="2">
                  <c:v>3 секунда</c:v>
                </c:pt>
                <c:pt idx="3">
                  <c:v>4 секунда</c:v>
                </c:pt>
                <c:pt idx="4">
                  <c:v>5 секунда</c:v>
                </c:pt>
                <c:pt idx="5">
                  <c:v>6 секунда </c:v>
                </c:pt>
                <c:pt idx="6">
                  <c:v>7 секунда</c:v>
                </c:pt>
                <c:pt idx="7">
                  <c:v>8 секунда</c:v>
                </c:pt>
              </c:strCache>
            </c:strRef>
          </c:cat>
          <c:val>
            <c:numRef>
              <c:f>Лист1!$B$2:$B$9</c:f>
              <c:numCache>
                <c:formatCode>0%</c:formatCode>
                <c:ptCount val="8"/>
                <c:pt idx="0">
                  <c:v>0.55000000000000004</c:v>
                </c:pt>
                <c:pt idx="1">
                  <c:v>0.76000000000000012</c:v>
                </c:pt>
                <c:pt idx="2">
                  <c:v>0.91</c:v>
                </c:pt>
                <c:pt idx="3">
                  <c:v>0.95000000000000007</c:v>
                </c:pt>
                <c:pt idx="4">
                  <c:v>0.99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spPr>
            <a:ln w="317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2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Val val="1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Лист1!$A$2:$A$9</c:f>
              <c:strCache>
                <c:ptCount val="8"/>
                <c:pt idx="0">
                  <c:v>1 секунда</c:v>
                </c:pt>
                <c:pt idx="1">
                  <c:v>2 секунда</c:v>
                </c:pt>
                <c:pt idx="2">
                  <c:v>3 секунда</c:v>
                </c:pt>
                <c:pt idx="3">
                  <c:v>4 секунда</c:v>
                </c:pt>
                <c:pt idx="4">
                  <c:v>5 секунда</c:v>
                </c:pt>
                <c:pt idx="5">
                  <c:v>6 секунда </c:v>
                </c:pt>
                <c:pt idx="6">
                  <c:v>7 секунда</c:v>
                </c:pt>
                <c:pt idx="7">
                  <c:v>8 секунда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spPr>
            <a:ln w="317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3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Val val="1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Лист1!$A$2:$A$9</c:f>
              <c:strCache>
                <c:ptCount val="8"/>
                <c:pt idx="0">
                  <c:v>1 секунда</c:v>
                </c:pt>
                <c:pt idx="1">
                  <c:v>2 секунда</c:v>
                </c:pt>
                <c:pt idx="2">
                  <c:v>3 секунда</c:v>
                </c:pt>
                <c:pt idx="3">
                  <c:v>4 секунда</c:v>
                </c:pt>
                <c:pt idx="4">
                  <c:v>5 секунда</c:v>
                </c:pt>
                <c:pt idx="5">
                  <c:v>6 секунда </c:v>
                </c:pt>
                <c:pt idx="6">
                  <c:v>7 секунда</c:v>
                </c:pt>
                <c:pt idx="7">
                  <c:v>8 секунда</c:v>
                </c:pt>
              </c:strCache>
            </c:strRef>
          </c:cat>
          <c:val>
            <c:numRef>
              <c:f>Лист1!$D$2:$D$9</c:f>
              <c:numCache>
                <c:formatCode>General</c:formatCode>
                <c:ptCount val="8"/>
              </c:numCache>
            </c:numRef>
          </c:val>
        </c:ser>
        <c:dLbls>
          <c:showVal val="1"/>
        </c:dLbls>
        <c:marker val="1"/>
        <c:axId val="63097856"/>
        <c:axId val="71015808"/>
      </c:lineChart>
      <c:catAx>
        <c:axId val="63097856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1015808"/>
        <c:crosses val="autoZero"/>
        <c:auto val="1"/>
        <c:lblAlgn val="ctr"/>
        <c:lblOffset val="100"/>
      </c:catAx>
      <c:valAx>
        <c:axId val="71015808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%" sourceLinked="1"/>
        <c:majorTickMark val="none"/>
        <c:tickLblPos val="none"/>
        <c:crossAx val="630978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1"/>
        <c:delete val="1"/>
      </c:legendEntry>
      <c:legendEntry>
        <c:idx val="2"/>
        <c:delete val="1"/>
      </c:legendEntry>
      <c:layout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>
      <cs:styleClr val="auto"/>
    </cs:fillRef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17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910080" y="359898"/>
            <a:ext cx="987552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910080" y="1850064"/>
            <a:ext cx="987552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AD347D-5ACD-4C99-B74B-A9C85AD731AF}" type="datetimeFigureOut">
              <a:rPr lang="en-US" smtClean="0"/>
              <a:pPr/>
              <a:t>8/22/2022</a:t>
            </a:fld>
            <a:endParaRPr lang="en-US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Овал 7"/>
          <p:cNvSpPr/>
          <p:nvPr/>
        </p:nvSpPr>
        <p:spPr>
          <a:xfrm>
            <a:off x="1228577" y="1413802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542901" y="1345016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09A250-FF31-4206-8172-F9D3106AACB1}" type="datetimeFigureOut">
              <a:rPr lang="en-US" smtClean="0"/>
              <a:pPr/>
              <a:t>8/22/2022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274639"/>
            <a:ext cx="24384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274640"/>
            <a:ext cx="7416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09A250-FF31-4206-8172-F9D3106AACB1}" type="datetimeFigureOut">
              <a:rPr lang="en-US" smtClean="0"/>
              <a:pPr/>
              <a:t>8/22/2022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09A250-FF31-4206-8172-F9D3106AACB1}" type="datetimeFigureOut">
              <a:rPr lang="en-US" smtClean="0"/>
              <a:pPr/>
              <a:t>8/22/2022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043853" y="-54"/>
            <a:ext cx="9144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37856" y="2600325"/>
            <a:ext cx="85344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37856" y="1066800"/>
            <a:ext cx="85344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09A250-FF31-4206-8172-F9D3106AACB1}" type="datetimeFigureOut">
              <a:rPr lang="en-US" smtClean="0"/>
              <a:pPr/>
              <a:t>8/22/2022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3048000" y="0"/>
            <a:ext cx="1016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896428" y="2814656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3210752" y="2745870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91414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03478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09A250-FF31-4206-8172-F9D3106AACB1}" type="datetimeFigureOut">
              <a:rPr lang="en-US" smtClean="0"/>
              <a:pPr/>
              <a:t>8/22/2022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160336"/>
            <a:ext cx="109728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1792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21792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09A250-FF31-4206-8172-F9D3106AACB1}" type="datetimeFigureOut">
              <a:rPr lang="en-US" smtClean="0"/>
              <a:pPr/>
              <a:t>8/22/2022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09A250-FF31-4206-8172-F9D3106AACB1}" type="datetimeFigureOut">
              <a:rPr lang="en-US" smtClean="0"/>
              <a:pPr/>
              <a:t>8/22/2022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53312" y="0"/>
            <a:ext cx="10838688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09A250-FF31-4206-8172-F9D3106AACB1}" type="datetimeFigureOut">
              <a:rPr lang="en-US" smtClean="0"/>
              <a:pPr/>
              <a:t>8/22/2022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16778"/>
            <a:ext cx="508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406964"/>
            <a:ext cx="508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600" y="2133601"/>
            <a:ext cx="108712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09A250-FF31-4206-8172-F9D3106AACB1}" type="datetimeFigureOut">
              <a:rPr lang="en-US" smtClean="0"/>
              <a:pPr/>
              <a:t>8/22/2022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49195" y="1066800"/>
            <a:ext cx="36576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09A250-FF31-4206-8172-F9D3106AACB1}" type="datetimeFigureOut">
              <a:rPr lang="en-US" smtClean="0"/>
              <a:pPr/>
              <a:t>8/22/2022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16000" y="1066800"/>
            <a:ext cx="6096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17600" y="1143004"/>
            <a:ext cx="58928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528967" y="954341"/>
            <a:ext cx="9144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6671556" y="936786"/>
            <a:ext cx="865632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17600" y="4800600"/>
            <a:ext cx="58928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1087902" y="-815922"/>
            <a:ext cx="2185183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25089" y="21103"/>
            <a:ext cx="2269588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243842" y="1055077"/>
            <a:ext cx="1500956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350498" y="-54"/>
            <a:ext cx="10841503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914144" y="1447800"/>
            <a:ext cx="999744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509A250-FF31-4206-8172-F9D3106AACB1}" type="datetimeFigureOut">
              <a:rPr lang="en-US" smtClean="0"/>
              <a:pPr/>
              <a:t>8/22/2022</a:t>
            </a:fld>
            <a:endParaRPr lang="en-US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98362" y="1390728"/>
            <a:ext cx="10430221" cy="3329581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sz="9600" dirty="0" smtClean="0"/>
              <a:t>Бег </a:t>
            </a:r>
            <a:r>
              <a:rPr lang="ru-RU" sz="9600" dirty="0" smtClean="0"/>
              <a:t/>
            </a:r>
            <a:br>
              <a:rPr lang="ru-RU" sz="9600" dirty="0" smtClean="0"/>
            </a:br>
            <a:r>
              <a:rPr lang="ru-RU" sz="9600" dirty="0" smtClean="0"/>
              <a:t>на короткие дистанции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xmlns="" val="150919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Фальстарт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66293" y="1642233"/>
            <a:ext cx="8946541" cy="4195481"/>
          </a:xfrm>
        </p:spPr>
        <p:txBody>
          <a:bodyPr>
            <a:normAutofit fontScale="77500" lnSpcReduction="20000"/>
          </a:bodyPr>
          <a:lstStyle/>
          <a:p>
            <a:pPr marL="0" indent="45720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Стартовые колодки присоединяются к специальному прибору фиксирующему фальстарты. Стартер имеет наушники, в которых, в случае фальстарта, раздается акустический сигнал, звучащий в случае, когда время стартовой реакции кого-то из бегунов оказывается менее чем 100/1000 сек. Услышав сигнал, стартер или его помощник возвращают спортсменов назад и по показаниям прибора определяют кто из спортсменов совершил фальстарт.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забеге фальстарт считается общим и не ведет к дисквалификации спортсмена или спортсменов его допустивших, все же последующие фальстарты приводят к немедленной дисквалификации в этом забеге бегунов стартовавших преждевременно.</a:t>
            </a:r>
          </a:p>
        </p:txBody>
      </p:sp>
    </p:spTree>
    <p:extLst>
      <p:ext uri="{BB962C8B-B14F-4D97-AF65-F5344CB8AC3E}">
        <p14:creationId xmlns:p14="http://schemas.microsoft.com/office/powerpoint/2010/main" xmlns="" val="156098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Физиология спринта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9876" y="1346414"/>
            <a:ext cx="5575497" cy="5247817"/>
          </a:xfrm>
        </p:spPr>
        <p:txBody>
          <a:bodyPr>
            <a:normAutofit fontScale="70000" lnSpcReduction="20000"/>
          </a:bodyPr>
          <a:lstStyle/>
          <a:p>
            <a:pPr marL="0" indent="45720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Спринтерский бег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— это бег с максимальной скоростью. Задача бегуна — как можно быстрее набрать эту скорость и как можно дольше ее сохранить. Существуют физиологические обоснования формирования скорости в спринтерском беге.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Бегуны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любой квалификации и возраста на 1-й секунде бега достигают 55 % от максимума своей скорости, на 2-й — 76 %, на 3-й — 91 %, на 4-й - 95%, на 5-й - 99%, на 6-й - 100%. Затем до 8-й секунды идет поддержание скорости, продолжительность этого поддержания зависит уже от квалификации бегуна. После 8-й секунды происходит неизбежное снижение скорости.</a:t>
            </a:r>
          </a:p>
        </p:txBody>
      </p:sp>
      <p:graphicFrame>
        <p:nvGraphicFramePr>
          <p:cNvPr id="29" name="Диаграмма 28"/>
          <p:cNvGraphicFramePr/>
          <p:nvPr>
            <p:extLst>
              <p:ext uri="{D42A27DB-BD31-4B8C-83A1-F6EECF244321}">
                <p14:modId xmlns:p14="http://schemas.microsoft.com/office/powerpoint/2010/main" xmlns="" val="3524055632"/>
              </p:ext>
            </p:extLst>
          </p:nvPr>
        </p:nvGraphicFramePr>
        <p:xfrm>
          <a:off x="7233137" y="1957754"/>
          <a:ext cx="4822503" cy="39248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6171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1067" y="145684"/>
            <a:ext cx="9997440" cy="11430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Спринт как Олимпийский вид спорта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0176" y="1328719"/>
            <a:ext cx="10446023" cy="4608094"/>
          </a:xfrm>
        </p:spPr>
        <p:txBody>
          <a:bodyPr>
            <a:normAutofit fontScale="70000" lnSpcReduction="20000"/>
          </a:bodyPr>
          <a:lstStyle/>
          <a:p>
            <a:pPr marL="0" indent="45720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программу Игр I Олимпиады 1896 вошли два вида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мужского спринта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— дистанции 100 и 400 м, на следующей Олимпиаде к ним добавилась дистанция 200 м. Наибольших успехов в олимпийском спринте добились представители США. В беге на 100 м из 25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золотых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медалей американцы выиграли 16 (Великобритания — 3, Канада — 2, ЮАС, ФРГ, Тринидад и Тобаго и СССР — по одной), на 200 м — 17 из 24 (Канада и Италия — по 2, СССР, Ямайка и Греция — по одной), на 400 м — 18 из 25 (Великобритания и Ямайка — по 2, ЮАС, Куба и СССР — по одной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0" indent="45720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Двукратными олимпийскими чемпионами в одном из индивидуальных видов мужского спринта стали американцы Карл Льюис (бег на 100 м) и Майкл Джонсон (бег на 400 м). Первым, и сразу двукратным, олимпийским чемпионом в спринте среди представителей СССР стал украинец Валерий Борзов, победивший в 1972 в беге на 100 и 200 м. В беге на 400 м в 1980 победил Виктор Маркин. 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золотая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медаль пока единственная, завоеванная россиянами в мужском спринте.</a:t>
            </a:r>
          </a:p>
        </p:txBody>
      </p:sp>
    </p:spTree>
    <p:extLst>
      <p:ext uri="{BB962C8B-B14F-4D97-AF65-F5344CB8AC3E}">
        <p14:creationId xmlns:p14="http://schemas.microsoft.com/office/powerpoint/2010/main" xmlns="" val="950882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Женский спринт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05690" y="1600201"/>
            <a:ext cx="10386846" cy="4672262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Первая дистанция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женского спринтерского бега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— 100 м в олимпийской программе появилась в 1928. Таким образом, пока первенство в этом виде было разыграно 18 раз.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Золотые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медали распределились так: США — 10, Австралия — 2, Польша, Нидерланды, ГДР, ФРГ, СССР/Россия, Беларусь — по одной. Две американки —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Вайомия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Тайес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Гэйл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Диверс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стали двукратными чемпионками, а единственную пока зол. медаль для России добыла в 1980 Людмила Кондратьева. На дистанции 200 м участницы ОИ соревновались 15 раз и высшие награды завоевали представительницы США — 6, ГДР — 3, Австралии — 2, Нидерландов, Польши, Франции и Ямайки — по одной. Единственной двукратной чемпионкой в этом виде является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Барбель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Эккерт-Вёккель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из ГДР. Дистанция 400 м самая молодая в семье олимпийского спринта — награды в ней были разыграны всего 11 раз: 3 из них были вручены представительницам Франции, по 2 — Австралии и ГДР, по одной — Польши, США, СССР и Багамских островов. Золотого олимпийского дубля в этом виде добилась француженка Мари-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Жозе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Перек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а высшую награду для сборной СССР в 1988 завоевала украинка Ольга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Брызгина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94098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Победы и рекорды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38480" y="1210253"/>
            <a:ext cx="10892173" cy="5378116"/>
          </a:xfrm>
        </p:spPr>
        <p:txBody>
          <a:bodyPr>
            <a:normAutofit fontScale="77500" lnSpcReduction="20000"/>
          </a:bodyPr>
          <a:lstStyle/>
          <a:p>
            <a:pPr marL="0" indent="45720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Нескольким спринтерам удалось стать трехкратным чемпионом (с учетом эстафетного бега) одной из Олимпиад. Это американцы — Джесси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Оуэнс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(1936),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Вильма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Рудольф (1960), Карл Льюис и Валери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Бриско-Хукс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(1984),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Флоренс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Гриффит-Джойнер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(1988), Майкл Джонсон (1996), 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Мэрион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Джонс (2000), голландка Фанни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Бланкерс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-Кун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(1948) и австралийка Элизабет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Катберт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(1956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0" indent="457200"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              Олимпийские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рекорды</a:t>
            </a:r>
          </a:p>
          <a:p>
            <a:pPr marL="0" indent="45720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Мужчины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457200">
              <a:spcBef>
                <a:spcPts val="600"/>
              </a:spcBef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100 м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9,84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Донован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Бэйли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(Канада)	1996</a:t>
            </a:r>
          </a:p>
          <a:p>
            <a:pPr marL="0" indent="457200">
              <a:spcBef>
                <a:spcPts val="600"/>
              </a:spcBef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200 м	19,32	Майкл Джонсон (США)	1996</a:t>
            </a:r>
          </a:p>
          <a:p>
            <a:pPr marL="0" indent="457200">
              <a:spcBef>
                <a:spcPts val="600"/>
              </a:spcBef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400 м	43,49	Майкл Джонсон (США)	1996</a:t>
            </a:r>
          </a:p>
          <a:p>
            <a:pPr marL="0" indent="457200">
              <a:spcBef>
                <a:spcPts val="600"/>
              </a:spcBef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Женщины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0" indent="457200">
              <a:spcBef>
                <a:spcPts val="600"/>
              </a:spcBef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100 м	10,62	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Флоренс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Гриффит-Джойнер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(США)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1988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457200">
              <a:spcBef>
                <a:spcPts val="600"/>
              </a:spcBef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200 м	21,34	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Флоренс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Гриффит-Джойнер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(США)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1988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457200">
              <a:spcBef>
                <a:spcPts val="600"/>
              </a:spcBef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400 м	48,25	Мари-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Жозе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Перек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(Франция)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1996</a:t>
            </a:r>
          </a:p>
          <a:p>
            <a:pPr marL="0" indent="457200">
              <a:spcBef>
                <a:spcPts val="600"/>
              </a:spcBef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262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6092" y="170192"/>
            <a:ext cx="10646729" cy="140053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Бег на короткие дистанции — основные преимущества для здоровья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457200" indent="-457200" fontAlgn="base"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Потеря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лишнего веса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Исследования показывают, что во время спринта жир сжигается в 9 раз интенсивнее, чем при обычных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кардио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-тренировках. Данный вид бега также повышает ваш метаболизм, ускоряя скорость протекания обменных процессов в организме. Среди спринтеров отсутствую люди с лишним весом.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Укрепление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сердечно-сосудистой системы.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Длинные забеги могут вызывать ненужные напряжение на сердце. В отличи от спринта, где существуют всплески максимальной мощности, которые нагружают сердце гораздо меньше. Это повышает выносливость и позволяет проводить несколько тренировок за раз.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446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40450" y="652975"/>
            <a:ext cx="8946541" cy="4587239"/>
          </a:xfrm>
        </p:spPr>
        <p:txBody>
          <a:bodyPr>
            <a:normAutofit fontScale="92500" lnSpcReduction="20000"/>
          </a:bodyPr>
          <a:lstStyle/>
          <a:p>
            <a:pPr marL="457200" indent="-457200" fontAlgn="base">
              <a:buFont typeface="+mj-lt"/>
              <a:buAutoNum type="arabicPeriod" startAt="3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Экономия вашего времени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Вы будете поддерживать себя в прекрасной форме и при этом тратить на занятия минимум времени. За 15 – 20 минут вы получаете такую же нагрузку, как от 1 — 1,5 часа занятий в тренажерном зале. Результат — экономия времени и укрепления здоровья.</a:t>
            </a:r>
          </a:p>
          <a:p>
            <a:pPr marL="457200" indent="-457200" fontAlgn="base">
              <a:buFont typeface="+mj-lt"/>
              <a:buAutoNum type="arabicPeriod" startAt="3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Быстрые результаты.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Нормализация веса, укрепления мышц и связок, увеличение выносливости — уже через 3 недели ежедневный занятий. На то, чтобы получить такие результаты при занятиях другими видами физических упражнений, у вас ушли бы целые месяцы.</a:t>
            </a:r>
          </a:p>
          <a:p>
            <a:pPr marL="457200" indent="-457200">
              <a:buFont typeface="+mj-lt"/>
              <a:buAutoNum type="arabicPeriod" startAt="3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958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9714" y="0"/>
            <a:ext cx="9997440" cy="11430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Содержание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1462" y="1192237"/>
            <a:ext cx="10174288" cy="5334000"/>
          </a:xfrm>
        </p:spPr>
        <p:txBody>
          <a:bodyPr>
            <a:normAutofit fontScale="77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Бег на короткие дистанции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История бега на короткие дистанции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спринта в России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Техника бега на короткие дистанции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Старт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Виды низкого старта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Фальстарт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Физиология спринта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Спринт как Олимпийский вид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спорта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Женский спринт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Победы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рекорды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Бег на короткие дистанции — основные преимущества для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здоровья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Используемая литература</a:t>
            </a:r>
          </a:p>
          <a:p>
            <a:pPr marL="457200" indent="-457200">
              <a:buFont typeface="+mj-lt"/>
              <a:buAutoNum type="arabicPeriod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30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Бег на короткие дистанции (спринтерский бег)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8112" y="1424045"/>
            <a:ext cx="10122152" cy="4559969"/>
          </a:xfrm>
        </p:spPr>
        <p:txBody>
          <a:bodyPr>
            <a:normAutofit fontScale="85000" lnSpcReduction="20000"/>
          </a:bodyPr>
          <a:lstStyle/>
          <a:p>
            <a:pPr marL="0" indent="457200" algn="ctr"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Бег на короткие дистанции, или спринт, включает: бег на 60, 100, 200 и 400 м. 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Англии, США, Австралии и некоторых других странах соревнования по спринту проводят на дистанциях 60, 100, 220, 440 ярдов. Вот как выглядит разница во времени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пробегания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метрических 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ярдовых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дистанций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spcBef>
                <a:spcPts val="1800"/>
              </a:spcBef>
              <a:spcAft>
                <a:spcPts val="60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100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ярдов = 91,44 м; 100 м = 109,36 ярда (+0,9 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220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ярдов = 201,17 м; 200 м = 218,72 ярда (-0,1 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ctr">
              <a:spcBef>
                <a:spcPts val="600"/>
              </a:spcBef>
              <a:spcAft>
                <a:spcPts val="120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440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ярдов = 402,34 м; 400 м = 437,44 ярда (-0,3 с).</a:t>
            </a:r>
          </a:p>
          <a:p>
            <a:pPr marL="0" indent="45720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Если спортсмен пробежал 100 ярдов за 9,2 с, то его результат в беге на 100 м в пересчете будет (9,2 + 0,9) равен примерно 10,1 с.</a:t>
            </a:r>
          </a:p>
          <a:p>
            <a:pPr marL="0" indent="0"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4136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7251" y="274638"/>
            <a:ext cx="9997440" cy="11430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История бега на короткие дистанции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2942" y="1361257"/>
            <a:ext cx="10579351" cy="4624608"/>
          </a:xfrm>
        </p:spPr>
        <p:txBody>
          <a:bodyPr>
            <a:noAutofit/>
          </a:bodyPr>
          <a:lstStyle/>
          <a:p>
            <a:pPr indent="45720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Зарождение спринта началось с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Олимпийских игр древности. Бег на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стадий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(192,27 м) и два стадия пользовался большой популярностью у греков. Причем древние атлеты применяли не только высокий, но и низкий старт, используя для этого особые стартовые упоры в виде каменных или мраморных плит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45720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первые годы появления легкой атлетики в Америке применяли старт с ходу, наподобие старта в конных бегах. Затем получил распространение высокий старт, когда спортсмен отставлял одну ногу назад и наклонялся вперед. На I Олимпиаде нашего времени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Т.Бёрк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впервые показал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низкий старт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официальных соревнованиях, хотя он был предложен в 1887 г. известным американским тренером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Мерфи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и впервые был применен его соотечественником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Шеррилом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Стартовали они из небольших ямок, вырытых в грунте. Появившиеся в 30-х гг. XX в. стартовые колодки позволили усовершенствовать технику низкого старта.</a:t>
            </a:r>
          </a:p>
          <a:p>
            <a:pPr indent="45720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Бег на короткие дистанции раньше других видов легкой атлетики был признан доступным для женщин и включен в программу Олимпийских игр 1928 г.</a:t>
            </a:r>
          </a:p>
        </p:txBody>
      </p:sp>
    </p:spTree>
    <p:extLst>
      <p:ext uri="{BB962C8B-B14F-4D97-AF65-F5344CB8AC3E}">
        <p14:creationId xmlns:p14="http://schemas.microsoft.com/office/powerpoint/2010/main" xmlns="" val="75959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спринта в России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86599" y="1657110"/>
            <a:ext cx="8946541" cy="4195481"/>
          </a:xfrm>
        </p:spPr>
        <p:txBody>
          <a:bodyPr>
            <a:normAutofit fontScale="70000" lnSpcReduction="20000"/>
          </a:bodyPr>
          <a:lstStyle/>
          <a:p>
            <a:pPr marL="0" indent="45720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Спринтерский бег в России получил распространение позже, чем в западных странах. В первых официальных соревнованиях по легкой атлетике в России (1897 г.) в программу был включен бег на 300 футов (91,5 м) и на 188,5 сажени (401,5 м).</a:t>
            </a:r>
          </a:p>
          <a:p>
            <a:pPr indent="457200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45720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настоящее время многие тренеры согласны с тем, что техника спринтерского бега сугубо индивидуальна и, несмотря на определенные биомеханические характеристики, зависит от конкретных индивидуальных особенностей спортсмена, а также от достигаемых им уровней мощности и быстроты. Это, конечно, не исключает общих для всех рациональных элементов техники, совершенствованием которых они занимаются и по сей день.</a:t>
            </a:r>
          </a:p>
        </p:txBody>
      </p:sp>
    </p:spTree>
    <p:extLst>
      <p:ext uri="{BB962C8B-B14F-4D97-AF65-F5344CB8AC3E}">
        <p14:creationId xmlns:p14="http://schemas.microsoft.com/office/powerpoint/2010/main" xmlns="" val="15880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8425" y="144834"/>
            <a:ext cx="10611852" cy="140053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Техника бега на короткие дистанции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9877" y="1359954"/>
            <a:ext cx="10448346" cy="4195481"/>
          </a:xfrm>
        </p:spPr>
        <p:txBody>
          <a:bodyPr>
            <a:normAutofit/>
          </a:bodyPr>
          <a:lstStyle/>
          <a:p>
            <a:pPr marL="0" indent="0" algn="ctr">
              <a:spcAft>
                <a:spcPts val="1800"/>
              </a:spcAft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Для анализа техники спринтерского бега выделяют условно в нем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0" indent="-457200" algn="ctr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Старт</a:t>
            </a:r>
          </a:p>
          <a:p>
            <a:pPr marL="457200" indent="-457200" algn="ctr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Стартовое ускорение</a:t>
            </a:r>
          </a:p>
          <a:p>
            <a:pPr marL="457200" indent="-457200" algn="ctr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Бег по дистанции</a:t>
            </a:r>
          </a:p>
          <a:p>
            <a:pPr marL="457200" indent="-457200" algn="ctr">
              <a:buFont typeface="+mj-lt"/>
              <a:buAutoNum type="arabi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Финиширование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0992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851" y="0"/>
            <a:ext cx="9997440" cy="11430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Старт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16396" y="1817153"/>
            <a:ext cx="5838909" cy="3258939"/>
          </a:xfrm>
        </p:spPr>
        <p:txBody>
          <a:bodyPr>
            <a:normAutofit/>
          </a:bodyPr>
          <a:lstStyle/>
          <a:p>
            <a:pPr marL="0" indent="45720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беге на короткие дистанции, согласно правилам соревнований, применяется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низкий старт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используя при этом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стартовые колодки (станки).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Расположение стартовых колодок строго индивидуально и зависит от квалификации спортсмена и его физических возможностей.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12641" y="2433387"/>
            <a:ext cx="3810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7448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5220" y="145685"/>
            <a:ext cx="9997440" cy="11430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Виды низкого старта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02603" y="1191581"/>
            <a:ext cx="11108742" cy="5334471"/>
          </a:xfrm>
        </p:spPr>
        <p:txBody>
          <a:bodyPr>
            <a:normAutofit fontScale="92500" lnSpcReduction="10000"/>
          </a:bodyPr>
          <a:lstStyle/>
          <a:p>
            <a:pPr marL="0" indent="0">
              <a:spcAft>
                <a:spcPts val="1800"/>
              </a:spcAft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практике применяются четыре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разновидности низкого старта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(по расположению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колодок).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Обычный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Растянутый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Сближенный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Узкий</a:t>
            </a: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45720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Применение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старта зависит от индивидуальных возможностей каждого спортсмена, в первую очередь от силы мышц ног и реакции спортсмена на сигнал. По продольной оси расстояние между осями колодок устанавливается от 15 до 25 см.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88756" y="1616720"/>
            <a:ext cx="4416381" cy="2941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2695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50813" y="472009"/>
            <a:ext cx="8946541" cy="5526505"/>
          </a:xfrm>
        </p:spPr>
        <p:txBody>
          <a:bodyPr>
            <a:normAutofit fontScale="85000" lnSpcReduction="20000"/>
          </a:bodyPr>
          <a:lstStyle/>
          <a:p>
            <a:pPr marL="0" indent="45720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обычном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старте расстояние от стартовой линии до первой колодки </a:t>
            </a:r>
            <a:r>
              <a:rPr lang="ru-RU" u="sng" dirty="0">
                <a:latin typeface="Times New Roman" pitchFamily="18" charset="0"/>
                <a:cs typeface="Times New Roman" pitchFamily="18" charset="0"/>
              </a:rPr>
              <a:t>1,5 — 2 стопы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такое же расстояние от первой до второй колодки. Для начинающих спортсменов можно применять расстановку по длине голени, т.е. расстояние до первой колодки и от первой до второй равно длине голени.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растянутом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старте расстояние от стартовой линии до первой колодки увеличено </a:t>
            </a:r>
            <a:r>
              <a:rPr lang="ru-RU" u="sng" dirty="0">
                <a:latin typeface="Times New Roman" pitchFamily="18" charset="0"/>
                <a:cs typeface="Times New Roman" pitchFamily="18" charset="0"/>
              </a:rPr>
              <a:t>от 2 до 3 стоп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от первой до второй колодки — от 1,5 до 2 стоп.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сближенном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старте расстояние от стартовой линии до первой колодки — </a:t>
            </a:r>
            <a:r>
              <a:rPr lang="ru-RU" u="sng" dirty="0">
                <a:latin typeface="Times New Roman" pitchFamily="18" charset="0"/>
                <a:cs typeface="Times New Roman" pitchFamily="18" charset="0"/>
              </a:rPr>
              <a:t>1,5 стопы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от первой до второй — 1 стопа.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45720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узком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старте расстояние от стартовой линии до первой колодки не меняется, а меняется расстояние от первой до второй колодки от 0,5 стопы и меньше.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850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114</TotalTime>
  <Words>1468</Words>
  <Application>Microsoft Office PowerPoint</Application>
  <PresentationFormat>Произвольный</PresentationFormat>
  <Paragraphs>83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Бег  на короткие дистанции</vt:lpstr>
      <vt:lpstr>Содержание</vt:lpstr>
      <vt:lpstr>Бег на короткие дистанции (спринтерский бег)</vt:lpstr>
      <vt:lpstr>История бега на короткие дистанции</vt:lpstr>
      <vt:lpstr>Развитие спринта в России</vt:lpstr>
      <vt:lpstr>Техника бега на короткие дистанции</vt:lpstr>
      <vt:lpstr>Старт</vt:lpstr>
      <vt:lpstr>Виды низкого старта</vt:lpstr>
      <vt:lpstr>Слайд 9</vt:lpstr>
      <vt:lpstr>Фальстарт</vt:lpstr>
      <vt:lpstr>Физиология спринта</vt:lpstr>
      <vt:lpstr>Спринт как Олимпийский вид спорта</vt:lpstr>
      <vt:lpstr>Женский спринт</vt:lpstr>
      <vt:lpstr>Победы и рекорды</vt:lpstr>
      <vt:lpstr>Бег на короткие дистанции — основные преимущества для здоровья </vt:lpstr>
      <vt:lpstr>Слайд 16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Бег на короткие дистанции</dc:title>
  <dc:creator>booblik</dc:creator>
  <cp:lastModifiedBy>Андрей</cp:lastModifiedBy>
  <cp:revision>13</cp:revision>
  <dcterms:created xsi:type="dcterms:W3CDTF">2013-11-14T16:13:23Z</dcterms:created>
  <dcterms:modified xsi:type="dcterms:W3CDTF">2022-08-22T11:51:02Z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758190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