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7"/>
  </p:notesMasterIdLst>
  <p:sldIdLst>
    <p:sldId id="256" r:id="rId2"/>
    <p:sldId id="277" r:id="rId3"/>
    <p:sldId id="257" r:id="rId4"/>
    <p:sldId id="262" r:id="rId5"/>
    <p:sldId id="269" r:id="rId6"/>
    <p:sldId id="274" r:id="rId7"/>
    <p:sldId id="265" r:id="rId8"/>
    <p:sldId id="266" r:id="rId9"/>
    <p:sldId id="267" r:id="rId10"/>
    <p:sldId id="270" r:id="rId11"/>
    <p:sldId id="271" r:id="rId12"/>
    <p:sldId id="278" r:id="rId13"/>
    <p:sldId id="279" r:id="rId14"/>
    <p:sldId id="263" r:id="rId15"/>
    <p:sldId id="275" r:id="rId16"/>
  </p:sldIdLst>
  <p:sldSz cx="9144000" cy="5143500" type="screen16x9"/>
  <p:notesSz cx="6858000" cy="9144000"/>
  <p:defaultTextStyle>
    <a:lvl1pPr marL="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647" autoAdjust="0"/>
    <p:restoredTop sz="87621" autoAdjust="0"/>
  </p:normalViewPr>
  <p:slideViewPr>
    <p:cSldViewPr>
      <p:cViewPr varScale="1">
        <p:scale>
          <a:sx n="69" d="100"/>
          <a:sy n="69" d="100"/>
        </p:scale>
        <p:origin x="-84" y="-36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latinLnBrk="0">
              <a:defRPr lang="ru-RU" sz="1200"/>
            </a:lvl1pPr>
            <a:extLst/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latinLnBrk="0">
              <a:defRPr lang="ru-RU" sz="1200"/>
            </a:lvl1pPr>
            <a:extLst/>
          </a:lstStyle>
          <a:p>
            <a:fld id="{A8ADFD5B-A66C-449C-B6E8-FB716D07777D}" type="datetimeFigureOut">
              <a:pPr/>
              <a:t>28.08.2019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>
            <a:extLst/>
          </a:lstStyle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latinLnBrk="0">
              <a:defRPr lang="ru-RU" sz="1200"/>
            </a:lvl1pPr>
            <a:extLst/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latinLnBrk="0">
              <a:defRPr lang="ru-RU" sz="1200"/>
            </a:lvl1pPr>
            <a:extLst/>
          </a:lstStyle>
          <a:p>
            <a:fld id="{CA5D3BF3-D352-46FC-8343-31F56E6730EA}" type="slidenum"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39014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CA5D3BF3-D352-46FC-8343-31F56E6730EA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CA5D3BF3-D352-46FC-8343-31F56E6730EA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CA5D3BF3-D352-46FC-8343-31F56E6730EA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CA5D3BF3-D352-46FC-8343-31F56E6730EA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478274"/>
            <a:ext cx="9144000" cy="665226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10" name="Rectangle 9"/>
          <p:cNvSpPr/>
          <p:nvPr/>
        </p:nvSpPr>
        <p:spPr>
          <a:xfrm>
            <a:off x="-9144" y="4539996"/>
            <a:ext cx="2249424" cy="534924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11" name="Rectangle 10"/>
          <p:cNvSpPr/>
          <p:nvPr/>
        </p:nvSpPr>
        <p:spPr>
          <a:xfrm>
            <a:off x="2359152" y="4533138"/>
            <a:ext cx="6784848" cy="534924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4537528"/>
            <a:ext cx="6515100" cy="514350"/>
          </a:xfrm>
        </p:spPr>
        <p:txBody>
          <a:bodyPr anchor="ctr"/>
          <a:lstStyle>
            <a:lvl1pPr marL="0" indent="0" algn="l" eaLnBrk="1" latinLnBrk="0" hangingPunct="1">
              <a:buNone/>
              <a:defRPr kumimoji="0" lang="ru-RU" sz="2800">
                <a:solidFill>
                  <a:srgbClr val="FFFFFF"/>
                </a:solidFill>
              </a:defRPr>
            </a:lvl1pPr>
            <a:lvl2pPr marL="457200" indent="0" algn="ctr" eaLnBrk="1" latinLnBrk="0" hangingPunct="1">
              <a:buNone/>
            </a:lvl2pPr>
            <a:lvl3pPr marL="914400" indent="0" algn="ctr" eaLnBrk="1" latinLnBrk="0" hangingPunct="1">
              <a:buNone/>
            </a:lvl3pPr>
            <a:lvl4pPr marL="1371600" indent="0" algn="ctr" eaLnBrk="1" latinLnBrk="0" hangingPunct="1">
              <a:buNone/>
            </a:lvl4pPr>
            <a:lvl5pPr marL="1828800" indent="0" algn="ctr" eaLnBrk="1" latinLnBrk="0" hangingPunct="1">
              <a:buNone/>
            </a:lvl5pPr>
            <a:lvl6pPr marL="2286000" indent="0" algn="ctr" eaLnBrk="1" latinLnBrk="0" hangingPunct="1">
              <a:buNone/>
            </a:lvl6pPr>
            <a:lvl7pPr marL="2743200" indent="0" algn="ctr" eaLnBrk="1" latinLnBrk="0" hangingPunct="1">
              <a:buNone/>
            </a:lvl7pPr>
            <a:lvl8pPr marL="3200400" indent="0" algn="ctr" eaLnBrk="1" latinLnBrk="0" hangingPunct="1">
              <a:buNone/>
            </a:lvl8pPr>
            <a:lvl9pPr marL="3657600" indent="0" algn="ctr" eaLnBrk="1" latinLnBrk="0" hangingPunct="1">
              <a:buNone/>
            </a:lvl9pPr>
            <a:extLst/>
          </a:lstStyle>
          <a:p>
            <a:pPr eaLnBrk="1" latinLnBrk="0" hangingPunct="1"/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4551524"/>
            <a:ext cx="2057400" cy="514350"/>
          </a:xfrm>
        </p:spPr>
        <p:txBody>
          <a:bodyPr>
            <a:noAutofit/>
          </a:bodyPr>
          <a:lstStyle>
            <a:lvl1pPr algn="ctr" eaLnBrk="1" latinLnBrk="0" hangingPunct="1">
              <a:defRPr kumimoji="0" lang="ru-RU" sz="2000">
                <a:solidFill>
                  <a:srgbClr val="FFFFFF"/>
                </a:solidFill>
              </a:defRPr>
            </a:lvl1pPr>
            <a:extLst/>
          </a:lstStyle>
          <a:p>
            <a:pPr algn="ctr"/>
            <a:fld id="{047E157E-8DCB-4F70-A0AF-5EB586A91DD4}" type="datetime1">
              <a:rPr kumimoji="0" lang="ru-RU">
                <a:solidFill>
                  <a:srgbClr val="FFFFFF"/>
                </a:solidFill>
              </a:rPr>
              <a:pPr algn="ctr"/>
              <a:t>22.08.2022</a:t>
            </a:fld>
            <a:endParaRPr kumimoji="0" lang="ru-RU" sz="200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177404"/>
            <a:ext cx="5867400" cy="273844"/>
          </a:xfrm>
        </p:spPr>
        <p:txBody>
          <a:bodyPr/>
          <a:lstStyle>
            <a:lvl1pPr algn="r" eaLnBrk="1" latinLnBrk="0" hangingPunct="1">
              <a:defRPr kumimoji="0" lang="ru-RU">
                <a:solidFill>
                  <a:schemeClr val="tx2"/>
                </a:solidFill>
              </a:defRPr>
            </a:lvl1pPr>
            <a:extLst/>
          </a:lstStyle>
          <a:p>
            <a:pPr algn="r"/>
            <a:endParaRPr kumimoji="0" lang="ru-RU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171450"/>
            <a:ext cx="838200" cy="285750"/>
          </a:xfrm>
        </p:spPr>
        <p:txBody>
          <a:bodyPr/>
          <a:lstStyle>
            <a:lvl1pPr eaLnBrk="1" latinLnBrk="0" hangingPunct="1">
              <a:defRPr kumimoji="0" lang="ru-RU">
                <a:solidFill>
                  <a:schemeClr val="tx2"/>
                </a:solidFill>
              </a:defRPr>
            </a:lvl1pPr>
            <a:extLst/>
          </a:lstStyle>
          <a:p>
            <a:fld id="{8F82E0A0-C266-4798-8C8F-B9F91E9DA37E}" type="slidenum">
              <a:rPr kumimoji="0" lang="ru-RU">
                <a:solidFill>
                  <a:schemeClr val="tx2"/>
                </a:solidFill>
              </a:rPr>
              <a:pPr/>
              <a:t>‹#›</a:t>
            </a:fld>
            <a:endParaRPr kumimoji="0" lang="ru-RU">
              <a:solidFill>
                <a:schemeClr val="tx2"/>
              </a:solidFill>
            </a:endParaRPr>
          </a:p>
        </p:txBody>
      </p:sp>
      <p:sp>
        <p:nvSpPr>
          <p:cNvPr id="12" name="Rectangle 11"/>
          <p:cNvSpPr>
            <a:spLocks noGrp="1"/>
          </p:cNvSpPr>
          <p:nvPr>
            <p:ph type="title"/>
          </p:nvPr>
        </p:nvSpPr>
        <p:spPr>
          <a:xfrm>
            <a:off x="2362200" y="2343150"/>
            <a:ext cx="6477000" cy="2038350"/>
          </a:xfrm>
        </p:spPr>
        <p:txBody>
          <a:bodyPr rtlCol="0" anchor="b"/>
          <a:lstStyle>
            <a:lvl1pPr eaLnBrk="1" latinLnBrk="0" hangingPunct="1">
              <a:defRPr kumimoji="0" lang="ru-RU" cap="all" baseline="0"/>
            </a:lvl1pPr>
            <a:extLst/>
          </a:lstStyle>
          <a:p>
            <a:pPr eaLnBrk="1" latinLnBrk="0" hangingPunct="1"/>
            <a:r>
              <a:rPr lang="ru-RU" smtClean="0"/>
              <a:t>Образец заголовка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606EA6-EFEA-4C30-9264-4F9291A5780D}" type="datetime1">
              <a:pPr/>
              <a:t>28.08.2019</a:t>
            </a:fld>
            <a:endParaRPr kumimoji="0" lang="ru-RU"/>
          </a:p>
        </p:txBody>
      </p:sp>
      <p:sp>
        <p:nvSpPr>
          <p:cNvPr id="4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ctr"/>
            <a:fld id="{8F82E0A0-C266-4798-8C8F-B9F91E9DA37E}" type="slidenum">
              <a:rPr kumimoji="0" lang="ru-RU" sz="1400" b="1">
                <a:solidFill>
                  <a:srgbClr val="FFFFFF"/>
                </a:solidFill>
              </a:rPr>
              <a:pPr algn="ctr"/>
              <a:t>‹#›</a:t>
            </a:fld>
            <a:endParaRPr kumimoji="0" lang="ru-RU"/>
          </a:p>
        </p:txBody>
      </p:sp>
      <p:sp>
        <p:nvSpPr>
          <p:cNvPr id="7" name="Rectangle 6"/>
          <p:cNvSpPr>
            <a:spLocks noGrp="1"/>
          </p:cNvSpPr>
          <p:nvPr>
            <p:ph sz="quarter" idx="13"/>
          </p:nvPr>
        </p:nvSpPr>
        <p:spPr>
          <a:xfrm>
            <a:off x="609600" y="1352550"/>
            <a:ext cx="8153400" cy="3276600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7123113" cy="1254919"/>
          </a:xfrm>
        </p:spPr>
        <p:txBody>
          <a:bodyPr anchor="t"/>
          <a:lstStyle>
            <a:lvl1pPr eaLnBrk="1" latinLnBrk="0" hangingPunct="1">
              <a:buNone/>
              <a:defRPr kumimoji="0" lang="ru-RU" sz="2800">
                <a:solidFill>
                  <a:schemeClr val="tx2"/>
                </a:solidFill>
              </a:defRPr>
            </a:lvl1pPr>
            <a:lvl2pPr eaLnBrk="1" latinLnBrk="0" hangingPunct="1">
              <a:buNone/>
              <a:defRPr kumimoji="0" lang="ru-RU" sz="1800">
                <a:solidFill>
                  <a:schemeClr val="tx1">
                    <a:tint val="75000"/>
                  </a:schemeClr>
                </a:solidFill>
              </a:defRPr>
            </a:lvl2pPr>
            <a:lvl3pPr eaLnBrk="1" latinLnBrk="0" hangingPunct="1">
              <a:buNone/>
              <a:defRPr kumimoji="0" lang="ru-RU" sz="1600">
                <a:solidFill>
                  <a:schemeClr val="tx1">
                    <a:tint val="75000"/>
                  </a:schemeClr>
                </a:solidFill>
              </a:defRPr>
            </a:lvl3pPr>
            <a:lvl4pPr eaLnBrk="1" latinLnBrk="0" hangingPunct="1">
              <a:buNone/>
              <a:defRPr kumimoji="0" lang="ru-RU" sz="1400">
                <a:solidFill>
                  <a:schemeClr val="tx1">
                    <a:tint val="75000"/>
                  </a:schemeClr>
                </a:solidFill>
              </a:defRPr>
            </a:lvl4pPr>
            <a:lvl5pPr eaLnBrk="1" latinLnBrk="0" hangingPunct="1">
              <a:buNone/>
              <a:defRPr kumimoji="0" lang="ru-RU"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1143000"/>
            <a:ext cx="9144000" cy="85725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8" name="Rectangle 7"/>
          <p:cNvSpPr/>
          <p:nvPr/>
        </p:nvSpPr>
        <p:spPr>
          <a:xfrm>
            <a:off x="0" y="1200150"/>
            <a:ext cx="1295400" cy="7429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9" name="Rectangle 8"/>
          <p:cNvSpPr/>
          <p:nvPr/>
        </p:nvSpPr>
        <p:spPr>
          <a:xfrm>
            <a:off x="1371600" y="1200150"/>
            <a:ext cx="7772400" cy="74295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371600" y="1200150"/>
            <a:ext cx="7620000" cy="742950"/>
          </a:xfrm>
        </p:spPr>
        <p:txBody>
          <a:bodyPr/>
          <a:lstStyle>
            <a:lvl1pPr algn="l" eaLnBrk="1" latinLnBrk="0" hangingPunct="1">
              <a:buNone/>
              <a:defRPr kumimoji="0" lang="ru-RU" sz="4400" b="0" cap="none">
                <a:solidFill>
                  <a:srgbClr val="FFFFFF"/>
                </a:solidFill>
              </a:defRPr>
            </a:lvl1pPr>
            <a:extLst/>
          </a:lstStyle>
          <a:p>
            <a:r>
              <a:rPr kumimoji="0" lang="ru-RU"/>
              <a:t>Образец заголовка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CF9F07-3BC7-4570-B054-79111B0A380C}" type="datetime1">
              <a:pPr/>
              <a:t>28.08.2019</a:t>
            </a:fld>
            <a:endParaRPr kumimoji="0"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314450"/>
            <a:ext cx="1295400" cy="526257"/>
          </a:xfrm>
        </p:spPr>
        <p:txBody>
          <a:bodyPr>
            <a:noAutofit/>
          </a:bodyPr>
          <a:lstStyle>
            <a:lvl1pPr eaLnBrk="1" latinLnBrk="0" hangingPunct="1">
              <a:defRPr kumimoji="0" lang="ru-RU" sz="2400">
                <a:solidFill>
                  <a:srgbClr val="FFFFFF"/>
                </a:solidFill>
              </a:defRPr>
            </a:lvl1pPr>
            <a:extLst/>
          </a:lstStyle>
          <a:p>
            <a:pPr algn="ctr"/>
            <a:fld id="{8F82E0A0-C266-4798-8C8F-B9F91E9DA37E}" type="slidenum">
              <a:rPr kumimoji="0" lang="ru-RU" sz="2400" b="1">
                <a:solidFill>
                  <a:srgbClr val="FFFFFF"/>
                </a:solidFill>
              </a:rPr>
              <a:pPr algn="ctr"/>
              <a:t>‹#›</a:t>
            </a:fld>
            <a:endParaRPr kumimoji="0" lang="ru-RU" sz="2400">
              <a:solidFill>
                <a:srgbClr val="FFFFFF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09600" y="1352551"/>
            <a:ext cx="3886200" cy="3268624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844901" y="1352549"/>
            <a:ext cx="3886200" cy="3268625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>
            <a:extLst/>
          </a:lstStyle>
          <a:p>
            <a:fld id="{E4606EA6-EFEA-4C30-9264-4F9291A5780D}" type="datetime1">
              <a:pPr/>
              <a:t>28.08.2019</a:t>
            </a:fld>
            <a:endParaRPr kumimoji="0"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>
            <a:extLst/>
          </a:lstStyle>
          <a:p>
            <a:pPr algn="ctr"/>
            <a:fld id="{8F82E0A0-C266-4798-8C8F-B9F91E9DA37E}" type="slidenum">
              <a:rPr kumimoji="0" lang="ru-RU" sz="1400" b="1">
                <a:solidFill>
                  <a:srgbClr val="FFFFFF"/>
                </a:solidFill>
              </a:rPr>
              <a:pPr algn="ctr"/>
              <a:t>‹#›</a:t>
            </a:fld>
            <a:endParaRPr kumimoji="0"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18110"/>
            <a:ext cx="8153400" cy="1005840"/>
          </a:xfrm>
        </p:spPr>
        <p:txBody>
          <a:bodyPr anchor="b"/>
          <a:lstStyle>
            <a:lvl1pPr eaLnBrk="1" latinLnBrk="0" hangingPunct="1">
              <a:defRPr kumimoji="0" lang="ru-RU"/>
            </a:lvl1pPr>
            <a:extLst/>
          </a:lstStyle>
          <a:p>
            <a:pPr eaLnBrk="1" latinLnBrk="0" hangingPunct="1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919818"/>
            <a:ext cx="3886200" cy="2628900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919818"/>
            <a:ext cx="3886200" cy="2628900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>
            <a:extLst/>
          </a:lstStyle>
          <a:p>
            <a:fld id="{E4606EA6-EFEA-4C30-9264-4F9291A5780D}" type="datetime1">
              <a:pPr/>
              <a:t>28.08.2019</a:t>
            </a:fld>
            <a:endParaRPr kumimoji="0"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>
            <a:extLst/>
          </a:lstStyle>
          <a:p>
            <a:pPr algn="ctr"/>
            <a:fld id="{8F82E0A0-C266-4798-8C8F-B9F91E9DA37E}" type="slidenum">
              <a:rPr kumimoji="0" lang="ru-RU" sz="1400" b="1">
                <a:solidFill>
                  <a:srgbClr val="FFFFFF"/>
                </a:solidFill>
              </a:rPr>
              <a:pPr algn="ctr"/>
              <a:t>‹#›</a:t>
            </a:fld>
            <a:endParaRPr kumimoji="0"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>
            <a:extLst/>
          </a:lstStyle>
          <a:p>
            <a:endParaRPr kumimoji="0" lang="ru-RU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8"/>
          </p:nvPr>
        </p:nvSpPr>
        <p:spPr>
          <a:xfrm>
            <a:off x="609600" y="1362287"/>
            <a:ext cx="3886200" cy="530352"/>
          </a:xfrm>
          <a:solidFill>
            <a:schemeClr val="accent2"/>
          </a:solidFill>
        </p:spPr>
        <p:txBody>
          <a:bodyPr rtlCol="0" anchor="ctr"/>
          <a:lstStyle>
            <a:lvl1pPr eaLnBrk="1" latinLnBrk="0" hangingPunct="1">
              <a:buFontTx/>
              <a:buNone/>
              <a:defRPr kumimoji="0" lang="ru-RU" sz="2000" b="1">
                <a:solidFill>
                  <a:srgbClr val="FFFFFF"/>
                </a:solidFill>
              </a:defRPr>
            </a:lvl1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9"/>
          </p:nvPr>
        </p:nvSpPr>
        <p:spPr>
          <a:xfrm>
            <a:off x="4800600" y="1362287"/>
            <a:ext cx="3886200" cy="530352"/>
          </a:xfrm>
          <a:solidFill>
            <a:schemeClr val="accent4"/>
          </a:solidFill>
        </p:spPr>
        <p:txBody>
          <a:bodyPr rtlCol="0" anchor="ctr"/>
          <a:lstStyle>
            <a:lvl1pPr eaLnBrk="1" latinLnBrk="0" hangingPunct="1">
              <a:buFontTx/>
              <a:buNone/>
              <a:defRPr kumimoji="0" lang="ru-RU" sz="2000" b="1">
                <a:solidFill>
                  <a:srgbClr val="FFFFFF"/>
                </a:solidFill>
              </a:defRPr>
            </a:lvl1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FADB5D-B7A0-47E3-AD2D-B1A6F8614213}" type="datetime1">
              <a:pPr/>
              <a:t>28.08.2019</a:t>
            </a:fld>
            <a:endParaRPr kumimoji="0"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ru-RU">
                <a:solidFill>
                  <a:srgbClr val="FFFFFF"/>
                </a:solidFill>
              </a:defRPr>
            </a:lvl1pPr>
            <a:extLst/>
          </a:lstStyle>
          <a:p>
            <a:fld id="{A3F7CB7D-F184-43C7-B6FD-03D728E1BBFF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968126-03FC-49C0-B9B8-2B561CCC3D90}" type="datetime1">
              <a:pPr/>
              <a:t>28.08.2019</a:t>
            </a:fld>
            <a:endParaRPr kumimoji="0"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4686300"/>
            <a:ext cx="533400" cy="285750"/>
          </a:xfrm>
        </p:spPr>
        <p:txBody>
          <a:bodyPr/>
          <a:lstStyle>
            <a:lvl1pPr eaLnBrk="1" latinLnBrk="0" hangingPunct="1">
              <a:defRPr kumimoji="0" lang="ru-RU">
                <a:solidFill>
                  <a:schemeClr val="tx2"/>
                </a:solidFill>
              </a:defRPr>
            </a:lvl1pPr>
            <a:extLst/>
          </a:lstStyle>
          <a:p>
            <a:fld id="{A3F7CB7D-F184-43C7-B6FD-03D728E1BBFF}" type="slidenum">
              <a:rPr kumimoji="0" lang="ru-RU">
                <a:solidFill>
                  <a:schemeClr val="tx2"/>
                </a:solidFill>
              </a:rPr>
              <a:pPr/>
              <a:t>‹#›</a:t>
            </a:fld>
            <a:endParaRPr kumimoji="0" lang="ru-RU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8110"/>
            <a:ext cx="8153400" cy="1005840"/>
          </a:xfrm>
        </p:spPr>
        <p:txBody>
          <a:bodyPr anchor="b"/>
          <a:lstStyle>
            <a:lvl1pPr algn="l" eaLnBrk="1" latinLnBrk="0" hangingPunct="1">
              <a:buNone/>
              <a:defRPr kumimoji="0" lang="ru-RU" sz="4200" b="0"/>
            </a:lvl1pPr>
            <a:extLst/>
          </a:lstStyle>
          <a:p>
            <a:pPr eaLnBrk="1" latinLnBrk="0" hangingPunct="1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9A8198-4617-485E-9585-4840B69DBBA6}" type="datetime1">
              <a:pPr/>
              <a:t>28.08.2019</a:t>
            </a:fld>
            <a:endParaRPr kumimoji="0"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ru-RU">
                <a:solidFill>
                  <a:srgbClr val="FFFFFF"/>
                </a:solidFill>
              </a:defRPr>
            </a:lvl1pPr>
            <a:extLst/>
          </a:lstStyle>
          <a:p>
            <a:fld id="{A3F7CB7D-F184-43C7-B6FD-03D728E1BBFF}" type="slidenum">
              <a:rPr kumimoji="0" lang="ru-RU">
                <a:solidFill>
                  <a:srgbClr val="FFFFFF"/>
                </a:solidFill>
              </a:rPr>
              <a:pPr/>
              <a:t>‹#›</a:t>
            </a:fld>
            <a:endParaRPr kumimoji="0" lang="ru-RU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428750"/>
            <a:ext cx="1600200" cy="31242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 eaLnBrk="1" latinLnBrk="0" hangingPunct="1">
              <a:spcAft>
                <a:spcPts val="1000"/>
              </a:spcAft>
              <a:buNone/>
              <a:defRPr kumimoji="0" lang="ru-RU" sz="1800"/>
            </a:lvl1pPr>
            <a:lvl2pPr eaLnBrk="1" latinLnBrk="0" hangingPunct="1">
              <a:buNone/>
              <a:defRPr kumimoji="0" lang="ru-RU" sz="1200"/>
            </a:lvl2pPr>
            <a:lvl3pPr eaLnBrk="1" latinLnBrk="0" hangingPunct="1">
              <a:buNone/>
              <a:defRPr kumimoji="0" lang="ru-RU" sz="1000"/>
            </a:lvl3pPr>
            <a:lvl4pPr eaLnBrk="1" latinLnBrk="0" hangingPunct="1">
              <a:buNone/>
              <a:defRPr kumimoji="0" lang="ru-RU" sz="900"/>
            </a:lvl4pPr>
            <a:lvl5pPr eaLnBrk="1" latinLnBrk="0" hangingPunct="1">
              <a:buNone/>
              <a:defRPr kumimoji="0" lang="ru-RU" sz="9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2362200" y="1428750"/>
            <a:ext cx="6400800" cy="3200400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57668" y="0"/>
            <a:ext cx="7586332" cy="3419856"/>
          </a:xfrm>
          <a:solidFill>
            <a:schemeClr val="tx2">
              <a:shade val="50000"/>
            </a:schemeClr>
          </a:solidFill>
          <a:ln>
            <a:noFill/>
          </a:ln>
        </p:spPr>
        <p:txBody>
          <a:bodyPr/>
          <a:lstStyle>
            <a:lvl1pPr eaLnBrk="1" latinLnBrk="0" hangingPunct="1">
              <a:buNone/>
              <a:defRPr kumimoji="0" lang="ru-RU"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4114800"/>
            <a:ext cx="7315200" cy="514350"/>
          </a:xfrm>
        </p:spPr>
        <p:txBody>
          <a:bodyPr/>
          <a:lstStyle>
            <a:lvl1pPr marL="0" indent="0" eaLnBrk="1" latinLnBrk="0" hangingPunct="1">
              <a:buFontTx/>
              <a:buNone/>
              <a:defRPr kumimoji="0" lang="ru-RU" sz="1700"/>
            </a:lvl1pPr>
            <a:lvl2pPr eaLnBrk="1" latinLnBrk="0" hangingPunct="1">
              <a:buFontTx/>
              <a:buNone/>
              <a:defRPr kumimoji="0" lang="ru-RU" sz="1200"/>
            </a:lvl2pPr>
            <a:lvl3pPr eaLnBrk="1" latinLnBrk="0" hangingPunct="1">
              <a:buFontTx/>
              <a:buNone/>
              <a:defRPr kumimoji="0" lang="ru-RU" sz="1000"/>
            </a:lvl3pPr>
            <a:lvl4pPr eaLnBrk="1" latinLnBrk="0" hangingPunct="1">
              <a:buFontTx/>
              <a:buNone/>
              <a:defRPr kumimoji="0" lang="ru-RU" sz="900"/>
            </a:lvl4pPr>
            <a:lvl5pPr eaLnBrk="1" latinLnBrk="0" hangingPunct="1">
              <a:buFontTx/>
              <a:buNone/>
              <a:defRPr kumimoji="0" lang="ru-RU" sz="9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</p:txBody>
      </p:sp>
      <p:sp>
        <p:nvSpPr>
          <p:cNvPr id="8" name="Rectangle 7"/>
          <p:cNvSpPr/>
          <p:nvPr/>
        </p:nvSpPr>
        <p:spPr>
          <a:xfrm>
            <a:off x="-9144" y="3429000"/>
            <a:ext cx="9144000" cy="665226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9" name="Rectangle 8"/>
          <p:cNvSpPr/>
          <p:nvPr/>
        </p:nvSpPr>
        <p:spPr>
          <a:xfrm>
            <a:off x="-9144" y="3497580"/>
            <a:ext cx="1463040" cy="534924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10" name="Rectangle 9"/>
          <p:cNvSpPr/>
          <p:nvPr/>
        </p:nvSpPr>
        <p:spPr>
          <a:xfrm>
            <a:off x="1545336" y="3490722"/>
            <a:ext cx="7589520" cy="534924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3543300"/>
            <a:ext cx="7315200" cy="457200"/>
          </a:xfrm>
        </p:spPr>
        <p:txBody>
          <a:bodyPr anchor="ctr"/>
          <a:lstStyle>
            <a:lvl1pPr algn="l" eaLnBrk="1" latinLnBrk="0" hangingPunct="1">
              <a:buNone/>
              <a:defRPr kumimoji="0" lang="ru-RU" sz="2800" b="0">
                <a:solidFill>
                  <a:srgbClr val="FFFFFF"/>
                </a:solidFill>
              </a:defRPr>
            </a:lvl1pPr>
            <a:extLst/>
          </a:lstStyle>
          <a:p>
            <a:pPr eaLnBrk="1" latinLnBrk="0" hangingPunct="1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1447800" y="0"/>
            <a:ext cx="100584" cy="515035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4686300"/>
            <a:ext cx="2667000" cy="273844"/>
          </a:xfrm>
        </p:spPr>
        <p:txBody>
          <a:bodyPr rtlCol="0"/>
          <a:lstStyle>
            <a:extLst/>
          </a:lstStyle>
          <a:p>
            <a:fld id="{E4606EA6-EFEA-4C30-9264-4F9291A5780D}" type="datetime1">
              <a:pPr/>
              <a:t>28.08.2019</a:t>
            </a:fld>
            <a:endParaRPr kumimoji="0"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3500437"/>
            <a:ext cx="1447800" cy="497684"/>
          </a:xfrm>
        </p:spPr>
        <p:txBody>
          <a:bodyPr rtlCol="0"/>
          <a:lstStyle>
            <a:lvl1pPr eaLnBrk="1" latinLnBrk="0" hangingPunct="1">
              <a:defRPr kumimoji="0" lang="ru-RU" sz="2800"/>
            </a:lvl1pPr>
            <a:extLst/>
          </a:lstStyle>
          <a:p>
            <a:pPr algn="ctr"/>
            <a:fld id="{8F82E0A0-C266-4798-8C8F-B9F91E9DA37E}" type="slidenum">
              <a:rPr kumimoji="0" lang="ru-RU" sz="2800" b="1">
                <a:solidFill>
                  <a:srgbClr val="FFFFFF"/>
                </a:solidFill>
              </a:rPr>
              <a:pPr algn="ctr"/>
              <a:t>‹#›</a:t>
            </a:fld>
            <a:endParaRPr kumimoji="0" lang="ru-RU" sz="280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4686155"/>
            <a:ext cx="4572000" cy="273844"/>
          </a:xfrm>
        </p:spPr>
        <p:txBody>
          <a:bodyPr rtlCol="0"/>
          <a:lstStyle>
            <a:extLst/>
          </a:lstStyle>
          <a:p>
            <a:endParaRPr kumimoji="0"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352550"/>
            <a:ext cx="8153400" cy="324231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4686300"/>
            <a:ext cx="2667000" cy="273844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lang="ru-RU" sz="1400">
                <a:solidFill>
                  <a:schemeClr val="tx2"/>
                </a:solidFill>
              </a:defRPr>
            </a:lvl1pPr>
            <a:extLst/>
          </a:lstStyle>
          <a:p>
            <a:fld id="{E4606EA6-EFEA-4C30-9264-4F9291A5780D}" type="datetime1">
              <a:pPr/>
              <a:t>28.08.2019</a:t>
            </a:fld>
            <a:endParaRPr kumimoji="0" lang="ru-RU" sz="140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1" y="4686155"/>
            <a:ext cx="5421083" cy="273844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lang="ru-RU" sz="1400">
                <a:solidFill>
                  <a:schemeClr val="tx2"/>
                </a:solidFill>
              </a:defRPr>
            </a:lvl1pPr>
            <a:extLst/>
          </a:lstStyle>
          <a:p>
            <a:pPr algn="r"/>
            <a:endParaRPr kumimoji="0" lang="ru-RU" sz="14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1095170"/>
            <a:ext cx="9144000" cy="24003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8" name="Rectangle 7"/>
          <p:cNvSpPr/>
          <p:nvPr/>
        </p:nvSpPr>
        <p:spPr>
          <a:xfrm>
            <a:off x="0" y="1129460"/>
            <a:ext cx="533400" cy="1714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9" name="Rectangle 8"/>
          <p:cNvSpPr/>
          <p:nvPr/>
        </p:nvSpPr>
        <p:spPr>
          <a:xfrm>
            <a:off x="590550" y="1129460"/>
            <a:ext cx="8553450" cy="17145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123507"/>
            <a:ext cx="533400" cy="183357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lang="ru-RU" sz="1400" b="1">
                <a:solidFill>
                  <a:srgbClr val="FFFFFF"/>
                </a:solidFill>
              </a:defRPr>
            </a:lvl1pPr>
            <a:extLst/>
          </a:lstStyle>
          <a:p>
            <a:pPr algn="ctr"/>
            <a:fld id="{8F82E0A0-C266-4798-8C8F-B9F91E9DA37E}" type="slidenum">
              <a:rPr kumimoji="0" lang="ru-RU" sz="1400" b="1">
                <a:solidFill>
                  <a:srgbClr val="FFFFFF"/>
                </a:solidFill>
              </a:rPr>
              <a:pPr algn="ctr"/>
              <a:t>‹#›</a:t>
            </a:fld>
            <a:endParaRPr kumimoji="0" lang="ru-RU" sz="1400" b="1">
              <a:solidFill>
                <a:srgbClr val="FFFFFF"/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118110"/>
            <a:ext cx="8153400" cy="100584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pPr eaLnBrk="1" latinLnBrk="0" hangingPunct="1"/>
            <a:r>
              <a:rPr kumimoji="0" lang="ru-RU" smtClean="0"/>
              <a:t>Образец заголовка</a:t>
            </a:r>
            <a:endParaRPr kumimoji="0"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8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rtl="0" eaLnBrk="1" latinLnBrk="0" hangingPunct="1">
        <a:spcBef>
          <a:spcPct val="0"/>
        </a:spcBef>
        <a:buNone/>
        <a:defRPr kumimoji="0" lang="ru-RU" sz="4200" kern="1200">
          <a:solidFill>
            <a:schemeClr val="tx2"/>
          </a:solidFill>
          <a:latin typeface="+mj-lt"/>
          <a:ea typeface="+mj-ea"/>
          <a:cs typeface="+mj-cs"/>
        </a:defRPr>
      </a:lvl1pPr>
      <a:extLst/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lang="ru-RU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lang="ru-RU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lang="ru-RU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lang="ru-RU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lang="ru-RU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None/>
        <a:defRPr kumimoji="0" lang="ru-RU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lang="ru-RU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lang="ru-RU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lang="ru-RU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lang="ru-RU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lang="ru-RU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lang="ru-RU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lang="ru-RU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lang="ru-RU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lang="ru-RU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lang="ru-RU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lang="ru-RU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lang="ru-RU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/>
          </p:cNvSpPr>
          <p:nvPr>
            <p:ph type="title"/>
          </p:nvPr>
        </p:nvSpPr>
        <p:spPr>
          <a:xfrm>
            <a:off x="1475656" y="339502"/>
            <a:ext cx="6696744" cy="3528392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>
            <a:extLst/>
          </a:lstStyle>
          <a:p>
            <a:pPr algn="ctr"/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Профилактика</a:t>
            </a:r>
            <a:br>
              <a:rPr lang="ru-RU" sz="28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ru-RU" sz="28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/>
            </a:r>
            <a:br>
              <a:rPr lang="ru-RU" sz="2800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ru-RU" sz="2800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аутодеструктивного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поведения обучающихся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>МБОУ СОШ №32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1600" dirty="0">
              <a:latin typeface="Bookman Old Style" panose="02050604050505020204" pitchFamily="18" charset="0"/>
            </a:endParaRPr>
          </a:p>
        </p:txBody>
      </p:sp>
      <p:sp>
        <p:nvSpPr>
          <p:cNvPr id="5" name="Rectangle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62500" lnSpcReduction="20000"/>
          </a:bodyPr>
          <a:lstStyle>
            <a:extLst/>
          </a:lstStyle>
          <a:p>
            <a:pPr algn="ctr"/>
            <a:r>
              <a:rPr lang="ru-RU" sz="2000" dirty="0" smtClean="0"/>
              <a:t>Подготовила педагог-психолог 1 категории</a:t>
            </a:r>
          </a:p>
          <a:p>
            <a:pPr algn="ctr"/>
            <a:r>
              <a:rPr lang="ru-RU" sz="2000" dirty="0" err="1" smtClean="0"/>
              <a:t>Человская</a:t>
            </a:r>
            <a:r>
              <a:rPr lang="ru-RU" sz="2000" dirty="0" smtClean="0"/>
              <a:t> Юлия Евгеньевна </a:t>
            </a:r>
            <a:endParaRPr lang="ru-RU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467544" y="4617154"/>
            <a:ext cx="15935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2022-2023 </a:t>
            </a:r>
            <a:r>
              <a:rPr lang="ru-RU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г.г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8110"/>
            <a:ext cx="5832648" cy="1005840"/>
          </a:xfrm>
        </p:spPr>
        <p:txBody>
          <a:bodyPr>
            <a:normAutofit fontScale="90000"/>
          </a:bodyPr>
          <a:lstStyle/>
          <a:p>
            <a:r>
              <a:rPr lang="ru-RU" dirty="0"/>
              <a:t>Поведенческие признаки</a:t>
            </a:r>
            <a:br>
              <a:rPr lang="ru-RU" dirty="0"/>
            </a:br>
            <a:r>
              <a:rPr lang="ru-RU" sz="2000" dirty="0"/>
              <a:t>подросток может: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1352550"/>
            <a:ext cx="8424936" cy="3595463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ru-RU" sz="1400" dirty="0" smtClean="0">
                <a:latin typeface="Bahnschrift Light" panose="020B0502040204020203" pitchFamily="34" charset="0"/>
              </a:rPr>
              <a:t>1. Раздавать </a:t>
            </a:r>
            <a:r>
              <a:rPr lang="ru-RU" sz="1400" dirty="0">
                <a:latin typeface="Bahnschrift Light" panose="020B0502040204020203" pitchFamily="34" charset="0"/>
              </a:rPr>
              <a:t>другим вещи, имеющие большую личную значимость, </a:t>
            </a:r>
            <a:endParaRPr lang="ru-RU" sz="1400" dirty="0" smtClean="0">
              <a:latin typeface="Bahnschrift Light" panose="020B0502040204020203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ru-RU" sz="1400" dirty="0" smtClean="0">
                <a:latin typeface="Bahnschrift Light" panose="020B0502040204020203" pitchFamily="34" charset="0"/>
              </a:rPr>
              <a:t>окончательно </a:t>
            </a:r>
            <a:r>
              <a:rPr lang="ru-RU" sz="1400" dirty="0">
                <a:latin typeface="Bahnschrift Light" panose="020B0502040204020203" pitchFamily="34" charset="0"/>
              </a:rPr>
              <a:t>приводить в порядок дела, мириться с давними врагами;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ru-RU" sz="1400" dirty="0">
                <a:latin typeface="Bahnschrift Light" panose="020B0502040204020203" pitchFamily="34" charset="0"/>
              </a:rPr>
              <a:t>2. Демонстрировать радикальные перемены в поведении, такие как: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ru-RU" sz="1400" dirty="0">
                <a:latin typeface="Bahnschrift Light" panose="020B0502040204020203" pitchFamily="34" charset="0"/>
              </a:rPr>
              <a:t>- в еде – есть слишком мало или слишком много;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ru-RU" sz="1400" dirty="0">
                <a:latin typeface="Bahnschrift Light" panose="020B0502040204020203" pitchFamily="34" charset="0"/>
              </a:rPr>
              <a:t>- во сне – спать слишком мало или слишком много;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ru-RU" sz="1400" dirty="0">
                <a:latin typeface="Bahnschrift Light" panose="020B0502040204020203" pitchFamily="34" charset="0"/>
              </a:rPr>
              <a:t>- во внешнем виде – стать неряшливым;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ru-RU" sz="1400" dirty="0" smtClean="0">
                <a:latin typeface="Bahnschrift Light" panose="020B0502040204020203" pitchFamily="34" charset="0"/>
              </a:rPr>
              <a:t>- в </a:t>
            </a:r>
            <a:r>
              <a:rPr lang="ru-RU" sz="1400" dirty="0">
                <a:latin typeface="Bahnschrift Light" panose="020B0502040204020203" pitchFamily="34" charset="0"/>
              </a:rPr>
              <a:t>школьных привычках – пропускать занятия, не выполнять Д/З, избегать общения с одноклассниками, проявлять раздражительность, угрюмость, находиться в подавленном настроении</a:t>
            </a:r>
            <a:r>
              <a:rPr lang="ru-RU" sz="1400" dirty="0" smtClean="0">
                <a:latin typeface="Bahnschrift Light" panose="020B0502040204020203" pitchFamily="34" charset="0"/>
              </a:rPr>
              <a:t>;</a:t>
            </a:r>
            <a:endParaRPr lang="ru-RU" sz="1400" dirty="0">
              <a:latin typeface="Bahnschrift Light" panose="020B0502040204020203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ru-RU" sz="1400" dirty="0">
                <a:latin typeface="Bahnschrift Light" panose="020B0502040204020203" pitchFamily="34" charset="0"/>
              </a:rPr>
              <a:t>3. Замкнуться от семьи и друзей;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ru-RU" sz="1400" dirty="0">
                <a:latin typeface="Bahnschrift Light" panose="020B0502040204020203" pitchFamily="34" charset="0"/>
              </a:rPr>
              <a:t>4. Быть чрезмерно деятельным или наоборот безразличным к окружающему миру; ощущать попеременно то внезапную эйфорию, то приступы отчаяния;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ru-RU" sz="1400" dirty="0">
                <a:latin typeface="Bahnschrift Light" panose="020B0502040204020203" pitchFamily="34" charset="0"/>
              </a:rPr>
              <a:t>5. Проявлять признаки беспомощности, безнадёжности и отчаяния.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555526"/>
            <a:ext cx="2952328" cy="2448273"/>
          </a:xfrm>
        </p:spPr>
      </p:pic>
    </p:spTree>
    <p:extLst>
      <p:ext uri="{BB962C8B-B14F-4D97-AF65-F5344CB8AC3E}">
        <p14:creationId xmlns:p14="http://schemas.microsoft.com/office/powerpoint/2010/main" val="101006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8110"/>
            <a:ext cx="5616624" cy="100584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Ситуационные признаки</a:t>
            </a:r>
            <a:br>
              <a:rPr lang="ru-RU" dirty="0" smtClean="0"/>
            </a:br>
            <a:r>
              <a:rPr lang="ru-RU" sz="1600" dirty="0" smtClean="0"/>
              <a:t>ребенок может решиться на самоубийство, если: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1352551"/>
            <a:ext cx="5616624" cy="3268624"/>
          </a:xfrm>
        </p:spPr>
        <p:txBody>
          <a:bodyPr>
            <a:normAutofit lnSpcReduction="10000"/>
          </a:bodyPr>
          <a:lstStyle/>
          <a:p>
            <a:r>
              <a:rPr lang="ru-RU" sz="1600" dirty="0" smtClean="0"/>
              <a:t>Социально изолирован, чувствует себя отверженным;</a:t>
            </a:r>
          </a:p>
          <a:p>
            <a:r>
              <a:rPr lang="ru-RU" sz="1600" dirty="0" smtClean="0"/>
              <a:t>Живёт в нестабильном окружении (серьёзный кризис в семье, алкоголизм, личная или семейная проблема);</a:t>
            </a:r>
          </a:p>
          <a:p>
            <a:r>
              <a:rPr lang="ru-RU" sz="1600" dirty="0" smtClean="0"/>
              <a:t>Ощущает себя жертвой насилия (физического, сексуального или эмоционального);</a:t>
            </a:r>
          </a:p>
          <a:p>
            <a:r>
              <a:rPr lang="ru-RU" sz="1600" dirty="0" smtClean="0"/>
              <a:t>Перенёс тяжёлую потерю (смерть кого-то из близких, развод родителей);</a:t>
            </a:r>
          </a:p>
          <a:p>
            <a:r>
              <a:rPr lang="ru-RU" sz="1600" dirty="0" smtClean="0"/>
              <a:t>Слишком критически относится к себе;</a:t>
            </a:r>
          </a:p>
          <a:p>
            <a:r>
              <a:rPr lang="ru-RU" sz="1600" dirty="0" smtClean="0"/>
              <a:t>Предпринимал раньше попытки самоубийства;</a:t>
            </a:r>
          </a:p>
          <a:p>
            <a:r>
              <a:rPr lang="ru-RU" sz="1600" dirty="0" smtClean="0"/>
              <a:t>Имеет склонность к суициду вследствие того, что он совершился кем-то из друзей, знакомых или членов семьи.</a:t>
            </a:r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1419622"/>
            <a:ext cx="3021773" cy="2266330"/>
          </a:xfrm>
        </p:spPr>
      </p:pic>
    </p:spTree>
    <p:extLst>
      <p:ext uri="{BB962C8B-B14F-4D97-AF65-F5344CB8AC3E}">
        <p14:creationId xmlns:p14="http://schemas.microsoft.com/office/powerpoint/2010/main" val="1195461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23478"/>
            <a:ext cx="8153400" cy="1504528"/>
          </a:xfrm>
        </p:spPr>
        <p:txBody>
          <a:bodyPr>
            <a:normAutofit fontScale="90000"/>
          </a:bodyPr>
          <a:lstStyle/>
          <a:p>
            <a:pPr marL="320040" lvl="0" indent="-320040">
              <a:spcBef>
                <a:spcPts val="700"/>
              </a:spcBef>
            </a:pP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10 правил заботливого родителя</a:t>
            </a:r>
            <a:br>
              <a:rPr lang="ru-RU" sz="2800" dirty="0" smtClean="0"/>
            </a:br>
            <a:r>
              <a:rPr lang="ru-RU" sz="1600" i="1" dirty="0">
                <a:solidFill>
                  <a:prstClr val="black"/>
                </a:solidFill>
                <a:ea typeface="+mn-ea"/>
                <a:cs typeface="+mn-cs"/>
              </a:rPr>
              <a:t>Соблюдение следующих рекомендаций позволят </a:t>
            </a:r>
            <a:r>
              <a:rPr lang="ru-RU" sz="1600" i="1" dirty="0" smtClean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ru-RU" sz="1600" i="1" dirty="0" smtClean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ru-RU" sz="1600" i="1" dirty="0" smtClean="0">
                <a:solidFill>
                  <a:prstClr val="black"/>
                </a:solidFill>
                <a:ea typeface="+mn-ea"/>
                <a:cs typeface="+mn-cs"/>
              </a:rPr>
              <a:t>восстановить </a:t>
            </a:r>
            <a:r>
              <a:rPr lang="ru-RU" sz="1600" i="1" dirty="0">
                <a:solidFill>
                  <a:prstClr val="black"/>
                </a:solidFill>
                <a:ea typeface="+mn-ea"/>
                <a:cs typeface="+mn-cs"/>
              </a:rPr>
              <a:t>утраченные детско-родительские </a:t>
            </a:r>
            <a:r>
              <a:rPr lang="ru-RU" sz="1600" i="1" dirty="0" smtClean="0">
                <a:solidFill>
                  <a:prstClr val="black"/>
                </a:solidFill>
                <a:ea typeface="+mn-ea"/>
                <a:cs typeface="+mn-cs"/>
              </a:rPr>
              <a:t>отношения</a:t>
            </a:r>
            <a:r>
              <a:rPr lang="ru-RU" sz="1800" dirty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ru-RU" sz="1800" dirty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ru-RU" sz="1800" dirty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ru-RU" sz="1800" dirty="0">
                <a:solidFill>
                  <a:prstClr val="black"/>
                </a:solidFill>
                <a:ea typeface="+mn-ea"/>
                <a:cs typeface="+mn-cs"/>
              </a:rPr>
            </a:b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1491630"/>
            <a:ext cx="8426896" cy="3268624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  <a:p>
            <a:r>
              <a:rPr lang="ru-RU" dirty="0" smtClean="0"/>
              <a:t>1</a:t>
            </a:r>
            <a:r>
              <a:rPr lang="ru-RU" dirty="0"/>
              <a:t>. Быть внимательным наблюдателем, видеть своего ребенка со стороны.</a:t>
            </a:r>
          </a:p>
          <a:p>
            <a:r>
              <a:rPr lang="ru-RU" dirty="0"/>
              <a:t>2. Давать возможность ребенку высказываться и самому делиться переживаниями.</a:t>
            </a:r>
          </a:p>
          <a:p>
            <a:r>
              <a:rPr lang="ru-RU" dirty="0"/>
              <a:t>3. Использовать ритуалы для укрепления семейных связей: совместный ужин, поездки за город, привлечение к помощи по дому.</a:t>
            </a:r>
          </a:p>
          <a:p>
            <a:r>
              <a:rPr lang="ru-RU" dirty="0"/>
              <a:t>4. Давать безусловную любовь, гордиться маленькими и большими достижениями.</a:t>
            </a:r>
          </a:p>
          <a:p>
            <a:r>
              <a:rPr lang="ru-RU" dirty="0"/>
              <a:t>5. Создавать ситуации успеха и подчеркивать положительные качества ребенка.</a:t>
            </a:r>
          </a:p>
          <a:p>
            <a:r>
              <a:rPr lang="ru-RU" dirty="0"/>
              <a:t>6. Доверять ему, но не попустительствовать.</a:t>
            </a:r>
          </a:p>
          <a:p>
            <a:r>
              <a:rPr lang="ru-RU" dirty="0"/>
              <a:t>7. При приветствии и расставании улыбаться, смотреть в глаза, говорить: «Я тебя люблю».</a:t>
            </a:r>
          </a:p>
          <a:p>
            <a:r>
              <a:rPr lang="ru-RU" dirty="0"/>
              <a:t>8. Использовать в общении ненавязчивые прикосновения.</a:t>
            </a:r>
          </a:p>
          <a:p>
            <a:r>
              <a:rPr lang="ru-RU" dirty="0"/>
              <a:t>9. Занимать деятельностью, однако и разрешать немного побездельничать.</a:t>
            </a:r>
          </a:p>
          <a:p>
            <a:r>
              <a:rPr lang="ru-RU" dirty="0"/>
              <a:t>10. Говорить, так «Что бы у тебя не случилось, я тебя всегда пойму и приму!».</a:t>
            </a:r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123478"/>
            <a:ext cx="2734072" cy="1872208"/>
          </a:xfrm>
        </p:spPr>
      </p:pic>
    </p:spTree>
    <p:extLst>
      <p:ext uri="{BB962C8B-B14F-4D97-AF65-F5344CB8AC3E}">
        <p14:creationId xmlns:p14="http://schemas.microsoft.com/office/powerpoint/2010/main" val="2958570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8110"/>
            <a:ext cx="5256584" cy="100584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7 приемов эффективного учителя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2211710"/>
            <a:ext cx="8354888" cy="2697497"/>
          </a:xfrm>
        </p:spPr>
        <p:txBody>
          <a:bodyPr>
            <a:normAutofit fontScale="32500" lnSpcReduction="20000"/>
          </a:bodyPr>
          <a:lstStyle/>
          <a:p>
            <a:endParaRPr lang="ru-RU" dirty="0"/>
          </a:p>
          <a:p>
            <a:r>
              <a:rPr lang="ru-RU" sz="4300" dirty="0"/>
              <a:t>1. Поиск скрытых ресурсов ученика в его </a:t>
            </a:r>
            <a:r>
              <a:rPr lang="ru-RU" sz="4300" dirty="0" smtClean="0"/>
              <a:t>интересах </a:t>
            </a:r>
            <a:r>
              <a:rPr lang="ru-RU" sz="4300" dirty="0"/>
              <a:t>и возможностях.</a:t>
            </a:r>
          </a:p>
          <a:p>
            <a:r>
              <a:rPr lang="ru-RU" sz="4300" dirty="0"/>
              <a:t>2. Содействие нахождению ребенком своего предназначения через интересную эмоционально насыщенную и полезную деятельность.</a:t>
            </a:r>
          </a:p>
          <a:p>
            <a:r>
              <a:rPr lang="ru-RU" sz="4300" dirty="0"/>
              <a:t>3. Снятие страха неудач, обучение умению извлекать опыт из сделанных ошибок.</a:t>
            </a:r>
          </a:p>
          <a:p>
            <a:r>
              <a:rPr lang="ru-RU" sz="4300" dirty="0"/>
              <a:t>4. Подчеркивание любых улучшений в учебной деятельности ребенка.</a:t>
            </a:r>
          </a:p>
          <a:p>
            <a:r>
              <a:rPr lang="ru-RU" sz="4300" dirty="0"/>
              <a:t>5. Использование на уроках динамических пауз, позволяющих снять эмоциональное напряжение.</a:t>
            </a:r>
          </a:p>
          <a:p>
            <a:r>
              <a:rPr lang="ru-RU" sz="4300" dirty="0"/>
              <a:t>6. Способность педагога признать свои ошибки, </a:t>
            </a:r>
            <a:r>
              <a:rPr lang="ru-RU" sz="4300" dirty="0" smtClean="0"/>
              <a:t>однако </a:t>
            </a:r>
            <a:r>
              <a:rPr lang="ru-RU" sz="4300" dirty="0"/>
              <a:t>ни в коем случае не заискивать перед учеником.</a:t>
            </a:r>
          </a:p>
          <a:p>
            <a:r>
              <a:rPr lang="ru-RU" sz="4300" dirty="0"/>
              <a:t>7. Уважение личности любого даже самого </a:t>
            </a:r>
            <a:r>
              <a:rPr lang="ru-RU" sz="4300" dirty="0" smtClean="0"/>
              <a:t>«</a:t>
            </a:r>
            <a:r>
              <a:rPr lang="ru-RU" sz="4300" dirty="0"/>
              <a:t>проблемного» ребенка.</a:t>
            </a:r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123478"/>
            <a:ext cx="3079130" cy="1944216"/>
          </a:xfrm>
        </p:spPr>
      </p:pic>
    </p:spTree>
    <p:extLst>
      <p:ext uri="{BB962C8B-B14F-4D97-AF65-F5344CB8AC3E}">
        <p14:creationId xmlns:p14="http://schemas.microsoft.com/office/powerpoint/2010/main" val="2827621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dirty="0" smtClean="0"/>
              <a:t>Телефоны поддержки</a:t>
            </a:r>
            <a:endParaRPr lang="ru-RU" dirty="0"/>
          </a:p>
        </p:txBody>
      </p:sp>
      <p:sp>
        <p:nvSpPr>
          <p:cNvPr id="4" name="Rectangle 3"/>
          <p:cNvSpPr>
            <a:spLocks noGrp="1"/>
          </p:cNvSpPr>
          <p:nvPr>
            <p:ph sz="quarter" idx="14"/>
          </p:nvPr>
        </p:nvSpPr>
        <p:spPr>
          <a:xfrm>
            <a:off x="4419600" y="1131590"/>
            <a:ext cx="4495800" cy="3802360"/>
          </a:xfrm>
        </p:spPr>
        <p:txBody>
          <a:bodyPr>
            <a:normAutofit fontScale="85000" lnSpcReduction="10000"/>
          </a:bodyPr>
          <a:lstStyle>
            <a:extLst/>
          </a:lstStyle>
          <a:p>
            <a:pPr marL="274320" lvl="1"/>
            <a:endParaRPr lang="ru-RU" sz="1800" dirty="0" smtClean="0"/>
          </a:p>
          <a:p>
            <a:pPr marL="274320" lvl="1"/>
            <a:r>
              <a:rPr lang="ru-RU" sz="1800" dirty="0" smtClean="0"/>
              <a:t>Телефон «горячей линии» Центр экстренной психологической помощи МЧС России (бесплатно, круглосуточно)</a:t>
            </a:r>
          </a:p>
          <a:p>
            <a:pPr marL="0" lvl="1" indent="0">
              <a:buNone/>
            </a:pPr>
            <a:r>
              <a:rPr lang="ru-RU" sz="1800" dirty="0" smtClean="0"/>
              <a:t> </a:t>
            </a:r>
            <a:r>
              <a:rPr lang="ru-RU" sz="1800" b="1" dirty="0" smtClean="0"/>
              <a:t>тел.: 8(495) 626-37-07</a:t>
            </a:r>
          </a:p>
          <a:p>
            <a:pPr marL="274320" lvl="1"/>
            <a:r>
              <a:rPr lang="ru-RU" sz="1800" dirty="0"/>
              <a:t>Единый общероссийский телефон доверия для детей, подростков и их родителей </a:t>
            </a:r>
          </a:p>
          <a:p>
            <a:pPr marL="0" lvl="1" indent="0">
              <a:buNone/>
            </a:pPr>
            <a:r>
              <a:rPr lang="ru-RU" sz="1800"/>
              <a:t>       </a:t>
            </a:r>
            <a:r>
              <a:rPr lang="ru-RU" sz="1800" b="1" smtClean="0"/>
              <a:t>8-800-2000-122</a:t>
            </a:r>
            <a:endParaRPr lang="ru-RU" sz="1800" b="1" dirty="0"/>
          </a:p>
          <a:p>
            <a:pPr marL="274320" lvl="1"/>
            <a:r>
              <a:rPr lang="ru-RU" sz="1800" dirty="0" smtClean="0"/>
              <a:t>Для </a:t>
            </a:r>
            <a:r>
              <a:rPr lang="ru-RU" sz="1800" dirty="0" smtClean="0"/>
              <a:t>оказания профилактической консультативной психологической помощи лицам с кризисными, депрессивными состояниями и суицидальным поведением, ежедневно  с 8-00 до 20-00 работает телефон доверия ГБУЗ «СКПБ №1»</a:t>
            </a:r>
          </a:p>
          <a:p>
            <a:pPr marL="0" lvl="1" indent="0">
              <a:buNone/>
            </a:pPr>
            <a:r>
              <a:rPr lang="ru-RU" sz="1800" b="1" dirty="0">
                <a:solidFill>
                  <a:prstClr val="black"/>
                </a:solidFill>
              </a:rPr>
              <a:t>тел</a:t>
            </a:r>
            <a:r>
              <a:rPr lang="ru-RU" sz="1800" b="1" dirty="0" smtClean="0">
                <a:solidFill>
                  <a:prstClr val="black"/>
                </a:solidFill>
              </a:rPr>
              <a:t>.: 8(861) 267-38-21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635646"/>
            <a:ext cx="3240360" cy="2476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089" b="35089"/>
          <a:stretch>
            <a:fillRect/>
          </a:stretch>
        </p:blipFill>
        <p:spPr>
          <a:xfrm>
            <a:off x="1557668" y="0"/>
            <a:ext cx="7586332" cy="3419856"/>
          </a:xfr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691680" y="4443958"/>
            <a:ext cx="7315200" cy="51435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latin typeface="Gabriola" panose="04040605051002020D02" pitchFamily="82" charset="0"/>
              </a:rPr>
              <a:t>Спасибо за внимание!</a:t>
            </a:r>
            <a:endParaRPr lang="ru-RU" sz="2800" dirty="0">
              <a:latin typeface="Gabriola" panose="04040605051002020D02" pitchFamily="82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Главная ценность – это ЖИЗНЬ!!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4533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36770" y="123478"/>
            <a:ext cx="4479032" cy="1005840"/>
          </a:xfrm>
        </p:spPr>
        <p:txBody>
          <a:bodyPr>
            <a:normAutofit/>
          </a:bodyPr>
          <a:lstStyle/>
          <a:p>
            <a:r>
              <a:rPr lang="ru-RU" sz="1400" dirty="0"/>
              <a:t>«Человек страдает не столько от </a:t>
            </a:r>
            <a:r>
              <a:rPr lang="ru-RU" sz="1400" dirty="0" smtClean="0"/>
              <a:t>того, </a:t>
            </a:r>
            <a:br>
              <a:rPr lang="ru-RU" sz="1400" dirty="0" smtClean="0"/>
            </a:br>
            <a:r>
              <a:rPr lang="ru-RU" sz="1400" dirty="0" smtClean="0"/>
              <a:t> что </a:t>
            </a:r>
            <a:r>
              <a:rPr lang="ru-RU" sz="1400" dirty="0"/>
              <a:t>происходит, сколько от того,</a:t>
            </a:r>
            <a:br>
              <a:rPr lang="ru-RU" sz="1400" dirty="0"/>
            </a:br>
            <a:r>
              <a:rPr lang="ru-RU" sz="1400" dirty="0" smtClean="0"/>
              <a:t> как </a:t>
            </a:r>
            <a:r>
              <a:rPr lang="ru-RU" sz="1400" dirty="0"/>
              <a:t>он оценивает то, что с ним происходит»</a:t>
            </a:r>
            <a:br>
              <a:rPr lang="ru-RU" sz="1400" dirty="0"/>
            </a:br>
            <a:r>
              <a:rPr lang="ru-RU" sz="1400" dirty="0" smtClean="0"/>
              <a:t>                                                                Мишель </a:t>
            </a:r>
            <a:r>
              <a:rPr lang="ru-RU" sz="1400" dirty="0"/>
              <a:t>де Монтень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779912" y="1419622"/>
            <a:ext cx="5184576" cy="3310375"/>
          </a:xfrm>
        </p:spPr>
        <p:txBody>
          <a:bodyPr>
            <a:normAutofit/>
          </a:bodyPr>
          <a:lstStyle/>
          <a:p>
            <a:r>
              <a:rPr lang="ru-RU" sz="1200" dirty="0" smtClean="0">
                <a:solidFill>
                  <a:schemeClr val="bg1"/>
                </a:solidFill>
              </a:rPr>
              <a:t>- Презентация </a:t>
            </a:r>
            <a:r>
              <a:rPr lang="ru-RU" sz="1200" dirty="0">
                <a:solidFill>
                  <a:schemeClr val="bg1"/>
                </a:solidFill>
              </a:rPr>
              <a:t>посвящена вопросу профилактики суицидального поведения у подростков.</a:t>
            </a:r>
          </a:p>
          <a:p>
            <a:r>
              <a:rPr lang="ru-RU" sz="1200" dirty="0" smtClean="0">
                <a:solidFill>
                  <a:schemeClr val="bg1"/>
                </a:solidFill>
              </a:rPr>
              <a:t>- Ра</a:t>
            </a:r>
            <a:r>
              <a:rPr lang="ru-RU" sz="1200" dirty="0" smtClean="0">
                <a:solidFill>
                  <a:schemeClr val="bg1"/>
                </a:solidFill>
                <a:latin typeface="+mj-lt"/>
              </a:rPr>
              <a:t>ссматриваются </a:t>
            </a:r>
            <a:r>
              <a:rPr lang="ru-RU" sz="1200" dirty="0">
                <a:solidFill>
                  <a:schemeClr val="bg1"/>
                </a:solidFill>
                <a:latin typeface="+mj-lt"/>
              </a:rPr>
              <a:t>м</a:t>
            </a:r>
            <a:r>
              <a:rPr lang="ru-RU" sz="1200" dirty="0" smtClean="0">
                <a:solidFill>
                  <a:schemeClr val="bg1"/>
                </a:solidFill>
                <a:latin typeface="+mj-lt"/>
              </a:rPr>
              <a:t>отивы </a:t>
            </a:r>
            <a:r>
              <a:rPr lang="ru-RU" sz="1200" dirty="0">
                <a:solidFill>
                  <a:schemeClr val="bg1"/>
                </a:solidFill>
                <a:latin typeface="+mj-lt"/>
              </a:rPr>
              <a:t>суицидального поведения у детей и подростков. </a:t>
            </a:r>
            <a:endParaRPr lang="ru-RU" sz="1200" dirty="0" smtClean="0">
              <a:solidFill>
                <a:schemeClr val="bg1"/>
              </a:solidFill>
              <a:latin typeface="+mj-lt"/>
            </a:endParaRPr>
          </a:p>
          <a:p>
            <a:r>
              <a:rPr lang="ru-RU" sz="1200" dirty="0" smtClean="0">
                <a:solidFill>
                  <a:schemeClr val="bg1"/>
                </a:solidFill>
                <a:latin typeface="+mj-lt"/>
              </a:rPr>
              <a:t>- Представлены </a:t>
            </a:r>
            <a:r>
              <a:rPr lang="ru-RU" sz="1200" dirty="0">
                <a:solidFill>
                  <a:schemeClr val="bg1"/>
                </a:solidFill>
                <a:latin typeface="+mj-lt"/>
              </a:rPr>
              <a:t>статистические данные. </a:t>
            </a:r>
            <a:endParaRPr lang="ru-RU" sz="1200" dirty="0" smtClean="0">
              <a:solidFill>
                <a:schemeClr val="bg1"/>
              </a:solidFill>
              <a:latin typeface="+mj-lt"/>
            </a:endParaRPr>
          </a:p>
          <a:p>
            <a:r>
              <a:rPr lang="ru-RU" sz="1200" dirty="0" smtClean="0">
                <a:solidFill>
                  <a:schemeClr val="bg1"/>
                </a:solidFill>
                <a:latin typeface="+mj-lt"/>
              </a:rPr>
              <a:t>- Описаны </a:t>
            </a:r>
            <a:r>
              <a:rPr lang="ru-RU" sz="1200" dirty="0">
                <a:solidFill>
                  <a:schemeClr val="bg1"/>
                </a:solidFill>
                <a:latin typeface="+mj-lt"/>
              </a:rPr>
              <a:t>характерные признаки суицидального поведения</a:t>
            </a:r>
          </a:p>
          <a:p>
            <a:r>
              <a:rPr lang="ru-RU" sz="1200" dirty="0" smtClean="0">
                <a:solidFill>
                  <a:schemeClr val="bg1"/>
                </a:solidFill>
              </a:rPr>
              <a:t>- Приведены </a:t>
            </a:r>
            <a:r>
              <a:rPr lang="ru-RU" sz="1200" dirty="0">
                <a:solidFill>
                  <a:schemeClr val="bg1"/>
                </a:solidFill>
              </a:rPr>
              <a:t>рекомендации для педагогов и </a:t>
            </a:r>
            <a:r>
              <a:rPr lang="ru-RU" sz="1200" dirty="0" smtClean="0">
                <a:solidFill>
                  <a:schemeClr val="bg1"/>
                </a:solidFill>
              </a:rPr>
              <a:t>родителей </a:t>
            </a:r>
            <a:r>
              <a:rPr lang="ru-RU" sz="1200" dirty="0">
                <a:solidFill>
                  <a:schemeClr val="bg1"/>
                </a:solidFill>
              </a:rPr>
              <a:t>по выстраиванию эффективной коммуникации с подростком.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399" y="123479"/>
            <a:ext cx="3378498" cy="2304256"/>
          </a:xfrm>
        </p:spPr>
      </p:pic>
      <p:sp>
        <p:nvSpPr>
          <p:cNvPr id="5" name="TextBox 4"/>
          <p:cNvSpPr txBox="1"/>
          <p:nvPr/>
        </p:nvSpPr>
        <p:spPr>
          <a:xfrm>
            <a:off x="755576" y="2571750"/>
            <a:ext cx="2880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Аннотация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877009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extLst/>
          </a:lstStyle>
          <a:p>
            <a:pPr algn="ctr"/>
            <a:r>
              <a:rPr lang="ru-RU" sz="2800" dirty="0" smtClean="0"/>
              <a:t>Значимость педагога и родителей в выявлении суицидального поведения у ребенка</a:t>
            </a:r>
            <a:endParaRPr lang="ru-RU" sz="2800" dirty="0"/>
          </a:p>
        </p:txBody>
      </p:sp>
      <p:sp>
        <p:nvSpPr>
          <p:cNvPr id="3" name="Rectangle 2"/>
          <p:cNvSpPr>
            <a:spLocks noGrp="1"/>
          </p:cNvSpPr>
          <p:nvPr>
            <p:ph sz="quarter" idx="13"/>
          </p:nvPr>
        </p:nvSpPr>
        <p:spPr>
          <a:xfrm>
            <a:off x="609600" y="1352551"/>
            <a:ext cx="3886200" cy="2285999"/>
          </a:xfrm>
        </p:spPr>
        <p:txBody>
          <a:bodyPr>
            <a:normAutofit fontScale="92500"/>
          </a:bodyPr>
          <a:lstStyle>
            <a:extLst/>
          </a:lstStyle>
          <a:p>
            <a:pPr marL="0" indent="0">
              <a:buNone/>
            </a:pPr>
            <a:r>
              <a:rPr lang="ru-RU" sz="1800" b="1" dirty="0" smtClean="0">
                <a:solidFill>
                  <a:srgbClr val="FF0000"/>
                </a:solidFill>
              </a:rPr>
              <a:t>Педагоги </a:t>
            </a:r>
            <a:r>
              <a:rPr lang="ru-RU" sz="1800" dirty="0" smtClean="0"/>
              <a:t>– в силу своей профессиональной деятельности больше всего контактируют с детьми и их родителями, поэтому они (наряду с родителями) могут обратить внимание на изменения в поведении ребенка, заметить признаки психологического и психического неблагополучия.</a:t>
            </a:r>
            <a:endParaRPr lang="ru-RU" sz="1800" dirty="0"/>
          </a:p>
        </p:txBody>
      </p:sp>
      <p:sp>
        <p:nvSpPr>
          <p:cNvPr id="4" name="Rectangle 3"/>
          <p:cNvSpPr>
            <a:spLocks noGrp="1"/>
          </p:cNvSpPr>
          <p:nvPr>
            <p:ph sz="quarter" idx="14"/>
          </p:nvPr>
        </p:nvSpPr>
        <p:spPr>
          <a:xfrm>
            <a:off x="4860032" y="1352549"/>
            <a:ext cx="3744416" cy="2227313"/>
          </a:xfrm>
        </p:spPr>
        <p:txBody>
          <a:bodyPr>
            <a:noAutofit/>
          </a:bodyPr>
          <a:lstStyle>
            <a:extLst/>
          </a:lstStyle>
          <a:p>
            <a:pPr marL="0" indent="0">
              <a:buNone/>
            </a:pPr>
            <a:r>
              <a:rPr lang="ru-RU" sz="1600" b="1" dirty="0" smtClean="0">
                <a:solidFill>
                  <a:srgbClr val="FF0000"/>
                </a:solidFill>
              </a:rPr>
              <a:t>Родители </a:t>
            </a:r>
            <a:r>
              <a:rPr lang="ru-RU" sz="1600" dirty="0" smtClean="0"/>
              <a:t>– в связи со статистическими данными (большинство самоубийств среди детей связано с конфликтными ситуациями в семье) поэтому родителям важно обращать внимание на эмоциональное состояние своего ребенка. Открыто обсуждать семейные и внутренние проблемы детей. </a:t>
            </a:r>
            <a:endParaRPr lang="ru-RU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323528" y="3579862"/>
            <a:ext cx="8496944" cy="144142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lvl="0" algn="ctr">
              <a:spcBef>
                <a:spcPts val="700"/>
              </a:spcBef>
              <a:buClr>
                <a:srgbClr val="DA1F28"/>
              </a:buClr>
              <a:buSzPct val="60000"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При 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суицидальной угрозе не следует недооценивать помощь </a:t>
            </a:r>
            <a:endParaRPr lang="ru-RU" sz="2000" dirty="0" smtClean="0">
              <a:solidFill>
                <a:schemeClr val="tx1">
                  <a:lumMod val="95000"/>
                  <a:lumOff val="5000"/>
                </a:schemeClr>
              </a:solidFill>
              <a:latin typeface="+mj-lt"/>
            </a:endParaRPr>
          </a:p>
          <a:p>
            <a:pPr lvl="0" algn="ctr">
              <a:spcBef>
                <a:spcPts val="700"/>
              </a:spcBef>
              <a:buClr>
                <a:srgbClr val="DA1F28"/>
              </a:buClr>
              <a:buSzPct val="60000"/>
            </a:pPr>
            <a:r>
              <a:rPr lang="ru-RU" sz="2000" dirty="0" smtClean="0">
                <a:solidFill>
                  <a:srgbClr val="FF0000"/>
                </a:solidFill>
                <a:latin typeface="+mj-lt"/>
              </a:rPr>
              <a:t>ПСИХИАТРОВ </a:t>
            </a:r>
            <a:r>
              <a:rPr lang="ru-RU" sz="2000" dirty="0">
                <a:solidFill>
                  <a:srgbClr val="FF0000"/>
                </a:solidFill>
                <a:latin typeface="+mj-lt"/>
              </a:rPr>
              <a:t>или  </a:t>
            </a:r>
            <a:r>
              <a:rPr lang="ru-RU" sz="2000" dirty="0" smtClean="0">
                <a:solidFill>
                  <a:srgbClr val="FF0000"/>
                </a:solidFill>
                <a:latin typeface="+mj-lt"/>
              </a:rPr>
              <a:t>КЛИНИЧЕСКИХ ПСИХОЛОГОВ.</a:t>
            </a:r>
          </a:p>
          <a:p>
            <a:pPr lvl="0" algn="ctr">
              <a:spcBef>
                <a:spcPts val="700"/>
              </a:spcBef>
              <a:buClr>
                <a:srgbClr val="DA1F28"/>
              </a:buClr>
              <a:buSzPct val="60000"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Специалисты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способны понять сокровенные чувства, потребности и ожидания.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609600" y="118110"/>
            <a:ext cx="8077200" cy="437416"/>
          </a:xfrm>
        </p:spPr>
        <p:txBody>
          <a:bodyPr>
            <a:normAutofit fontScale="90000"/>
          </a:bodyPr>
          <a:lstStyle>
            <a:extLst/>
          </a:lstStyle>
          <a:p>
            <a:pPr algn="ctr"/>
            <a:r>
              <a:rPr lang="ru-RU" dirty="0" smtClean="0"/>
              <a:t>Статистические данные</a:t>
            </a:r>
            <a:endParaRPr lang="ru-RU" dirty="0"/>
          </a:p>
        </p:txBody>
      </p:sp>
      <p:sp>
        <p:nvSpPr>
          <p:cNvPr id="8" name="Rectangle 7"/>
          <p:cNvSpPr/>
          <p:nvPr/>
        </p:nvSpPr>
        <p:spPr>
          <a:xfrm>
            <a:off x="5364088" y="1368335"/>
            <a:ext cx="3657600" cy="82638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182880" tIns="182880" rIns="182880" bIns="91440" rtlCol="0" anchor="ctr">
            <a:spAutoFit/>
          </a:bodyPr>
          <a:lstStyle>
            <a:extLst/>
          </a:lstStyle>
          <a:p>
            <a:pPr>
              <a:lnSpc>
                <a:spcPct val="85000"/>
              </a:lnSpc>
            </a:pPr>
            <a:r>
              <a:rPr lang="ru-RU" sz="1400" b="1" dirty="0">
                <a:solidFill>
                  <a:schemeClr val="bg1"/>
                </a:solidFill>
              </a:rPr>
              <a:t>Важно! </a:t>
            </a:r>
            <a:r>
              <a:rPr lang="ru-RU" sz="1400" b="1" dirty="0" smtClean="0">
                <a:solidFill>
                  <a:schemeClr val="bg1"/>
                </a:solidFill>
              </a:rPr>
              <a:t>Смертность подростков от суицидов занимает второе место после дорожно-транспортных происшествий. </a:t>
            </a:r>
            <a:endParaRPr lang="ru-RU" sz="1400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>
            <a:spLocks noGrp="1"/>
          </p:cNvSpPr>
          <p:nvPr>
            <p:ph sz="quarter" idx="13"/>
          </p:nvPr>
        </p:nvSpPr>
        <p:spPr>
          <a:xfrm>
            <a:off x="251520" y="1422575"/>
            <a:ext cx="4680520" cy="3358975"/>
          </a:xfrm>
        </p:spPr>
        <p:txBody>
          <a:bodyPr>
            <a:normAutofit/>
          </a:bodyPr>
          <a:lstStyle>
            <a:extLst/>
          </a:lstStyle>
          <a:p>
            <a:pPr marL="274320" lvl="1"/>
            <a:r>
              <a:rPr lang="ru-RU" sz="1600" smtClean="0">
                <a:latin typeface="Calibri" panose="020F0502020204030204" pitchFamily="34" charset="0"/>
                <a:ea typeface="Yu Gothic UI Light" panose="020B0300000000000000" pitchFamily="34" charset="-128"/>
                <a:cs typeface="Calibri" panose="020F0502020204030204" pitchFamily="34" charset="0"/>
              </a:rPr>
              <a:t>В </a:t>
            </a:r>
            <a:r>
              <a:rPr lang="ru-RU" sz="1600" dirty="0">
                <a:latin typeface="Calibri" panose="020F0502020204030204" pitchFamily="34" charset="0"/>
                <a:ea typeface="Yu Gothic UI Light" panose="020B0300000000000000" pitchFamily="34" charset="-128"/>
                <a:cs typeface="Calibri" panose="020F0502020204030204" pitchFamily="34" charset="0"/>
              </a:rPr>
              <a:t>2020 году на территории муниципального образования город Краснодар несовершеннолетними совершено 9 суицидов и 11 суицидальных попыток. </a:t>
            </a:r>
          </a:p>
          <a:p>
            <a:pPr marL="274320" lvl="1"/>
            <a:endParaRPr lang="ru-RU" sz="1900" dirty="0" smtClean="0"/>
          </a:p>
          <a:p>
            <a:pPr marL="274320" lvl="1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39552" y="501810"/>
            <a:ext cx="7920880" cy="920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spcBef>
                <a:spcPts val="700"/>
              </a:spcBef>
              <a:buClr>
                <a:srgbClr val="DA1F28"/>
              </a:buClr>
              <a:buSzPct val="60000"/>
            </a:pPr>
            <a:r>
              <a:rPr lang="ru-RU" sz="1500" dirty="0">
                <a:solidFill>
                  <a:prstClr val="black"/>
                </a:solidFill>
                <a:latin typeface="Bahnschrift" panose="020B0502040204020203" pitchFamily="34" charset="0"/>
              </a:rPr>
              <a:t>Динамика выявленных случаев </a:t>
            </a:r>
            <a:r>
              <a:rPr lang="ru-RU" sz="1500" dirty="0" smtClean="0">
                <a:solidFill>
                  <a:prstClr val="black"/>
                </a:solidFill>
                <a:latin typeface="Bahnschrift" panose="020B0502040204020203" pitchFamily="34" charset="0"/>
              </a:rPr>
              <a:t>суицида по г. Краснодар</a:t>
            </a:r>
            <a:endParaRPr lang="ru-RU" sz="1500" dirty="0">
              <a:solidFill>
                <a:prstClr val="black"/>
              </a:solidFill>
              <a:latin typeface="Bahnschrift" panose="020B0502040204020203" pitchFamily="34" charset="0"/>
            </a:endParaRPr>
          </a:p>
          <a:p>
            <a:pPr lvl="0" algn="ctr">
              <a:spcBef>
                <a:spcPts val="700"/>
              </a:spcBef>
              <a:buClr>
                <a:srgbClr val="DA1F28"/>
              </a:buClr>
              <a:buSzPct val="60000"/>
            </a:pPr>
            <a:r>
              <a:rPr lang="ru-RU" sz="1500" dirty="0">
                <a:solidFill>
                  <a:prstClr val="black"/>
                </a:solidFill>
                <a:latin typeface="Bahnschrift" panose="020B0502040204020203" pitchFamily="34" charset="0"/>
              </a:rPr>
              <a:t>(2013 – </a:t>
            </a:r>
            <a:r>
              <a:rPr lang="ru-RU" sz="1500" dirty="0" smtClean="0">
                <a:solidFill>
                  <a:prstClr val="black"/>
                </a:solidFill>
                <a:latin typeface="Bahnschrift" panose="020B0502040204020203" pitchFamily="34" charset="0"/>
              </a:rPr>
              <a:t>2020 </a:t>
            </a:r>
            <a:r>
              <a:rPr lang="ru-RU" sz="1500" dirty="0">
                <a:solidFill>
                  <a:prstClr val="black"/>
                </a:solidFill>
                <a:latin typeface="Bahnschrift" panose="020B0502040204020203" pitchFamily="34" charset="0"/>
              </a:rPr>
              <a:t>годы)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932040" y="2468157"/>
            <a:ext cx="4089648" cy="196977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  <a:prstDash val="sysDot"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62</a:t>
            </a: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% </a:t>
            </a:r>
            <a:endParaRPr lang="ru-RU" sz="2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ru-RU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всех </a:t>
            </a:r>
            <a:r>
              <a:rPr lang="ru-RU" sz="1400" dirty="0">
                <a:latin typeface="Calibri" panose="020F0502020204030204" pitchFamily="34" charset="0"/>
                <a:cs typeface="Calibri" panose="020F0502020204030204" pitchFamily="34" charset="0"/>
              </a:rPr>
              <a:t>самоубийств </a:t>
            </a:r>
            <a:r>
              <a:rPr lang="ru-RU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связанно с </a:t>
            </a:r>
            <a:r>
              <a:rPr lang="ru-RU" sz="1400" dirty="0">
                <a:latin typeface="Calibri" panose="020F0502020204030204" pitchFamily="34" charset="0"/>
                <a:cs typeface="Calibri" panose="020F0502020204030204" pitchFamily="34" charset="0"/>
              </a:rPr>
              <a:t>семейными конфликтами и неблагополучием, </a:t>
            </a:r>
            <a:r>
              <a:rPr lang="ru-RU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боязнью </a:t>
            </a:r>
            <a:r>
              <a:rPr lang="ru-RU" sz="1400" dirty="0">
                <a:latin typeface="Calibri" panose="020F0502020204030204" pitchFamily="34" charset="0"/>
                <a:cs typeface="Calibri" panose="020F0502020204030204" pitchFamily="34" charset="0"/>
              </a:rPr>
              <a:t>насилия со стороны взрослых, бестактным поведением отдельных педагогов, </a:t>
            </a:r>
            <a:r>
              <a:rPr lang="ru-RU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конфликтами </a:t>
            </a:r>
            <a:r>
              <a:rPr lang="ru-RU" sz="1400" dirty="0">
                <a:latin typeface="Calibri" panose="020F0502020204030204" pitchFamily="34" charset="0"/>
                <a:cs typeface="Calibri" panose="020F0502020204030204" pitchFamily="34" charset="0"/>
              </a:rPr>
              <a:t>с учителями, одноклассниками, друзьями, </a:t>
            </a:r>
            <a:r>
              <a:rPr lang="ru-RU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черствостью </a:t>
            </a:r>
            <a:r>
              <a:rPr lang="ru-RU" sz="1400" dirty="0">
                <a:latin typeface="Calibri" panose="020F0502020204030204" pitchFamily="34" charset="0"/>
                <a:cs typeface="Calibri" panose="020F0502020204030204" pitchFamily="34" charset="0"/>
              </a:rPr>
              <a:t>и безразличием окружающих.</a:t>
            </a:r>
          </a:p>
          <a:p>
            <a:endParaRPr lang="ru-RU" sz="1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2643758"/>
            <a:ext cx="4608512" cy="2236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При этом выбирались различные способы самоубийства: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285750" lvl="0" indent="-285750">
              <a:spcBef>
                <a:spcPts val="0"/>
              </a:spcBef>
              <a:buClrTx/>
              <a:buSzTx/>
              <a:buFont typeface="Wingdings" panose="05000000000000000000" pitchFamily="2" charset="2"/>
              <a:buChar char="ü"/>
            </a:pPr>
            <a:r>
              <a:rPr lang="ru-RU" sz="1800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Травматичные</a:t>
            </a:r>
            <a:r>
              <a:rPr lang="ru-RU" sz="18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способы (повешения, падения с высоты) – в случаях истинных суицидальных намерений;</a:t>
            </a:r>
          </a:p>
          <a:p>
            <a:pPr marL="285750" lvl="0" indent="-285750">
              <a:spcBef>
                <a:spcPts val="0"/>
              </a:spcBef>
              <a:buClrTx/>
              <a:buSzTx/>
              <a:buFont typeface="Wingdings" panose="05000000000000000000" pitchFamily="2" charset="2"/>
              <a:buChar char="ü"/>
            </a:pPr>
            <a:endParaRPr lang="ru-RU" sz="1800" dirty="0">
              <a:solidFill>
                <a:prstClr val="black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>
              <a:spcBef>
                <a:spcPts val="0"/>
              </a:spcBef>
              <a:buClrTx/>
              <a:buSzTx/>
              <a:buFont typeface="Wingdings" panose="05000000000000000000" pitchFamily="2" charset="2"/>
              <a:buChar char="ü"/>
            </a:pPr>
            <a:r>
              <a:rPr lang="ru-RU" sz="18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Медикаментозные отравления – в случаях привлечения внимания к себе и своим проблемам.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5050" y="1419622"/>
            <a:ext cx="3886200" cy="2733119"/>
          </a:xfrm>
          <a:ln w="57150">
            <a:solidFill>
              <a:schemeClr val="bg2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71490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92181"/>
            <a:ext cx="8496944" cy="52322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ea typeface="+mj-ea"/>
                <a:cs typeface="+mj-cs"/>
              </a:rPr>
              <a:t>Основные </a:t>
            </a:r>
            <a:r>
              <a:rPr lang="ru-RU" sz="2800" dirty="0">
                <a:solidFill>
                  <a:schemeClr val="bg1"/>
                </a:solidFill>
                <a:ea typeface="+mj-ea"/>
                <a:cs typeface="+mj-cs"/>
              </a:rPr>
              <a:t>понятия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813492"/>
            <a:ext cx="8496944" cy="4108817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320040" lvl="0" indent="-320040">
              <a:spcBef>
                <a:spcPts val="700"/>
              </a:spcBef>
              <a:buClr>
                <a:srgbClr val="DA1F28"/>
              </a:buClr>
              <a:buSzPct val="60000"/>
              <a:buFont typeface="Wingdings"/>
              <a:buChar char=""/>
            </a:pPr>
            <a:endParaRPr lang="ru-RU" sz="1300" b="1" dirty="0" smtClean="0">
              <a:solidFill>
                <a:srgbClr val="FF0000"/>
              </a:solidFill>
            </a:endParaRPr>
          </a:p>
          <a:p>
            <a:pPr marL="320040" lvl="0" indent="-320040">
              <a:spcBef>
                <a:spcPts val="700"/>
              </a:spcBef>
              <a:buClr>
                <a:srgbClr val="DA1F28"/>
              </a:buClr>
              <a:buSzPct val="60000"/>
              <a:buFont typeface="Wingdings"/>
              <a:buChar char=""/>
            </a:pPr>
            <a:r>
              <a:rPr lang="ru-RU" sz="1300" b="1" dirty="0" smtClean="0">
                <a:solidFill>
                  <a:srgbClr val="FF0000"/>
                </a:solidFill>
              </a:rPr>
              <a:t>Самоубийство (суицид) </a:t>
            </a:r>
            <a:r>
              <a:rPr lang="ru-RU" sz="1300" dirty="0" smtClean="0">
                <a:solidFill>
                  <a:prstClr val="black"/>
                </a:solidFill>
              </a:rPr>
              <a:t>– осознанное лишение человеком себя жизни.</a:t>
            </a:r>
          </a:p>
          <a:p>
            <a:pPr marL="320040" lvl="0" indent="-320040">
              <a:spcBef>
                <a:spcPts val="700"/>
              </a:spcBef>
              <a:buClr>
                <a:srgbClr val="DA1F28"/>
              </a:buClr>
              <a:buSzPct val="60000"/>
              <a:buFont typeface="Wingdings"/>
              <a:buChar char=""/>
            </a:pPr>
            <a:r>
              <a:rPr lang="ru-RU" sz="1300" b="1" dirty="0" smtClean="0">
                <a:solidFill>
                  <a:srgbClr val="FF0000"/>
                </a:solidFill>
              </a:rPr>
              <a:t>Прямое суицидальное поведение </a:t>
            </a:r>
            <a:r>
              <a:rPr lang="ru-RU" sz="1300" dirty="0" smtClean="0">
                <a:solidFill>
                  <a:prstClr val="black"/>
                </a:solidFill>
              </a:rPr>
              <a:t>– это все проявления </a:t>
            </a:r>
            <a:r>
              <a:rPr lang="ru-RU" sz="1300" dirty="0" err="1" smtClean="0">
                <a:solidFill>
                  <a:prstClr val="black"/>
                </a:solidFill>
              </a:rPr>
              <a:t>суицадальной</a:t>
            </a:r>
            <a:r>
              <a:rPr lang="ru-RU" sz="1300" dirty="0" smtClean="0">
                <a:solidFill>
                  <a:prstClr val="black"/>
                </a:solidFill>
              </a:rPr>
              <a:t> активности: мысли, замыслы, намерения, высказывания, угрозы, незавершенные попытки самоубийства.</a:t>
            </a:r>
          </a:p>
          <a:p>
            <a:pPr marL="320040" lvl="0" indent="-320040">
              <a:spcBef>
                <a:spcPts val="700"/>
              </a:spcBef>
              <a:buClr>
                <a:srgbClr val="DA1F28"/>
              </a:buClr>
              <a:buSzPct val="60000"/>
              <a:buFont typeface="Wingdings"/>
              <a:buChar char=""/>
            </a:pPr>
            <a:r>
              <a:rPr lang="ru-RU" sz="1300" b="1" dirty="0" smtClean="0">
                <a:solidFill>
                  <a:srgbClr val="FF0000"/>
                </a:solidFill>
              </a:rPr>
              <a:t>Непрямое (скрытое) суицидальное поведение </a:t>
            </a:r>
            <a:r>
              <a:rPr lang="ru-RU" sz="1300" dirty="0" smtClean="0">
                <a:solidFill>
                  <a:prstClr val="black"/>
                </a:solidFill>
              </a:rPr>
              <a:t>– подросток бессознательно подвергает себя риску, опасному для жизни, не имея при этом желания умереть </a:t>
            </a:r>
            <a:r>
              <a:rPr lang="en-US" sz="1300" dirty="0" smtClean="0">
                <a:solidFill>
                  <a:prstClr val="black"/>
                </a:solidFill>
              </a:rPr>
              <a:t>[</a:t>
            </a:r>
            <a:r>
              <a:rPr lang="ru-RU" sz="1300" dirty="0" smtClean="0">
                <a:solidFill>
                  <a:prstClr val="black"/>
                </a:solidFill>
              </a:rPr>
              <a:t>алкогольные эксцессы и злоупотребление  </a:t>
            </a:r>
            <a:r>
              <a:rPr lang="ru-RU" sz="1300" dirty="0" err="1" smtClean="0">
                <a:solidFill>
                  <a:prstClr val="black"/>
                </a:solidFill>
              </a:rPr>
              <a:t>психоактивными</a:t>
            </a:r>
            <a:r>
              <a:rPr lang="ru-RU" sz="1300" dirty="0" smtClean="0">
                <a:solidFill>
                  <a:prstClr val="black"/>
                </a:solidFill>
              </a:rPr>
              <a:t> веществами, злостное курение, переедание, голодание, злостные нарушения правил уличного движения, пренебрежение своим здоровьем, стремление подвергаться хирургическим вмешательствам (пластические операции), </a:t>
            </a:r>
            <a:r>
              <a:rPr lang="ru-RU" sz="1300" dirty="0" err="1" smtClean="0">
                <a:solidFill>
                  <a:prstClr val="black"/>
                </a:solidFill>
              </a:rPr>
              <a:t>делинкветное</a:t>
            </a:r>
            <a:r>
              <a:rPr lang="ru-RU" sz="1300" dirty="0" smtClean="0">
                <a:solidFill>
                  <a:prstClr val="black"/>
                </a:solidFill>
              </a:rPr>
              <a:t> поведение (антиобщественное противоправное поведение), некоторые экстремальные виды спорта</a:t>
            </a:r>
            <a:r>
              <a:rPr lang="en-US" sz="1300" dirty="0" smtClean="0">
                <a:solidFill>
                  <a:prstClr val="black"/>
                </a:solidFill>
              </a:rPr>
              <a:t>]</a:t>
            </a:r>
            <a:r>
              <a:rPr lang="ru-RU" sz="1300" dirty="0" smtClean="0">
                <a:solidFill>
                  <a:prstClr val="black"/>
                </a:solidFill>
              </a:rPr>
              <a:t>.</a:t>
            </a:r>
          </a:p>
          <a:p>
            <a:pPr marL="320040" lvl="0" indent="-320040">
              <a:spcBef>
                <a:spcPts val="700"/>
              </a:spcBef>
              <a:buClr>
                <a:srgbClr val="DA1F28"/>
              </a:buClr>
              <a:buSzPct val="60000"/>
              <a:buFont typeface="Wingdings"/>
              <a:buChar char=""/>
            </a:pPr>
            <a:r>
              <a:rPr lang="ru-RU" sz="1300" b="1" dirty="0" smtClean="0">
                <a:solidFill>
                  <a:srgbClr val="FF0000"/>
                </a:solidFill>
              </a:rPr>
              <a:t>Суицидальные </a:t>
            </a:r>
            <a:r>
              <a:rPr lang="ru-RU" sz="1300" b="1" dirty="0">
                <a:solidFill>
                  <a:srgbClr val="FF0000"/>
                </a:solidFill>
              </a:rPr>
              <a:t>мысли </a:t>
            </a:r>
            <a:r>
              <a:rPr lang="ru-RU" sz="1300" dirty="0">
                <a:solidFill>
                  <a:prstClr val="black"/>
                </a:solidFill>
              </a:rPr>
              <a:t>– характеризуются представлениями, фантазиями на тему своей смерти, но не на тему лишения себя жизни как самопроизвольного действия («хорошо бы умереть», «заснуть и не проснуться» и т.п.).</a:t>
            </a:r>
          </a:p>
          <a:p>
            <a:pPr marL="320040" lvl="0" indent="-320040">
              <a:spcBef>
                <a:spcPts val="700"/>
              </a:spcBef>
              <a:buClr>
                <a:srgbClr val="DA1F28"/>
              </a:buClr>
              <a:buSzPct val="60000"/>
              <a:buFont typeface="Wingdings"/>
              <a:buChar char=""/>
            </a:pPr>
            <a:r>
              <a:rPr lang="ru-RU" sz="1300" b="1" dirty="0">
                <a:solidFill>
                  <a:srgbClr val="FF0000"/>
                </a:solidFill>
              </a:rPr>
              <a:t>Суицидальные замыслы </a:t>
            </a:r>
            <a:r>
              <a:rPr lang="ru-RU" sz="1300" dirty="0">
                <a:solidFill>
                  <a:prstClr val="black"/>
                </a:solidFill>
              </a:rPr>
              <a:t>– это активная разработка планов реализации. Продумываются способы, время и место самоубийства.</a:t>
            </a:r>
          </a:p>
          <a:p>
            <a:pPr marL="320040" lvl="0" indent="-320040">
              <a:spcBef>
                <a:spcPts val="700"/>
              </a:spcBef>
              <a:buClr>
                <a:srgbClr val="DA1F28"/>
              </a:buClr>
              <a:buSzPct val="60000"/>
              <a:buFont typeface="Wingdings"/>
              <a:buChar char=""/>
            </a:pPr>
            <a:r>
              <a:rPr lang="ru-RU" sz="1300" b="1" dirty="0">
                <a:solidFill>
                  <a:srgbClr val="FF0000"/>
                </a:solidFill>
              </a:rPr>
              <a:t>Суицидальные намерения </a:t>
            </a:r>
            <a:r>
              <a:rPr lang="ru-RU" sz="1300" dirty="0">
                <a:solidFill>
                  <a:prstClr val="black"/>
                </a:solidFill>
              </a:rPr>
              <a:t>– предполагают  присоединение к замыслу решения и волевого компонента, побуждающего к непосредственному переходу во внешнее поведение.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6352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23478"/>
            <a:ext cx="8297416" cy="936104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>Мотивы суицидального поведения у детей и подростков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en-US" sz="1800" dirty="0" smtClean="0"/>
              <a:t> </a:t>
            </a:r>
            <a:r>
              <a:rPr lang="ru-RU" sz="1600" dirty="0"/>
              <a:t>о</a:t>
            </a:r>
            <a:r>
              <a:rPr lang="ru-RU" sz="1600" dirty="0" smtClean="0"/>
              <a:t>ни предельно экстремальные, тревожные, настораживающие, </a:t>
            </a:r>
            <a:br>
              <a:rPr lang="ru-RU" sz="1600" dirty="0" smtClean="0"/>
            </a:br>
            <a:r>
              <a:rPr lang="ru-RU" sz="1600" dirty="0" smtClean="0"/>
              <a:t>требующие пристального внимания со стороны взрослых</a:t>
            </a:r>
            <a:endParaRPr lang="ru-RU" sz="1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1347614"/>
            <a:ext cx="4824536" cy="3528392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ru-RU" sz="1200" dirty="0" smtClean="0">
                <a:solidFill>
                  <a:schemeClr val="bg1"/>
                </a:solidFill>
              </a:rPr>
              <a:t>- Переживание обиды, одиночества, отчужденности и непонимания.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ru-RU" sz="1200" dirty="0" smtClean="0">
                <a:solidFill>
                  <a:schemeClr val="bg1"/>
                </a:solidFill>
              </a:rPr>
              <a:t>- Действительная или мнимая утрата любви родителей, неразделенное чувство и ревность.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ru-RU" sz="1200" dirty="0" smtClean="0">
                <a:solidFill>
                  <a:schemeClr val="bg1"/>
                </a:solidFill>
              </a:rPr>
              <a:t>- Переживания, связанные со смертью, разводом или уходом родителей из семьи.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ru-RU" sz="1200" dirty="0" smtClean="0">
                <a:solidFill>
                  <a:schemeClr val="bg1"/>
                </a:solidFill>
              </a:rPr>
              <a:t>- Чувство вины, стыда, оскорбленного самолюбия, самообвинения.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ru-RU" sz="1200" dirty="0" smtClean="0">
                <a:solidFill>
                  <a:schemeClr val="bg1"/>
                </a:solidFill>
              </a:rPr>
              <a:t>- Боязнь позора, насмешек или унижения.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ru-RU" sz="1200" dirty="0" smtClean="0">
                <a:solidFill>
                  <a:schemeClr val="bg1"/>
                </a:solidFill>
              </a:rPr>
              <a:t>- Страх наказания, нежелание извиниться.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ru-RU" sz="1200" dirty="0" smtClean="0">
                <a:solidFill>
                  <a:schemeClr val="bg1"/>
                </a:solidFill>
              </a:rPr>
              <a:t>- Любовные неудачи, сексуальные  эксцессы, беременность.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ru-RU" sz="1200" dirty="0" smtClean="0">
                <a:solidFill>
                  <a:schemeClr val="bg1"/>
                </a:solidFill>
              </a:rPr>
              <a:t>- Чувство мести, злобы, протеста; угроза или вымогательство.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ru-RU" sz="1200" dirty="0" smtClean="0">
                <a:solidFill>
                  <a:schemeClr val="bg1"/>
                </a:solidFill>
              </a:rPr>
              <a:t>- Желание  привлечь к себе внимание, вызвать сочувствие, </a:t>
            </a:r>
            <a:r>
              <a:rPr lang="ru-RU" sz="1200" dirty="0">
                <a:solidFill>
                  <a:schemeClr val="bg1"/>
                </a:solidFill>
              </a:rPr>
              <a:t> </a:t>
            </a:r>
            <a:r>
              <a:rPr lang="ru-RU" sz="1200" dirty="0" smtClean="0">
                <a:solidFill>
                  <a:schemeClr val="bg1"/>
                </a:solidFill>
              </a:rPr>
              <a:t>избежать неприятных последствий, уйти от трудной ситуации.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ru-RU" sz="1200" dirty="0" smtClean="0">
                <a:solidFill>
                  <a:schemeClr val="bg1"/>
                </a:solidFill>
              </a:rPr>
              <a:t>- Сочувствие или подражание товарищам, героям книг или фильмов.</a:t>
            </a:r>
          </a:p>
          <a:p>
            <a:pPr marL="171450" indent="-171450">
              <a:spcBef>
                <a:spcPts val="0"/>
              </a:spcBef>
              <a:spcAft>
                <a:spcPts val="600"/>
              </a:spcAft>
              <a:buFontTx/>
              <a:buChar char="-"/>
            </a:pPr>
            <a:endParaRPr lang="ru-RU" sz="1200" dirty="0" smtClean="0"/>
          </a:p>
          <a:p>
            <a:endParaRPr lang="ru-RU" sz="1600" dirty="0" smtClean="0"/>
          </a:p>
          <a:p>
            <a:pPr marL="285750" indent="-285750">
              <a:buFontTx/>
              <a:buChar char="-"/>
            </a:pPr>
            <a:endParaRPr lang="ru-RU" sz="1600" dirty="0"/>
          </a:p>
          <a:p>
            <a:pPr marL="285750" indent="-285750">
              <a:buFontTx/>
              <a:buChar char="-"/>
            </a:pPr>
            <a:endParaRPr lang="ru-RU" sz="1600" dirty="0" smtClean="0"/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770" y="1491630"/>
            <a:ext cx="3461328" cy="3312368"/>
          </a:xfrm>
        </p:spPr>
      </p:pic>
    </p:spTree>
    <p:extLst>
      <p:ext uri="{BB962C8B-B14F-4D97-AF65-F5344CB8AC3E}">
        <p14:creationId xmlns:p14="http://schemas.microsoft.com/office/powerpoint/2010/main" val="695373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Характерные признаки суицидального поведения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428750"/>
            <a:ext cx="4898504" cy="251115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Если подросток серьезно задумал  совершить самоубийство, то обычно об этом нетрудно догадаться по ряду характерных признаков, которые можно разделить на три группы:</a:t>
            </a:r>
          </a:p>
          <a:p>
            <a:pPr marL="342900" indent="-342900">
              <a:buAutoNum type="arabicPeriod"/>
            </a:pPr>
            <a:r>
              <a:rPr lang="ru-RU" dirty="0" smtClean="0"/>
              <a:t>1. Словесные;</a:t>
            </a:r>
          </a:p>
          <a:p>
            <a:pPr marL="342900" indent="-342900">
              <a:buAutoNum type="arabicPeriod"/>
            </a:pPr>
            <a:r>
              <a:rPr lang="ru-RU" dirty="0" smtClean="0"/>
              <a:t>2. Поведенческие;</a:t>
            </a:r>
          </a:p>
          <a:p>
            <a:pPr marL="342900" indent="-342900">
              <a:buAutoNum type="arabicPeriod"/>
            </a:pPr>
            <a:r>
              <a:rPr lang="ru-RU" dirty="0" smtClean="0"/>
              <a:t>3. Ситуационные.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4435" y="1419622"/>
            <a:ext cx="3311149" cy="2520280"/>
          </a:xfrm>
        </p:spPr>
      </p:pic>
    </p:spTree>
    <p:extLst>
      <p:ext uri="{BB962C8B-B14F-4D97-AF65-F5344CB8AC3E}">
        <p14:creationId xmlns:p14="http://schemas.microsoft.com/office/powerpoint/2010/main" val="2875430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8110"/>
            <a:ext cx="8439472" cy="79745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Словесные признаки</a:t>
            </a:r>
            <a:br>
              <a:rPr lang="ru-RU" dirty="0" smtClean="0"/>
            </a:br>
            <a:r>
              <a:rPr lang="ru-RU" sz="1800" dirty="0" smtClean="0"/>
              <a:t>подросток, готовящийся совершить самоубийство, часто говорит о своем душевном состоянии</a:t>
            </a:r>
            <a:endParaRPr lang="ru-RU" sz="1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1419622"/>
            <a:ext cx="5112568" cy="3124200"/>
          </a:xfrm>
        </p:spPr>
        <p:txBody>
          <a:bodyPr>
            <a:normAutofit/>
          </a:bodyPr>
          <a:lstStyle/>
          <a:p>
            <a:r>
              <a:rPr lang="ru-RU" sz="1600" dirty="0" smtClean="0"/>
              <a:t>- прямо говорит о смерти: «Я собираюсь покончить с собой», «Я не могу так дальше жить»;</a:t>
            </a:r>
          </a:p>
          <a:p>
            <a:r>
              <a:rPr lang="ru-RU" sz="1600" dirty="0" smtClean="0"/>
              <a:t>- косвенно намекает о своём намерении: «Я больше не буду ни для кого проблемой», «Тебе больше не придётся обо мне волноваться»;</a:t>
            </a:r>
          </a:p>
          <a:p>
            <a:r>
              <a:rPr lang="ru-RU" sz="1600" dirty="0" smtClean="0"/>
              <a:t>- много шутит на тему самоубийства;</a:t>
            </a:r>
          </a:p>
          <a:p>
            <a:r>
              <a:rPr lang="ru-RU" sz="1600" dirty="0" smtClean="0"/>
              <a:t>- проявляет нездоровую заинтересованность вопросами смерти.</a:t>
            </a:r>
            <a:endParaRPr lang="ru-RU" sz="16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1563638"/>
            <a:ext cx="2880320" cy="2736304"/>
          </a:xfrm>
        </p:spPr>
      </p:pic>
    </p:spTree>
    <p:extLst>
      <p:ext uri="{BB962C8B-B14F-4D97-AF65-F5344CB8AC3E}">
        <p14:creationId xmlns:p14="http://schemas.microsoft.com/office/powerpoint/2010/main" val="3246524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Широкоэкранная презентация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5000"/>
                <a:satMod val="150000"/>
              </a:schemeClr>
            </a:gs>
            <a:gs pos="35000">
              <a:schemeClr val="phClr">
                <a:shade val="60000"/>
                <a:satMod val="150000"/>
              </a:schemeClr>
            </a:gs>
            <a:gs pos="100000">
              <a:schemeClr val="phClr">
                <a:tint val="97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WidescreenPresentation</Template>
  <TotalTime>0</TotalTime>
  <Words>1226</Words>
  <Application>Microsoft Office PowerPoint</Application>
  <PresentationFormat>Экран (16:9)</PresentationFormat>
  <Paragraphs>114</Paragraphs>
  <Slides>15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Широкоэкранная презентация</vt:lpstr>
      <vt:lpstr>Профилактика   аутодеструктивного поведения обучающихся  МБОУ СОШ №32  </vt:lpstr>
      <vt:lpstr>«Человек страдает не столько от того,   что происходит, сколько от того,  как он оценивает то, что с ним происходит»                                                                 Мишель де Монтень</vt:lpstr>
      <vt:lpstr>Значимость педагога и родителей в выявлении суицидального поведения у ребенка</vt:lpstr>
      <vt:lpstr>Статистические данные</vt:lpstr>
      <vt:lpstr>При этом выбирались различные способы самоубийства:</vt:lpstr>
      <vt:lpstr>Презентация PowerPoint</vt:lpstr>
      <vt:lpstr>Мотивы суицидального поведения у детей и подростков  они предельно экстремальные, тревожные, настораживающие,  требующие пристального внимания со стороны взрослых</vt:lpstr>
      <vt:lpstr>Характерные признаки суицидального поведения</vt:lpstr>
      <vt:lpstr>Словесные признаки подросток, готовящийся совершить самоубийство, часто говорит о своем душевном состоянии</vt:lpstr>
      <vt:lpstr>Поведенческие признаки подросток может:</vt:lpstr>
      <vt:lpstr>Ситуационные признаки ребенок может решиться на самоубийство, если:</vt:lpstr>
      <vt:lpstr>   10 правил заботливого родителя Соблюдение следующих рекомендаций позволят  восстановить утраченные детско-родительские отношения  </vt:lpstr>
      <vt:lpstr>7 приемов эффективного учителя</vt:lpstr>
      <vt:lpstr>Телефоны поддержки</vt:lpstr>
      <vt:lpstr>Главная ценность – это ЖИЗНЬ!!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2019-08-12T11:44:18Z</dcterms:created>
  <dcterms:modified xsi:type="dcterms:W3CDTF">2022-08-22T11:47:24Z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LCID">
    <vt:i4>1049</vt:i4>
  </property>
  <property fmtid="{D5CDD505-2E9C-101B-9397-08002B2CF9AE}" pid="3" name="_Version">
    <vt:lpwstr>12.0.4518</vt:lpwstr>
  </property>
</Properties>
</file>