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8"/>
  </p:notesMasterIdLst>
  <p:sldIdLst>
    <p:sldId id="374" r:id="rId2"/>
    <p:sldId id="377" r:id="rId3"/>
    <p:sldId id="389" r:id="rId4"/>
    <p:sldId id="405" r:id="rId5"/>
    <p:sldId id="378" r:id="rId6"/>
    <p:sldId id="379" r:id="rId7"/>
    <p:sldId id="391" r:id="rId8"/>
    <p:sldId id="371" r:id="rId9"/>
    <p:sldId id="380" r:id="rId10"/>
    <p:sldId id="383" r:id="rId11"/>
    <p:sldId id="384" r:id="rId12"/>
    <p:sldId id="385" r:id="rId13"/>
    <p:sldId id="314" r:id="rId14"/>
    <p:sldId id="357" r:id="rId15"/>
    <p:sldId id="408" r:id="rId16"/>
    <p:sldId id="363" r:id="rId17"/>
    <p:sldId id="283" r:id="rId18"/>
    <p:sldId id="376" r:id="rId19"/>
    <p:sldId id="304" r:id="rId20"/>
    <p:sldId id="347" r:id="rId21"/>
    <p:sldId id="260" r:id="rId22"/>
    <p:sldId id="267" r:id="rId23"/>
    <p:sldId id="266" r:id="rId24"/>
    <p:sldId id="285" r:id="rId25"/>
    <p:sldId id="299" r:id="rId26"/>
    <p:sldId id="275" r:id="rId27"/>
    <p:sldId id="270" r:id="rId28"/>
    <p:sldId id="264" r:id="rId29"/>
    <p:sldId id="398" r:id="rId30"/>
    <p:sldId id="271" r:id="rId31"/>
    <p:sldId id="358" r:id="rId32"/>
    <p:sldId id="360" r:id="rId33"/>
    <p:sldId id="273" r:id="rId34"/>
    <p:sldId id="301" r:id="rId35"/>
    <p:sldId id="404" r:id="rId36"/>
    <p:sldId id="399" r:id="rId37"/>
    <p:sldId id="339" r:id="rId38"/>
    <p:sldId id="310" r:id="rId39"/>
    <p:sldId id="295" r:id="rId40"/>
    <p:sldId id="262" r:id="rId41"/>
    <p:sldId id="293" r:id="rId42"/>
    <p:sldId id="291" r:id="rId43"/>
    <p:sldId id="290" r:id="rId44"/>
    <p:sldId id="402" r:id="rId45"/>
    <p:sldId id="403" r:id="rId46"/>
    <p:sldId id="395" r:id="rId47"/>
    <p:sldId id="407" r:id="rId48"/>
    <p:sldId id="396" r:id="rId49"/>
    <p:sldId id="387" r:id="rId50"/>
    <p:sldId id="386" r:id="rId51"/>
    <p:sldId id="393" r:id="rId52"/>
    <p:sldId id="394" r:id="rId53"/>
    <p:sldId id="397" r:id="rId54"/>
    <p:sldId id="400" r:id="rId55"/>
    <p:sldId id="388" r:id="rId56"/>
    <p:sldId id="401" r:id="rId5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9CDD"/>
    <a:srgbClr val="9EECFC"/>
    <a:srgbClr val="1CD3F8"/>
    <a:srgbClr val="4ABECA"/>
    <a:srgbClr val="3BB3D9"/>
    <a:srgbClr val="4DA7C7"/>
    <a:srgbClr val="34B7E0"/>
    <a:srgbClr val="24D8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F09712A-07A4-4483-B5C1-6C147CD3AABE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B6CF697-CBBB-4BAF-8BBF-90EC32113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4931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69826C8-75CC-4142-8130-EC2E9CCDDC5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25D0480-A980-4836-A9E8-DA2DD9DB98C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F723B-8106-4B92-B67E-8550F15FBAB7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D6FEBDA-7DBC-4086-9EE6-039B378BA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819FC-8E2A-401B-A896-F579FE3FC535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C9365-1027-4DC9-8E01-C4E1151BB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6BBB1-EAD5-4D51-9F5E-F84A5FB07091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22C8C-8AB0-4341-B34A-BC8CAB0CA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A573C-6AE1-40A7-B938-A6E24CA6C1E4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3D084-6B16-4321-B489-222DDC5446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428FA-F504-4C99-8F21-71C2EDCE9B8A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20578-3CF5-41E6-A54A-B2194A43D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17FA4-CD66-439B-8960-4843FD5B91CB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93A77-4770-49A1-BB07-394C9CB49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E58BF-1B54-4E5D-A904-3C77C42143D0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44A2D-C698-48BA-A9FF-79113D859A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30F0A-7CB2-44BF-9D80-E43773A30B98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EA6D4-5E49-415C-82DF-770D95448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EEA35-B46B-4C95-807D-C8DC09FBA100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4EA5D-8B8B-4272-AE09-3CB152DEC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91333-8BE0-4463-9EE4-7B2F7BC4C400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22B9-2C6E-4512-B088-BA889A9530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/>
          <p:nvPr/>
        </p:nvSpPr>
        <p:spPr>
          <a:xfrm>
            <a:off x="9001125" y="4846638"/>
            <a:ext cx="142875" cy="20113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9"/>
          <p:cNvSpPr/>
          <p:nvPr/>
        </p:nvSpPr>
        <p:spPr>
          <a:xfrm>
            <a:off x="9001125" y="0"/>
            <a:ext cx="142875" cy="484663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2A128-05C5-4D20-88A9-48B2C18B4650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DA57F92-E9B6-40B4-B6EC-29FF76189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52600"/>
            <a:ext cx="7620000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0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8ADB67E9-02B8-4B14-8539-19D6BA6B9093}" type="datetimeFigureOut">
              <a:rPr lang="ru-RU"/>
              <a:pPr>
                <a:defRPr/>
              </a:pPr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41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219" y="5885656"/>
            <a:ext cx="1316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400" b="1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4DFAFD43-6AC4-43B8-A7A9-62EEB8822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5" y="0"/>
            <a:ext cx="142875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5" y="1371600"/>
            <a:ext cx="142875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85" r:id="rId9"/>
    <p:sldLayoutId id="2147483676" r:id="rId10"/>
    <p:sldLayoutId id="2147483675" r:id="rId11"/>
  </p:sldLayoutIdLst>
  <p:transition spd="slow">
    <p:circle/>
  </p:transition>
  <p:txStyles>
    <p:titleStyle>
      <a:lvl1pPr algn="l" rtl="0" fontAlgn="base">
        <a:spcBef>
          <a:spcPct val="0"/>
        </a:spcBef>
        <a:spcAft>
          <a:spcPct val="0"/>
        </a:spcAft>
        <a:defRPr sz="3600" kern="1200" cap="all" spc="-6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9pPr>
    </p:titleStyle>
    <p:bodyStyle>
      <a:lvl1pPr algn="l" rtl="0" fontAlgn="base">
        <a:spcBef>
          <a:spcPct val="20000"/>
        </a:spcBef>
        <a:spcAft>
          <a:spcPts val="600"/>
        </a:spcAft>
        <a:buFont typeface="Arial" charset="0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563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diclist.ru/slovar/ozhegova/d/dvizhenie.html" TargetMode="Externa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6" Type="http://schemas.openxmlformats.org/officeDocument/2006/relationships/slide" Target="slide13.xml"/><Relationship Id="rId5" Type="http://schemas.openxmlformats.org/officeDocument/2006/relationships/hyperlink" Target="http://diclist.ru/slovar/ozhegova/v/vremja.html" TargetMode="External"/><Relationship Id="rId4" Type="http://schemas.openxmlformats.org/officeDocument/2006/relationships/hyperlink" Target="http://diclist.ru/slovar/ushakova/l/lda.html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9.xml"/><Relationship Id="rId1" Type="http://schemas.openxmlformats.org/officeDocument/2006/relationships/video" Target="NULL" TargetMode="External"/><Relationship Id="rId4" Type="http://schemas.openxmlformats.org/officeDocument/2006/relationships/image" Target="../media/image41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9.xml"/><Relationship Id="rId1" Type="http://schemas.openxmlformats.org/officeDocument/2006/relationships/video" Target="NULL" TargetMode="External"/><Relationship Id="rId4" Type="http://schemas.openxmlformats.org/officeDocument/2006/relationships/image" Target="../media/image4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Layout" Target="../slideLayouts/slideLayout9.xml"/><Relationship Id="rId1" Type="http://schemas.openxmlformats.org/officeDocument/2006/relationships/video" Target="NULL" TargetMode="External"/><Relationship Id="rId4" Type="http://schemas.openxmlformats.org/officeDocument/2006/relationships/image" Target="../media/image4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Layout" Target="../slideLayouts/slideLayout8.xml"/><Relationship Id="rId1" Type="http://schemas.openxmlformats.org/officeDocument/2006/relationships/video" Target="NULL" TargetMode="External"/><Relationship Id="rId5" Type="http://schemas.openxmlformats.org/officeDocument/2006/relationships/image" Target="../media/image46.png"/><Relationship Id="rId4" Type="http://schemas.openxmlformats.org/officeDocument/2006/relationships/image" Target="../media/image4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slideLayout" Target="../slideLayouts/slideLayout9.xml"/><Relationship Id="rId1" Type="http://schemas.openxmlformats.org/officeDocument/2006/relationships/video" Target="NULL" TargetMode="External"/><Relationship Id="rId4" Type="http://schemas.openxmlformats.org/officeDocument/2006/relationships/image" Target="../media/image4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slideLayout" Target="../slideLayouts/slideLayout9.xml"/><Relationship Id="rId1" Type="http://schemas.openxmlformats.org/officeDocument/2006/relationships/video" Target="NULL" TargetMode="External"/><Relationship Id="rId5" Type="http://schemas.openxmlformats.org/officeDocument/2006/relationships/slide" Target="slide14.xml"/><Relationship Id="rId4" Type="http://schemas.openxmlformats.org/officeDocument/2006/relationships/image" Target="../media/image4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7.jpe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" name="Прямоугольник 1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988" y="347663"/>
            <a:ext cx="4754562" cy="2767012"/>
          </a:xfrm>
          <a:prstGeom prst="rect">
            <a:avLst/>
          </a:prstGeom>
          <a:noFill/>
        </p:spPr>
      </p:pic>
      <p:pic>
        <p:nvPicPr>
          <p:cNvPr id="16" name="Рисунок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80528" y="-219007"/>
            <a:ext cx="9175750" cy="6889750"/>
          </a:xfrm>
          <a:prstGeom prst="rect">
            <a:avLst/>
          </a:prstGeom>
          <a:noFill/>
        </p:spPr>
      </p:pic>
      <p:pic>
        <p:nvPicPr>
          <p:cNvPr id="17" name="Прямоугольник 16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428604"/>
            <a:ext cx="4786346" cy="3071834"/>
          </a:xfrm>
          <a:prstGeom prst="rect">
            <a:avLst/>
          </a:prstGeom>
          <a:noFill/>
        </p:spPr>
      </p:pic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457200" y="4581128"/>
            <a:ext cx="83629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Урок окружающего мира во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2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классе по УМС «Школа России» подготовила </a:t>
            </a:r>
          </a:p>
          <a:p>
            <a:pPr algn="ctr"/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Борисова В.В.,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учитель начальных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eorgia" pitchFamily="18" charset="0"/>
              </a:rPr>
              <a:t>классов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0" y="2000240"/>
            <a:ext cx="5857900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6000" y="2884236"/>
            <a:ext cx="4572000" cy="3416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85852" y="2071678"/>
            <a:ext cx="55721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dirty="0" smtClean="0">
                <a:latin typeface="Comic Sans MS" pitchFamily="66" charset="0"/>
              </a:rPr>
              <a:t>Снова птицы летят издалёка,</a:t>
            </a:r>
          </a:p>
          <a:p>
            <a:pPr>
              <a:buFontTx/>
              <a:buNone/>
            </a:pPr>
            <a:r>
              <a:rPr lang="ru-RU" dirty="0" smtClean="0">
                <a:latin typeface="Comic Sans MS" pitchFamily="66" charset="0"/>
              </a:rPr>
              <a:t>К берегам, расторгающим лёд,</a:t>
            </a:r>
          </a:p>
          <a:p>
            <a:pPr>
              <a:buFontTx/>
              <a:buNone/>
            </a:pPr>
            <a:r>
              <a:rPr lang="ru-RU" dirty="0" smtClean="0">
                <a:latin typeface="Comic Sans MS" pitchFamily="66" charset="0"/>
              </a:rPr>
              <a:t>Солнце тёплое ходит высоко</a:t>
            </a:r>
          </a:p>
          <a:p>
            <a:pPr>
              <a:buFontTx/>
              <a:buNone/>
            </a:pPr>
            <a:r>
              <a:rPr lang="ru-RU" dirty="0" smtClean="0">
                <a:latin typeface="Comic Sans MS" pitchFamily="66" charset="0"/>
              </a:rPr>
              <a:t>И душистого ландыша ждёт.  А. Фет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jcn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785926"/>
            <a:ext cx="4897438" cy="185738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58072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РАБОТА В ГРУППЕ </a:t>
            </a:r>
            <a:br>
              <a:rPr lang="ru-RU" dirty="0" smtClean="0"/>
            </a:br>
            <a:r>
              <a:rPr lang="ru-RU" dirty="0" smtClean="0"/>
              <a:t>по учебнику </a:t>
            </a:r>
            <a:br>
              <a:rPr lang="ru-RU" dirty="0" smtClean="0"/>
            </a:br>
            <a:r>
              <a:rPr lang="ru-RU" dirty="0" smtClean="0"/>
              <a:t>и в тетради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3857628"/>
            <a:ext cx="7620000" cy="2268535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</a:rPr>
              <a:t>1 вариант </a:t>
            </a:r>
            <a:r>
              <a:rPr lang="ru-RU" dirty="0" smtClean="0"/>
              <a:t>- задание учебника с. 86-87.</a:t>
            </a:r>
          </a:p>
          <a:p>
            <a:r>
              <a:rPr lang="ru-RU" dirty="0" smtClean="0"/>
              <a:t>Делают записи в рабочей тетради – зад. №3(1, 2)</a:t>
            </a:r>
            <a:r>
              <a:rPr lang="ru-RU" sz="24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2 вариант </a:t>
            </a:r>
            <a:r>
              <a:rPr lang="ru-RU" dirty="0" smtClean="0"/>
              <a:t>- задание учебника с.88-89.</a:t>
            </a:r>
          </a:p>
          <a:p>
            <a:r>
              <a:rPr lang="ru-RU" dirty="0" smtClean="0"/>
              <a:t>Делают записи в рабочей тетради – зад. №3(1, 2)</a:t>
            </a: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829576" cy="1371600"/>
          </a:xfrm>
        </p:spPr>
        <p:txBody>
          <a:bodyPr/>
          <a:lstStyle/>
          <a:p>
            <a:r>
              <a:rPr lang="ru-RU" dirty="0" smtClean="0"/>
              <a:t>ПРАВИЛА РАБОТЫ В группе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Слушаем внимательно задание, договариваемся, кто какую работу выполняет.</a:t>
            </a:r>
          </a:p>
          <a:p>
            <a:pPr marL="457200" indent="-457200">
              <a:buAutoNum type="arabicPeriod"/>
            </a:pPr>
            <a:r>
              <a:rPr lang="ru-RU" dirty="0" smtClean="0"/>
              <a:t>Работаем быстро, дружно, вместе.</a:t>
            </a:r>
          </a:p>
          <a:p>
            <a:pPr marL="457200" indent="-457200">
              <a:buAutoNum type="arabicPeriod"/>
            </a:pPr>
            <a:r>
              <a:rPr lang="ru-RU" dirty="0" smtClean="0"/>
              <a:t>Работаем без шума, не мешаем друг другу.</a:t>
            </a:r>
          </a:p>
          <a:p>
            <a:pPr marL="457200" indent="-457200">
              <a:buAutoNum type="arabicPeriod"/>
            </a:pPr>
            <a:r>
              <a:rPr lang="ru-RU" dirty="0" smtClean="0"/>
              <a:t>Назначаем того, кто будет отвечать на вопросы группы.</a:t>
            </a:r>
          </a:p>
          <a:p>
            <a:pPr marL="457200" indent="-457200">
              <a:buAutoNum type="arabicPeriod"/>
            </a:pPr>
            <a:r>
              <a:rPr lang="ru-RU" dirty="0" smtClean="0"/>
              <a:t>Внимательно слушаем ответы групп.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Обсуждение и выбор информации.</a:t>
            </a:r>
          </a:p>
          <a:p>
            <a:pPr marL="457200" indent="-457200">
              <a:buAutoNum type="arabicPeriod"/>
            </a:pPr>
            <a:r>
              <a:rPr lang="ru-RU" dirty="0" smtClean="0"/>
              <a:t>Составление рассказа.</a:t>
            </a:r>
          </a:p>
          <a:p>
            <a:pPr marL="457200" indent="-457200">
              <a:buAutoNum type="arabicPeriod"/>
            </a:pPr>
            <a:r>
              <a:rPr lang="ru-RU" dirty="0" smtClean="0"/>
              <a:t>Выступление.</a:t>
            </a:r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ъект 5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79925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</p:txBody>
      </p:sp>
      <p:sp>
        <p:nvSpPr>
          <p:cNvPr id="17410" name="Текст 1"/>
          <p:cNvSpPr txBox="1">
            <a:spLocks/>
          </p:cNvSpPr>
          <p:nvPr/>
        </p:nvSpPr>
        <p:spPr bwMode="auto">
          <a:xfrm>
            <a:off x="5651500" y="1560513"/>
            <a:ext cx="3008313" cy="44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ts val="600"/>
              </a:spcAft>
              <a:buFont typeface="Arial" charset="0"/>
              <a:buNone/>
            </a:pPr>
            <a:endParaRPr lang="ru-RU" sz="1600" b="1">
              <a:latin typeface="Georgia" pitchFamily="18" charset="0"/>
            </a:endParaRPr>
          </a:p>
        </p:txBody>
      </p:sp>
      <p:sp>
        <p:nvSpPr>
          <p:cNvPr id="14" name="Заголовок 3"/>
          <p:cNvSpPr txBox="1">
            <a:spLocks/>
          </p:cNvSpPr>
          <p:nvPr/>
        </p:nvSpPr>
        <p:spPr>
          <a:xfrm>
            <a:off x="468313" y="188913"/>
            <a:ext cx="5791200" cy="1371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2400" dirty="0"/>
          </a:p>
        </p:txBody>
      </p:sp>
      <p:pic>
        <p:nvPicPr>
          <p:cNvPr id="17412" name="Рисунок 19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285728"/>
            <a:ext cx="9180513" cy="685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Заголовок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5114932" cy="13716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/>
              <a:t>Весенние явления                    в неживой природе</a:t>
            </a:r>
            <a:endParaRPr lang="ru-RU" sz="2700" b="1" dirty="0"/>
          </a:p>
        </p:txBody>
      </p:sp>
      <p:sp>
        <p:nvSpPr>
          <p:cNvPr id="29" name="Текст 18"/>
          <p:cNvSpPr txBox="1">
            <a:spLocks noGrp="1"/>
          </p:cNvSpPr>
          <p:nvPr>
            <p:ph type="body" sz="half" idx="2"/>
          </p:nvPr>
        </p:nvSpPr>
        <p:spPr>
          <a:xfrm>
            <a:off x="468313" y="2349500"/>
            <a:ext cx="5194300" cy="3875088"/>
          </a:xfrm>
        </p:spPr>
        <p:txBody>
          <a:bodyPr rtlCol="0"/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fontAlgn="auto">
              <a:buFont typeface="Arial" pitchFamily="34" charset="0"/>
              <a:buChar char="•"/>
              <a:defRPr/>
            </a:pPr>
            <a:endParaRPr lang="ru-RU" dirty="0" smtClean="0">
              <a:hlinkClick r:id="rId3" action="ppaction://hlinksldjump"/>
            </a:endParaRPr>
          </a:p>
          <a:p>
            <a:pPr marL="285750" indent="-285750" fontAlgn="auto"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7415" name="Picture 2" descr="C:\Users\ele\Pictures\о весне\8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92963" y="333375"/>
            <a:ext cx="720725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142977" y="2357431"/>
            <a:ext cx="6715172" cy="954107"/>
          </a:xfrm>
          <a:prstGeom prst="rect">
            <a:avLst/>
          </a:prstGeom>
          <a:solidFill>
            <a:srgbClr val="FF99FF"/>
          </a:solidFill>
          <a:ln w="38100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Comic Sans MS" pitchFamily="66" charset="0"/>
              </a:rPr>
              <a:t>Дни стали длиннее;</a:t>
            </a:r>
          </a:p>
          <a:p>
            <a:pPr algn="ctr"/>
            <a:r>
              <a:rPr lang="ru-RU" sz="2800" dirty="0">
                <a:latin typeface="Comic Sans MS" pitchFamily="66" charset="0"/>
              </a:rPr>
              <a:t>Потепление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00298" y="3357562"/>
            <a:ext cx="435770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ru-RU" sz="2800" dirty="0" smtClean="0">
                <a:latin typeface="Comic Sans MS" pitchFamily="66" charset="0"/>
              </a:rPr>
              <a:t>Небо </a:t>
            </a:r>
            <a:r>
              <a:rPr lang="ru-RU" sz="2800" dirty="0" err="1" smtClean="0">
                <a:latin typeface="Comic Sans MS" pitchFamily="66" charset="0"/>
              </a:rPr>
              <a:t>голубое</a:t>
            </a:r>
            <a:r>
              <a:rPr lang="ru-RU" sz="2800" dirty="0" smtClean="0">
                <a:latin typeface="Comic Sans MS" pitchFamily="66" charset="0"/>
              </a:rPr>
              <a:t>, высокое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Comic Sans MS" pitchFamily="66" charset="0"/>
              </a:rPr>
              <a:t>Облака белые, лёгкие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Comic Sans MS" pitchFamily="66" charset="0"/>
              </a:rPr>
              <a:t>Таяние снега, льда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Comic Sans MS" pitchFamily="66" charset="0"/>
              </a:rPr>
              <a:t>Ледоход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Comic Sans MS" pitchFamily="66" charset="0"/>
              </a:rPr>
              <a:t>Половодье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Comic Sans MS" pitchFamily="66" charset="0"/>
              </a:rPr>
              <a:t>Осадки: снег, дождь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Comic Sans MS" pitchFamily="66" charset="0"/>
              </a:rPr>
              <a:t>Первая гроза</a:t>
            </a:r>
          </a:p>
          <a:p>
            <a:pPr>
              <a:buFontTx/>
              <a:buChar char="•"/>
            </a:pPr>
            <a:r>
              <a:rPr lang="ru-RU" sz="2800" dirty="0" smtClean="0">
                <a:latin typeface="Comic Sans MS" pitchFamily="66" charset="0"/>
              </a:rPr>
              <a:t>Оттаивание почвы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00298" y="1428736"/>
            <a:ext cx="5643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mic Sans MS" pitchFamily="66" charset="0"/>
              </a:rPr>
              <a:t>Солнце выше, чем зимой</a:t>
            </a:r>
            <a:endParaRPr lang="ru-RU" sz="24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>
          <a:xfrm>
            <a:off x="3175" y="0"/>
            <a:ext cx="9140825" cy="6869113"/>
          </a:xfrm>
        </p:spPr>
      </p:pic>
      <p:sp>
        <p:nvSpPr>
          <p:cNvPr id="6" name="Заголовок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6329378" cy="13716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Весенние явления                    </a:t>
            </a:r>
            <a:br>
              <a:rPr lang="ru-RU" sz="2400" b="1" dirty="0" smtClean="0"/>
            </a:br>
            <a:r>
              <a:rPr lang="ru-RU" sz="2400" b="1" dirty="0" smtClean="0"/>
              <a:t>в живой природе</a:t>
            </a:r>
            <a:endParaRPr lang="ru-RU" sz="2400" b="1" dirty="0"/>
          </a:p>
        </p:txBody>
      </p:sp>
      <p:sp>
        <p:nvSpPr>
          <p:cNvPr id="18435" name="Текст 1"/>
          <p:cNvSpPr>
            <a:spLocks noGrp="1"/>
          </p:cNvSpPr>
          <p:nvPr>
            <p:ph type="body" sz="half" idx="2"/>
          </p:nvPr>
        </p:nvSpPr>
        <p:spPr>
          <a:xfrm>
            <a:off x="714348" y="2428868"/>
            <a:ext cx="5915025" cy="2730494"/>
          </a:xfrm>
        </p:spPr>
        <p:txBody>
          <a:bodyPr>
            <a:noAutofit/>
          </a:bodyPr>
          <a:lstStyle/>
          <a:p>
            <a:pPr algn="ctr">
              <a:buFontTx/>
              <a:buChar char="•"/>
            </a:pPr>
            <a:r>
              <a:rPr lang="ru-RU" sz="2400" dirty="0" smtClean="0">
                <a:latin typeface="Comic Sans MS" pitchFamily="66" charset="0"/>
              </a:rPr>
              <a:t>Набухание почек</a:t>
            </a:r>
          </a:p>
          <a:p>
            <a:pPr algn="ctr">
              <a:buFontTx/>
              <a:buChar char="•"/>
            </a:pPr>
            <a:r>
              <a:rPr lang="ru-RU" sz="2400" dirty="0" smtClean="0">
                <a:latin typeface="Comic Sans MS" pitchFamily="66" charset="0"/>
              </a:rPr>
              <a:t>Появление листьев</a:t>
            </a:r>
          </a:p>
          <a:p>
            <a:pPr algn="ctr">
              <a:buFontTx/>
              <a:buChar char="•"/>
            </a:pPr>
            <a:r>
              <a:rPr lang="ru-RU" sz="2400" dirty="0" smtClean="0">
                <a:latin typeface="Comic Sans MS" pitchFamily="66" charset="0"/>
              </a:rPr>
              <a:t>Цветение растений</a:t>
            </a:r>
          </a:p>
          <a:p>
            <a:pPr algn="ctr">
              <a:buFontTx/>
              <a:buChar char="•"/>
            </a:pPr>
            <a:r>
              <a:rPr lang="ru-RU" sz="2400" dirty="0" smtClean="0">
                <a:latin typeface="Comic Sans MS" pitchFamily="66" charset="0"/>
              </a:rPr>
              <a:t>Появление насекомых</a:t>
            </a:r>
          </a:p>
          <a:p>
            <a:pPr algn="ctr">
              <a:buFontTx/>
              <a:buChar char="•"/>
            </a:pPr>
            <a:r>
              <a:rPr lang="ru-RU" sz="2400" dirty="0" smtClean="0">
                <a:latin typeface="Comic Sans MS" pitchFamily="66" charset="0"/>
              </a:rPr>
              <a:t>Возвращение перелётных птиц</a:t>
            </a:r>
          </a:p>
          <a:p>
            <a:pPr algn="ctr">
              <a:buFontTx/>
              <a:buChar char="•"/>
            </a:pPr>
            <a:r>
              <a:rPr lang="ru-RU" sz="2400" dirty="0" smtClean="0">
                <a:latin typeface="Comic Sans MS" pitchFamily="66" charset="0"/>
              </a:rPr>
              <a:t>Изменения в жизни 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  зверей</a:t>
            </a:r>
            <a:endParaRPr lang="ru-RU" sz="24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Электронное приложение</a:t>
            </a:r>
            <a:endParaRPr lang="ru-RU" sz="48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ircl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882650"/>
          </a:xfrm>
        </p:spPr>
        <p:txBody>
          <a:bodyPr/>
          <a:lstStyle/>
          <a:p>
            <a:pPr algn="just"/>
            <a:r>
              <a:rPr lang="ru-RU" b="0" smtClean="0"/>
              <a:t>В марте ещё много снега, на солнце верхняя его часть покрывается коркой – настом. Погода стоит переменчивая. Тёплые дни сменяются холодными, снежными.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Таяние снега</a:t>
            </a:r>
            <a:endParaRPr lang="ru-RU" dirty="0"/>
          </a:p>
        </p:txBody>
      </p:sp>
      <p:sp>
        <p:nvSpPr>
          <p:cNvPr id="2" name="Управляющая кнопка: далее 1">
            <a:hlinkClick r:id="" action="ppaction://hlinkshowjump?jump=nextslide" highlightClick="1"/>
          </p:cNvPr>
          <p:cNvSpPr/>
          <p:nvPr/>
        </p:nvSpPr>
        <p:spPr>
          <a:xfrm>
            <a:off x="8291513" y="4864100"/>
            <a:ext cx="682625" cy="650875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20482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b="0" smtClean="0"/>
              <a:t>Искрятся на солнце сосульки. Капля за каплей, растут они, прибавляя в длину и     в ширину. Весело и звонко падают капельки. Начинается весенняя капель.</a:t>
            </a:r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капель</a:t>
            </a:r>
            <a:endParaRPr lang="ru-RU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291513" y="4864100"/>
            <a:ext cx="682625" cy="650875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21506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1027113"/>
          </a:xfrm>
        </p:spPr>
        <p:txBody>
          <a:bodyPr/>
          <a:lstStyle/>
          <a:p>
            <a:pPr algn="just"/>
            <a:r>
              <a:rPr lang="ru-RU" b="0" smtClean="0"/>
              <a:t>Солнце остаётся дольше над горизонтом, поднимается выше и начинает прогревать почву. Оттаивают бугорки и опушки, появляются первые проталины — места, где снег стаял, и открылась земля. </a:t>
            </a:r>
            <a:endParaRPr lang="ru-RU" smtClean="0"/>
          </a:p>
          <a:p>
            <a:pPr algn="just"/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проталины</a:t>
            </a: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93100" y="4878388"/>
            <a:ext cx="682625" cy="650875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22530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b="0" smtClean="0"/>
              <a:t>Воздух с каждым днём становится теплее. По дорогам и просекам журчат ручьи, сверкая бликами лучей на ярком солнце.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ручьи</a:t>
            </a:r>
            <a:endParaRPr lang="ru-RU" dirty="0"/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8291513" y="4868863"/>
            <a:ext cx="682625" cy="650875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гости к весне</a:t>
            </a:r>
            <a:endParaRPr lang="ru-RU" dirty="0"/>
          </a:p>
        </p:txBody>
      </p:sp>
      <p:pic>
        <p:nvPicPr>
          <p:cNvPr id="4" name="Содержимое 4" descr="4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22044" y="1752600"/>
            <a:ext cx="4490311" cy="43735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882650"/>
          </a:xfrm>
        </p:spPr>
        <p:txBody>
          <a:bodyPr rtlCol="0">
            <a:normAutofit fontScale="25000" lnSpcReduction="20000"/>
          </a:bodyPr>
          <a:lstStyle/>
          <a:p>
            <a:pPr algn="just" fontAlgn="auto">
              <a:lnSpc>
                <a:spcPct val="120000"/>
              </a:lnSpc>
              <a:buFont typeface="Arial" pitchFamily="34" charset="0"/>
              <a:buNone/>
              <a:defRPr/>
            </a:pPr>
            <a:r>
              <a:rPr lang="ru-RU" sz="6400" b="0" dirty="0" smtClean="0"/>
              <a:t>В </a:t>
            </a:r>
            <a:r>
              <a:rPr lang="ru-RU" sz="6400" b="0" dirty="0"/>
              <a:t>марте в солнечную погоду на небе начнут собираться первые кучевые облака. Сквозь них чистым светом проникают весёлые лучи мартовского солнца.</a:t>
            </a:r>
          </a:p>
          <a:p>
            <a:pPr fontAlgn="auto">
              <a:buFont typeface="Arial" pitchFamily="34" charset="0"/>
              <a:buNone/>
              <a:defRPr/>
            </a:pPr>
            <a:endParaRPr lang="ru-RU" sz="800" b="0" dirty="0"/>
          </a:p>
          <a:p>
            <a:pPr algn="just" fontAlgn="auto">
              <a:buFont typeface="Arial" pitchFamily="34" charset="0"/>
              <a:buNone/>
              <a:defRPr/>
            </a:pPr>
            <a:endParaRPr lang="ru-RU" sz="6400" b="0" dirty="0" smtClean="0"/>
          </a:p>
          <a:p>
            <a:pPr fontAlgn="auto">
              <a:buFont typeface="Arial" pitchFamily="34" charset="0"/>
              <a:buNone/>
              <a:defRPr/>
            </a:pPr>
            <a:endParaRPr lang="ru-RU" b="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Кучевые облака</a:t>
            </a:r>
            <a:endParaRPr lang="ru-RU" dirty="0"/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296275" y="4868863"/>
            <a:ext cx="682625" cy="650875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24578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593725"/>
          </a:xfrm>
        </p:spPr>
        <p:txBody>
          <a:bodyPr/>
          <a:lstStyle/>
          <a:p>
            <a:pPr algn="just"/>
            <a:r>
              <a:rPr lang="ru-RU" b="0" smtClean="0"/>
              <a:t>Покрытые льдом водоёмы под напором прибывающей воды увеличиваются.                     С грохотом трескаются ледяные поля на реке. Треснувший лёд, отходит от берегов. </a:t>
            </a: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ледоход</a:t>
            </a:r>
            <a:endParaRPr lang="ru-RU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91513" y="4864100"/>
            <a:ext cx="682625" cy="650875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26626" name="Текст 2"/>
          <p:cNvSpPr>
            <a:spLocks noGrp="1"/>
          </p:cNvSpPr>
          <p:nvPr>
            <p:ph type="body" sz="half" idx="2"/>
          </p:nvPr>
        </p:nvSpPr>
        <p:spPr>
          <a:xfrm>
            <a:off x="500034" y="5715000"/>
            <a:ext cx="8110566" cy="857272"/>
          </a:xfrm>
        </p:spPr>
        <p:txBody>
          <a:bodyPr/>
          <a:lstStyle/>
          <a:p>
            <a:pPr algn="just"/>
            <a:r>
              <a:rPr lang="ru-RU" dirty="0" smtClean="0"/>
              <a:t>Ледоход</a:t>
            </a:r>
            <a:r>
              <a:rPr lang="ru-RU" b="0" dirty="0" smtClean="0"/>
              <a:t> - д</a:t>
            </a:r>
            <a:r>
              <a:rPr lang="ru-RU" b="0" dirty="0" smtClean="0">
                <a:hlinkClick r:id="rId3" tooltip="Кликните для подробного описания"/>
              </a:rPr>
              <a:t>вижение</a:t>
            </a:r>
            <a:r>
              <a:rPr lang="ru-RU" b="0" dirty="0" smtClean="0"/>
              <a:t> </a:t>
            </a:r>
            <a:r>
              <a:rPr lang="ru-RU" b="0" dirty="0" smtClean="0">
                <a:hlinkClick r:id="rId4" tooltip="Кликните для подробного описания"/>
              </a:rPr>
              <a:t>льда</a:t>
            </a:r>
            <a:r>
              <a:rPr lang="ru-RU" b="0" dirty="0" smtClean="0"/>
              <a:t> по течению во </a:t>
            </a:r>
            <a:r>
              <a:rPr lang="ru-RU" b="0" dirty="0" smtClean="0">
                <a:hlinkClick r:id="rId5" tooltip="Кликните для подробного описания"/>
              </a:rPr>
              <a:t>время</a:t>
            </a:r>
            <a:r>
              <a:rPr lang="ru-RU" b="0" dirty="0" smtClean="0"/>
              <a:t> таяния рек. ( Толковый словарь Ожегова). Льдины, подхваченные течением, как большие плоты, плывут по воде, сталкиваясь, переворачиваясь, кроша друг друга. </a:t>
            </a:r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ледоход</a:t>
            </a:r>
            <a:endParaRPr lang="ru-RU" dirty="0"/>
          </a:p>
        </p:txBody>
      </p:sp>
      <p:sp>
        <p:nvSpPr>
          <p:cNvPr id="6" name="Управляющая кнопка: возврат 5">
            <a:hlinkClick r:id="rId6" action="ppaction://hlinksldjump" highlightClick="1"/>
          </p:cNvPr>
          <p:cNvSpPr/>
          <p:nvPr/>
        </p:nvSpPr>
        <p:spPr>
          <a:xfrm>
            <a:off x="8283575" y="4889500"/>
            <a:ext cx="682625" cy="650875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28674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b="0" smtClean="0"/>
              <a:t>Водоёмы выходят из берегов, затапливая весенними водами ближние земли. Ежегодный весенний разлив называется половодьем.</a:t>
            </a:r>
          </a:p>
          <a:p>
            <a:endParaRPr lang="ru-RU" sz="140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половодье</a:t>
            </a:r>
            <a:endParaRPr lang="ru-RU" dirty="0"/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278813" y="4872038"/>
            <a:ext cx="682625" cy="650875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4" descr="http://img-fotki.yandex.ru/get/3814/baikali.14/0_2794f_c6b9d1c4_XL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noFill/>
        </p:spPr>
      </p:pic>
      <p:sp>
        <p:nvSpPr>
          <p:cNvPr id="29698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b="0" smtClean="0"/>
              <a:t>Раньше всех зацветает ольха — когда кое-где ещё лежат последние пятна снега.        С безлистных ветвей свешиваются длинные рыхлые серёжки, из которых высыпается пыльца.</a:t>
            </a:r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ольха</a:t>
            </a:r>
            <a:endParaRPr lang="ru-RU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88338" y="4867275"/>
            <a:ext cx="682625" cy="652463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30722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b="0" smtClean="0">
                <a:cs typeface="Times New Roman" pitchFamily="18" charset="0"/>
              </a:rPr>
              <a:t>Многие ивы цветут ранней весной, когда ещё лежит снег. Побеги покрываются белыми, серыми и жёлтыми серёжками. Ивы являются ценнейшими медоносами! </a:t>
            </a:r>
            <a:endParaRPr lang="ru-RU" smtClean="0"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ивы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88338" y="4867275"/>
            <a:ext cx="682625" cy="652463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666750"/>
          </a:xfrm>
        </p:spPr>
        <p:txBody>
          <a:bodyPr/>
          <a:lstStyle/>
          <a:p>
            <a:pPr algn="just"/>
            <a:r>
              <a:rPr lang="ru-RU" b="0" smtClean="0"/>
              <a:t>Подснежник</a:t>
            </a:r>
            <a:r>
              <a:rPr lang="ru-RU" b="0" smtClean="0">
                <a:cs typeface="Times New Roman" pitchFamily="18" charset="0"/>
              </a:rPr>
              <a:t> — один из самых первых вестников конца зимы, </a:t>
            </a:r>
            <a:r>
              <a:rPr lang="ru-RU" b="0" smtClean="0"/>
              <a:t>получил своё название за способность растения пробиваться из-под земли и зацветать с первыми весенними лучами солнца, когда чуть подтает снег.</a:t>
            </a:r>
            <a:r>
              <a:rPr lang="ru-RU" b="0" smtClean="0">
                <a:cs typeface="Times New Roman" pitchFamily="18" charset="0"/>
              </a:rPr>
              <a:t> </a:t>
            </a:r>
            <a:endParaRPr lang="ru-RU" smtClean="0">
              <a:cs typeface="Times New Roman" pitchFamily="18" charset="0"/>
            </a:endParaRPr>
          </a:p>
          <a:p>
            <a:pPr algn="just"/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подснежник</a:t>
            </a:r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88338" y="4867275"/>
            <a:ext cx="682625" cy="652463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37890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b="0" smtClean="0">
                <a:cs typeface="Times New Roman" pitchFamily="18" charset="0"/>
              </a:rPr>
              <a:t>Значительная примета весны – зацветание мать-и-мачехи. Средний срок появления цветков – чуть позже середины апреля. Это лекарственное растение – неплохой медонос.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Мать-и-мачеха</a:t>
            </a:r>
            <a:endParaRPr lang="ru-RU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81988" y="4878388"/>
            <a:ext cx="682625" cy="650875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38914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b="0" smtClean="0"/>
              <a:t>Зацветает дней через десять после мать-и-мачехи и цветёт весь май. К концу цветения медуницы в лесу много других цветущих растений, а вначале она ценна и как медонос, и как украшение неодетого леса.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медуница</a:t>
            </a:r>
            <a:endParaRPr lang="ru-RU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88338" y="4867275"/>
            <a:ext cx="682625" cy="652463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Почему многие первоцветы занесены в Красную книгу?</a:t>
            </a:r>
            <a:endParaRPr lang="ru-RU" dirty="0"/>
          </a:p>
        </p:txBody>
      </p:sp>
      <p:pic>
        <p:nvPicPr>
          <p:cNvPr id="1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707296" y="1752600"/>
            <a:ext cx="3119808" cy="437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i="1" dirty="0" smtClean="0"/>
              <a:t>Чтоб природе другом стать,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i="1" dirty="0" smtClean="0"/>
              <a:t>Тайны все её узнать,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i="1" dirty="0" smtClean="0"/>
              <a:t>Все загадки разгадать,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i="1" dirty="0" smtClean="0"/>
              <a:t>Научиться наблюдать,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i="1" dirty="0" smtClean="0"/>
              <a:t>Будем вместе развивать качество-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i="1" dirty="0" smtClean="0">
                <a:solidFill>
                  <a:srgbClr val="003300"/>
                </a:solidFill>
              </a:rPr>
              <a:t>                                       </a:t>
            </a:r>
            <a:r>
              <a:rPr lang="ru-RU" i="1" dirty="0" smtClean="0">
                <a:solidFill>
                  <a:srgbClr val="FF0000"/>
                </a:solidFill>
              </a:rPr>
              <a:t>внимательность,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i="1" dirty="0" smtClean="0"/>
              <a:t>А поможет всё узнать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i="1" dirty="0" smtClean="0"/>
              <a:t>Наша</a:t>
            </a:r>
            <a:r>
              <a:rPr lang="ru-RU" i="1" dirty="0" smtClean="0">
                <a:solidFill>
                  <a:srgbClr val="00330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любознательность</a:t>
            </a:r>
            <a:r>
              <a:rPr lang="ru-RU" i="1" dirty="0" smtClean="0">
                <a:solidFill>
                  <a:srgbClr val="00330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39938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b="0" smtClean="0">
                <a:cs typeface="Times New Roman" pitchFamily="18" charset="0"/>
              </a:rPr>
              <a:t>Пригреет солнышко, появятся в лесу проталины и расцветает хохлатка. Ещё нередки по ночам заморозки, а розово-лиловые цветочки украшают весенний лес.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хохлатка</a:t>
            </a:r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88338" y="4867275"/>
            <a:ext cx="682625" cy="652463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1027113"/>
          </a:xfrm>
        </p:spPr>
        <p:txBody>
          <a:bodyPr/>
          <a:lstStyle/>
          <a:p>
            <a:pPr algn="just"/>
            <a:r>
              <a:rPr lang="ru-RU" b="0" smtClean="0"/>
              <a:t>Начало видимого роста отмечают ещё под снегом. Развёртывание листьев и цветение начинаются после таяния основной массы снега и оттаивания почвы. Цветёт растение 1-2 недели. </a:t>
            </a:r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Ветреница лютиковая</a:t>
            </a:r>
            <a:endParaRPr lang="ru-RU" dirty="0"/>
          </a:p>
        </p:txBody>
      </p:sp>
      <p:pic>
        <p:nvPicPr>
          <p:cNvPr id="40963" name="Picture 2" descr="http://www.plantarium.ru/dat/plants/6/683/75683_8152ddff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noFill/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88338" y="4867275"/>
            <a:ext cx="682625" cy="652463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666750"/>
          </a:xfrm>
        </p:spPr>
        <p:txBody>
          <a:bodyPr/>
          <a:lstStyle/>
          <a:p>
            <a:r>
              <a:rPr lang="ru-RU" b="0" smtClean="0">
                <a:cs typeface="Times New Roman" pitchFamily="18" charset="0"/>
              </a:rPr>
              <a:t>Цветёт растение в конце апреля - начале мая, всего неделю, пока не распустятся на деревьях листья.</a:t>
            </a:r>
          </a:p>
          <a:p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Ветреница дубравная</a:t>
            </a: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88338" y="4867275"/>
            <a:ext cx="682625" cy="652463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 fontScale="25000" lnSpcReduction="20000"/>
          </a:bodyPr>
          <a:lstStyle/>
          <a:p>
            <a:pPr algn="just" fontAlgn="auto">
              <a:lnSpc>
                <a:spcPct val="120000"/>
              </a:lnSpc>
              <a:buFont typeface="Arial" pitchFamily="34" charset="0"/>
              <a:buNone/>
              <a:defRPr/>
            </a:pPr>
            <a:r>
              <a:rPr lang="ru-RU" sz="6400" b="0" dirty="0" smtClean="0"/>
              <a:t>Этот первоцвет появляется </a:t>
            </a:r>
            <a:r>
              <a:rPr lang="ru-RU" sz="6400" b="0" dirty="0"/>
              <a:t>в </a:t>
            </a:r>
            <a:r>
              <a:rPr lang="ru-RU" sz="6400" b="0" dirty="0" smtClean="0"/>
              <a:t>марте, растёт </a:t>
            </a:r>
            <a:r>
              <a:rPr lang="ru-RU" sz="6400" b="0" dirty="0"/>
              <a:t>в сырых </a:t>
            </a:r>
            <a:r>
              <a:rPr lang="ru-RU" sz="6400" b="0" dirty="0" smtClean="0"/>
              <a:t>местах.</a:t>
            </a:r>
            <a:r>
              <a:rPr lang="ru-RU" sz="6400" b="0" dirty="0"/>
              <a:t> </a:t>
            </a:r>
            <a:r>
              <a:rPr lang="ru-RU" sz="6400" b="0" dirty="0" smtClean="0"/>
              <a:t>Когда </a:t>
            </a:r>
            <a:r>
              <a:rPr lang="ru-RU" sz="6400" b="0" dirty="0"/>
              <a:t>снег растает </a:t>
            </a:r>
            <a:r>
              <a:rPr lang="ru-RU" sz="6400" b="0" dirty="0" smtClean="0"/>
              <a:t>         в </a:t>
            </a:r>
            <a:r>
              <a:rPr lang="ru-RU" sz="6400" b="0" dirty="0"/>
              <a:t>апреле, у чистяка распускаются листья и </a:t>
            </a:r>
            <a:r>
              <a:rPr lang="ru-RU" sz="6400" b="0" dirty="0" smtClean="0"/>
              <a:t>цветки.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чистяк</a:t>
            </a:r>
            <a:endParaRPr lang="ru-RU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96275" y="4868863"/>
            <a:ext cx="682625" cy="650875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46082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b="0" dirty="0" smtClean="0">
                <a:cs typeface="Times New Roman" pitchFamily="18" charset="0"/>
              </a:rPr>
              <a:t>Печёночница благородная зацветает в середине апреля, почти одновременно с мать-и-мачехой. На земле ещё местами лежит снег. </a:t>
            </a:r>
            <a:endParaRPr lang="ru-RU" dirty="0" smtClean="0"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Печёночница благородная</a:t>
            </a: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296275" y="4868863"/>
            <a:ext cx="681038" cy="650875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5791200" cy="2133592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pic>
        <p:nvPicPr>
          <p:cNvPr id="7" name="Picture 7" descr="gg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928812" y="2220119"/>
            <a:ext cx="4676775" cy="3438525"/>
          </a:xfrm>
          <a:prstGeom prst="rect">
            <a:avLst/>
          </a:prstGeom>
          <a:noFill/>
        </p:spPr>
      </p:pic>
      <p:pic>
        <p:nvPicPr>
          <p:cNvPr id="8" name="Picture 7" descr="gg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14348" y="978868"/>
            <a:ext cx="7286676" cy="483217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любителей природы: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85720" y="1574800"/>
            <a:ext cx="4636800" cy="4525963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z="2000" dirty="0" smtClean="0"/>
              <a:t>В лесу передвигайтесь по тропинкам (гибель травянистых растений губительно сказывается на состоянии всего леса). </a:t>
            </a:r>
          </a:p>
          <a:p>
            <a:pPr marL="609600" indent="-609600" eaLnBrk="1" hangingPunct="1">
              <a:buFontTx/>
              <a:buNone/>
            </a:pPr>
            <a:r>
              <a:rPr lang="ru-RU" sz="2000" dirty="0" smtClean="0"/>
              <a:t>2.Букеты составляйте	 из цветов, которые человек вырастил сам у себя на садовом участке.</a:t>
            </a:r>
          </a:p>
          <a:p>
            <a:pPr marL="609600" indent="-609600" eaLnBrk="1" hangingPunct="1">
              <a:buFontTx/>
              <a:buNone/>
            </a:pPr>
            <a:r>
              <a:rPr lang="ru-RU" sz="2000" dirty="0" smtClean="0"/>
              <a:t>3. Не собирайте берёзовый сок. </a:t>
            </a:r>
          </a:p>
          <a:p>
            <a:endParaRPr lang="ru-RU" dirty="0"/>
          </a:p>
        </p:txBody>
      </p:sp>
      <p:pic>
        <p:nvPicPr>
          <p:cNvPr id="9" name="Picture 2" descr="2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10942" y="1574800"/>
            <a:ext cx="324964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49154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666750"/>
          </a:xfrm>
        </p:spPr>
        <p:txBody>
          <a:bodyPr/>
          <a:lstStyle/>
          <a:p>
            <a:pPr algn="just"/>
            <a:r>
              <a:rPr lang="ru-RU" b="0" smtClean="0">
                <a:cs typeface="Times New Roman" pitchFamily="18" charset="0"/>
              </a:rPr>
              <a:t>Верба – спасение для пчёл и шмелей ранней весной. Насекомых привлекает ароматный нектар и большое количество пыльцы, густо облепляющей серёжки в период цветения.</a:t>
            </a:r>
            <a:endParaRPr lang="ru-RU" smtClean="0">
              <a:cs typeface="Times New Roman" pitchFamily="18" charset="0"/>
            </a:endParaRP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пчёлы</a:t>
            </a:r>
            <a:endParaRPr lang="ru-RU" dirty="0"/>
          </a:p>
        </p:txBody>
      </p:sp>
      <p:pic>
        <p:nvPicPr>
          <p:cNvPr id="7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750" y="39036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288338" y="4867275"/>
            <a:ext cx="682625" cy="652463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48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666750"/>
          </a:xfrm>
        </p:spPr>
        <p:txBody>
          <a:bodyPr/>
          <a:lstStyle/>
          <a:p>
            <a:r>
              <a:rPr lang="ru-RU" dirty="0" smtClean="0"/>
              <a:t>Рабочая тетрадь задание № 5 на странице 56-57</a:t>
            </a:r>
          </a:p>
          <a:p>
            <a:r>
              <a:rPr lang="ru-RU" dirty="0" smtClean="0"/>
              <a:t>Найти народные приметы о весенних явлениях</a:t>
            </a:r>
          </a:p>
          <a:p>
            <a:pPr algn="just"/>
            <a:endParaRPr lang="ru-RU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88338" y="4867275"/>
            <a:ext cx="682625" cy="652463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b="0" smtClean="0"/>
              <a:t>Грач – «вестник весны», эти птицы первыми прилетают весной. Прилёт грачей начинается в конце марта. В крупных городах многие грачи никуда не улетают, остаются зимовать. </a:t>
            </a:r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грачи</a:t>
            </a:r>
            <a:endParaRPr lang="ru-RU" dirty="0"/>
          </a:p>
        </p:txBody>
      </p:sp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39038" y="39338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74050" y="4868863"/>
            <a:ext cx="681038" cy="650875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Picture 9" descr="000000"/>
          <p:cNvPicPr>
            <a:picLocks noGrp="1" noChangeAspect="1" noChangeArrowheads="1"/>
          </p:cNvPicPr>
          <p:nvPr>
            <p:ph type="pic" idx="1"/>
          </p:nvPr>
        </p:nvPicPr>
        <p:blipFill>
          <a:blip r:embed="rId4"/>
          <a:srcRect t="28693" b="28693"/>
          <a:stretch>
            <a:fillRect/>
          </a:stretch>
        </p:blipFill>
        <p:spPr>
          <a:xfrm>
            <a:off x="0" y="0"/>
            <a:ext cx="9000877" cy="4846320"/>
          </a:xfrm>
        </p:spPr>
      </p:pic>
      <p:sp>
        <p:nvSpPr>
          <p:cNvPr id="10" name="Прямоугольник 9"/>
          <p:cNvSpPr/>
          <p:nvPr/>
        </p:nvSpPr>
        <p:spPr>
          <a:xfrm>
            <a:off x="2071670" y="4721662"/>
            <a:ext cx="6858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А.К. Саврасов «Грачи прилетели»</a:t>
            </a:r>
            <a:endParaRPr lang="ru-RU" b="1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3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по учебнику с. 86</a:t>
            </a:r>
            <a:endParaRPr lang="ru-RU" dirty="0"/>
          </a:p>
        </p:txBody>
      </p:sp>
      <p:pic>
        <p:nvPicPr>
          <p:cNvPr id="4" name="Picture 4" descr="jcnm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90737" y="2605881"/>
            <a:ext cx="4352925" cy="2667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54274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b="0" smtClean="0"/>
              <a:t>За грачами прилетают жаворонки – в конце марта. В эти дни в весеннем лесу уже можно услышать радостный трезвон вернувшихся птиц.</a:t>
            </a:r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жаворонок</a:t>
            </a:r>
            <a:endParaRPr lang="ru-RU" dirty="0"/>
          </a:p>
        </p:txBody>
      </p:sp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750" y="39338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74050" y="4868863"/>
            <a:ext cx="681038" cy="650875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7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2" descr="http://img-fotki.yandex.ru/get/24/averkin.1/0_8ea7_fe01cb08_XL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5050" y="1643050"/>
            <a:ext cx="5111750" cy="3570769"/>
          </a:xfrm>
          <a:noFill/>
        </p:spPr>
      </p:pic>
      <p:sp>
        <p:nvSpPr>
          <p:cNvPr id="55298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b="0" smtClean="0"/>
              <a:t>Прилетают огромными стаями – иногда по несколько сотен тысяч птиц обычно в марте, когда на полях появляются проталины, и занимают гнездовые места. </a:t>
            </a:r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скворцы</a:t>
            </a:r>
            <a:endParaRPr lang="ru-RU" dirty="0"/>
          </a:p>
        </p:txBody>
      </p:sp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750" y="39195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74050" y="4868863"/>
            <a:ext cx="681038" cy="650875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643050"/>
            <a:ext cx="3929058" cy="3919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55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 descr="http://img-fotki.yandex.ru/get/5803/oldplus.d/0_60a22_36889d9b_XL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001125" cy="4846638"/>
          </a:xfrm>
          <a:noFill/>
        </p:spPr>
      </p:pic>
      <p:sp>
        <p:nvSpPr>
          <p:cNvPr id="56322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b="0" smtClean="0"/>
              <a:t>В народе говорят: «Трясогузка прилетает – хвостиком лёд разбивает». Трясогузки прилетают с зимовок в конце марта–начале апреля, когда лёд еще не сошёл, а малые реки у берегов освобождаются ото льда.  </a:t>
            </a:r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трясогузка</a:t>
            </a:r>
            <a:endParaRPr lang="ru-RU" dirty="0"/>
          </a:p>
        </p:txBody>
      </p:sp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524750" y="39338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91513" y="4868863"/>
            <a:ext cx="682625" cy="650875"/>
          </a:xfrm>
          <a:prstGeom prst="actionButtonForwardNex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8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001125" cy="4846638"/>
          </a:xfrm>
          <a:solidFill>
            <a:srgbClr val="BFBFBF"/>
          </a:solidFill>
        </p:spPr>
      </p:pic>
      <p:sp>
        <p:nvSpPr>
          <p:cNvPr id="57346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b="0" smtClean="0"/>
              <a:t>Зяблики прилетают в первых числах апреля и гнездятся в лесах, садах и парках в начале мая. Насиживание и время выкармливания в гнезде — две недели. Вылет молодых птиц — в июне.</a:t>
            </a:r>
            <a:endParaRPr lang="ru-RU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зяблик</a:t>
            </a:r>
            <a:endParaRPr lang="ru-RU" dirty="0"/>
          </a:p>
        </p:txBody>
      </p:sp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524750" y="39338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возврат 5">
            <a:hlinkClick r:id="rId5" action="ppaction://hlinksldjump" highlightClick="1"/>
          </p:cNvPr>
          <p:cNvSpPr/>
          <p:nvPr/>
        </p:nvSpPr>
        <p:spPr>
          <a:xfrm>
            <a:off x="8299450" y="4868863"/>
            <a:ext cx="682625" cy="650875"/>
          </a:xfrm>
          <a:prstGeom prst="actionButtonRetur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30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7829576" cy="776270"/>
          </a:xfrm>
        </p:spPr>
        <p:txBody>
          <a:bodyPr/>
          <a:lstStyle/>
          <a:p>
            <a:pPr algn="ctr"/>
            <a:r>
              <a:rPr lang="ru-RU" dirty="0" smtClean="0"/>
              <a:t>Как встречают весну звери?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4714884"/>
            <a:ext cx="7620000" cy="1411279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 smtClean="0">
                <a:latin typeface="Comic Sans MS" pitchFamily="66" charset="0"/>
              </a:rPr>
              <a:t>Просыпаются от зимнего сна медведи,</a:t>
            </a:r>
          </a:p>
          <a:p>
            <a:pPr algn="ctr">
              <a:buFontTx/>
              <a:buNone/>
            </a:pPr>
            <a:r>
              <a:rPr lang="ru-RU" dirty="0" smtClean="0">
                <a:latin typeface="Comic Sans MS" pitchFamily="66" charset="0"/>
              </a:rPr>
              <a:t>барсуки, ежи. У многих животных</a:t>
            </a:r>
          </a:p>
          <a:p>
            <a:pPr algn="ctr">
              <a:buFontTx/>
              <a:buNone/>
            </a:pPr>
            <a:r>
              <a:rPr lang="ru-RU" dirty="0" smtClean="0">
                <a:latin typeface="Comic Sans MS" pitchFamily="66" charset="0"/>
              </a:rPr>
              <a:t>рождаются детёныши. Звери линяют.</a:t>
            </a:r>
          </a:p>
          <a:p>
            <a:endParaRPr lang="ru-RU" dirty="0"/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323850" y="1501775"/>
            <a:ext cx="8496300" cy="3111500"/>
            <a:chOff x="204" y="946"/>
            <a:chExt cx="5352" cy="1960"/>
          </a:xfrm>
        </p:grpSpPr>
        <p:pic>
          <p:nvPicPr>
            <p:cNvPr id="8" name="Picture 5" descr="3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26" y="952"/>
              <a:ext cx="3130" cy="1954"/>
            </a:xfrm>
            <a:prstGeom prst="rect">
              <a:avLst/>
            </a:prstGeom>
            <a:noFill/>
          </p:spPr>
        </p:pic>
        <p:pic>
          <p:nvPicPr>
            <p:cNvPr id="9" name="Picture 4" descr="3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4" y="946"/>
              <a:ext cx="2540" cy="195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3" descr="4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"/>
            <a:ext cx="8072494" cy="31432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3500438"/>
            <a:ext cx="73581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Comic Sans MS" pitchFamily="66" charset="0"/>
              </a:rPr>
              <a:t>Весной животных охраняют особенно тщательно, т.к. они заняты заботой о потомстве. </a:t>
            </a:r>
            <a:endParaRPr lang="ru-RU" sz="36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Как связаны между собой весенние явления в живой и неживой природе?</a:t>
            </a:r>
            <a:endParaRPr lang="ru-RU" sz="3200" dirty="0"/>
          </a:p>
        </p:txBody>
      </p:sp>
      <p:pic>
        <p:nvPicPr>
          <p:cNvPr id="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2991386"/>
            <a:ext cx="2071702" cy="3147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Восстанови последовательность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7620000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Возвращаются из тёплых краёв птицы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Зацветают растения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Тает снег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Появляются насекомые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Больше солнечного света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circl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Восстанови последовательность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76200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Больше солнечного света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Тает снег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Зацветают растения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Появляются насекомые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Возвращаются из тёплых краёв птицы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circl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Проверка знаний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Тест № 47</a:t>
            </a:r>
          </a:p>
          <a:p>
            <a:r>
              <a:rPr lang="ru-RU" dirty="0" smtClean="0"/>
              <a:t>  Самопроверка.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3506039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</a:rPr>
              <a:t>Узнаем</a:t>
            </a:r>
            <a:r>
              <a:rPr lang="ru-RU" sz="4800" dirty="0" smtClean="0"/>
              <a:t> _________________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Будем </a:t>
            </a:r>
            <a:r>
              <a:rPr lang="ru-RU" sz="4800" dirty="0" err="1" smtClean="0">
                <a:solidFill>
                  <a:srgbClr val="FF0000"/>
                </a:solidFill>
              </a:rPr>
              <a:t>учиться</a:t>
            </a:r>
            <a:r>
              <a:rPr lang="ru-RU" sz="4800" dirty="0" err="1" smtClean="0"/>
              <a:t>___________</a:t>
            </a:r>
            <a:r>
              <a:rPr lang="ru-RU" dirty="0" err="1" smtClean="0"/>
              <a:t>_________________</a:t>
            </a:r>
            <a:endParaRPr lang="ru-RU" sz="48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4249425143"/>
              </p:ext>
            </p:extLst>
          </p:nvPr>
        </p:nvGraphicFramePr>
        <p:xfrm>
          <a:off x="0" y="3863"/>
          <a:ext cx="9001126" cy="48389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7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25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99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95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95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95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0019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02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19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 dirty="0">
                          <a:effectLst/>
                        </a:rPr>
                        <a:t>№ теста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46" marR="657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>
                          <a:effectLst/>
                        </a:rPr>
                        <a:t>А1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46" marR="657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>
                          <a:effectLst/>
                        </a:rPr>
                        <a:t>А2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46" marR="657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>
                          <a:effectLst/>
                        </a:rPr>
                        <a:t>А3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46" marR="657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>
                          <a:effectLst/>
                        </a:rPr>
                        <a:t>А4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46" marR="657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>
                          <a:effectLst/>
                        </a:rPr>
                        <a:t>В1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46" marR="657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>
                          <a:effectLst/>
                        </a:rPr>
                        <a:t>В2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46" marR="657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600">
                          <a:effectLst/>
                        </a:rPr>
                        <a:t>С1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46" marR="65746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9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47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46" marR="657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4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46" marR="657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3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46" marR="657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3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46" marR="657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2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46" marR="657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2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46" marR="657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>
                          <a:effectLst/>
                        </a:rPr>
                        <a:t>4</a:t>
                      </a:r>
                      <a:endParaRPr lang="ru-RU" sz="4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46" marR="6574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 smtClean="0">
                          <a:effectLst/>
                        </a:rPr>
                        <a:t>1,2,4</a:t>
                      </a:r>
                      <a:endParaRPr lang="ru-RU" sz="4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746" marR="65746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694436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72386" cy="1371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Какие явления происходят весной в живой и неживой природе?</a:t>
            </a:r>
            <a:endParaRPr lang="ru-RU" sz="2800" dirty="0"/>
          </a:p>
        </p:txBody>
      </p:sp>
      <p:pic>
        <p:nvPicPr>
          <p:cNvPr id="4" name="Picture 2" descr="C:\Documents and Settings\Admin\Рабочий стол\Презентации\Муравей Вопросик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1254608"/>
            <a:ext cx="2470990" cy="3754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     Таяние снега, ледоход, половодье, появление раннецветущих растений, прилёт перелётных птиц – примеры весенних явлений в природе.</a:t>
            </a:r>
            <a:endParaRPr lang="ru-RU" sz="3200" dirty="0"/>
          </a:p>
        </p:txBody>
      </p:sp>
      <p:pic>
        <p:nvPicPr>
          <p:cNvPr id="4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4286256"/>
            <a:ext cx="2286000" cy="2405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4" descr="4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022045" y="2857496"/>
            <a:ext cx="3335774" cy="3268667"/>
          </a:xfrm>
          <a:prstGeom prst="rect">
            <a:avLst/>
          </a:prstGeom>
          <a:noFill/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ircl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 свою работу на уроке</a:t>
            </a:r>
            <a:endParaRPr lang="ru-RU" dirty="0"/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785786" y="2643182"/>
            <a:ext cx="2000264" cy="1857388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3286116" y="2590800"/>
            <a:ext cx="2000264" cy="1981200"/>
          </a:xfrm>
          <a:prstGeom prst="smileyFace">
            <a:avLst>
              <a:gd name="adj" fmla="val -412"/>
            </a:avLst>
          </a:prstGeom>
          <a:solidFill>
            <a:srgbClr val="66FF3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kumimoji="0" lang="ru-RU">
              <a:latin typeface="Arial" charset="0"/>
            </a:endParaRP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6143636" y="2514600"/>
            <a:ext cx="1928826" cy="1981200"/>
          </a:xfrm>
          <a:prstGeom prst="smileyFace">
            <a:avLst>
              <a:gd name="adj" fmla="val -4653"/>
            </a:avLst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kumimoji="0" lang="ru-RU">
              <a:latin typeface="Arial" charset="0"/>
            </a:endParaRPr>
          </a:p>
        </p:txBody>
      </p:sp>
    </p:spTree>
  </p:cSld>
  <p:clrMapOvr>
    <a:masterClrMapping/>
  </p:clrMapOvr>
  <p:transition spd="slow">
    <p:circl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2143116"/>
            <a:ext cx="62151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8000"/>
                </a:solidFill>
              </a:rPr>
              <a:t>Всё прекрасное на земле -от солнца,   а всё хорошее – от человека.</a:t>
            </a:r>
          </a:p>
          <a:p>
            <a:pPr algn="r" eaLnBrk="1" hangingPunct="1">
              <a:buFont typeface="Wingdings" pitchFamily="2" charset="2"/>
              <a:buNone/>
            </a:pPr>
            <a:r>
              <a:rPr lang="ru-RU" sz="3600" b="1" dirty="0" smtClean="0"/>
              <a:t>М.М. Пришвин</a:t>
            </a:r>
          </a:p>
        </p:txBody>
      </p:sp>
    </p:spTree>
    <p:extLst>
      <p:ext uri="{BB962C8B-B14F-4D97-AF65-F5344CB8AC3E}">
        <p14:creationId xmlns:p14="http://schemas.microsoft.com/office/powerpoint/2010/main" val="3234109745"/>
      </p:ext>
    </p:extLst>
  </p:cSld>
  <p:clrMapOvr>
    <a:masterClrMapping/>
  </p:clrMapOvr>
  <p:transition spd="slow">
    <p:circl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ru-RU" sz="1800" dirty="0" smtClean="0">
                <a:solidFill>
                  <a:srgbClr val="008000"/>
                </a:solidFill>
              </a:rPr>
              <a:t>Список использованной литературы</a:t>
            </a:r>
          </a:p>
          <a:p>
            <a:pPr marL="342900" indent="-342900"/>
            <a:r>
              <a:rPr lang="ru-RU" sz="1800" dirty="0" smtClean="0">
                <a:solidFill>
                  <a:srgbClr val="008000"/>
                </a:solidFill>
              </a:rPr>
              <a:t>Плешаков А.А. Учебник для 2 класса в 2 частях «Окружающий мир», Москва: Просвещение, 2013</a:t>
            </a:r>
          </a:p>
          <a:p>
            <a:pPr marL="342900" indent="-342900"/>
            <a:r>
              <a:rPr lang="ru-RU" sz="1800" dirty="0" smtClean="0">
                <a:solidFill>
                  <a:srgbClr val="008000"/>
                </a:solidFill>
              </a:rPr>
              <a:t>Поурочные разработки: Плешаков А.А «Окружающий мир», 2 класс</a:t>
            </a:r>
          </a:p>
          <a:p>
            <a:pPr marL="342900" indent="-342900"/>
            <a:r>
              <a:rPr lang="ru-RU" sz="1800" dirty="0" smtClean="0">
                <a:solidFill>
                  <a:srgbClr val="008000"/>
                </a:solidFill>
              </a:rPr>
              <a:t>Использованные материалы и интернет – ресурсы</a:t>
            </a:r>
          </a:p>
          <a:p>
            <a:pPr marL="342900" indent="-342900"/>
            <a:r>
              <a:rPr lang="ru-RU" sz="1800" dirty="0" smtClean="0">
                <a:solidFill>
                  <a:srgbClr val="008000"/>
                </a:solidFill>
              </a:rPr>
              <a:t>   Плешаков А.А. Учебник для 2 класса в 2 частях «Окружающий мир», Москва: Просвещение, 2013 (</a:t>
            </a:r>
            <a:r>
              <a:rPr lang="ru-RU" sz="1800" dirty="0" err="1" smtClean="0">
                <a:solidFill>
                  <a:srgbClr val="008000"/>
                </a:solidFill>
              </a:rPr>
              <a:t>мультимедийный</a:t>
            </a:r>
            <a:r>
              <a:rPr lang="ru-RU" sz="1800" dirty="0" smtClean="0">
                <a:solidFill>
                  <a:srgbClr val="008000"/>
                </a:solidFill>
              </a:rPr>
              <a:t> диск)</a:t>
            </a:r>
          </a:p>
          <a:p>
            <a:pPr marL="342900" indent="-342900"/>
            <a:r>
              <a:rPr lang="ru-RU" sz="1800" dirty="0" smtClean="0">
                <a:solidFill>
                  <a:srgbClr val="008000"/>
                </a:solidFill>
              </a:rPr>
              <a:t>Атлас – определитель. Пособие для учащихся общеобразовательных учреждений. – Москва: Просвещение, 2012. Плешаков А.А «От земли до неба»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FF0000"/>
                </a:solidFill>
              </a:rPr>
              <a:t>Узнаем</a:t>
            </a:r>
            <a:r>
              <a:rPr lang="ru-RU" sz="3600" dirty="0" smtClean="0"/>
              <a:t> о весенних явлениях в неживой и живой природе.</a:t>
            </a:r>
          </a:p>
          <a:p>
            <a:r>
              <a:rPr lang="ru-RU" sz="3600" dirty="0" smtClean="0">
                <a:solidFill>
                  <a:srgbClr val="FF0000"/>
                </a:solidFill>
              </a:rPr>
              <a:t>Будем учиться </a:t>
            </a:r>
            <a:r>
              <a:rPr lang="ru-RU" sz="3600" dirty="0" smtClean="0"/>
              <a:t>рассказывать о своих наблюдениях в природе родного края.</a:t>
            </a:r>
            <a:endParaRPr lang="ru-RU" sz="3600" dirty="0"/>
          </a:p>
        </p:txBody>
      </p:sp>
      <p:pic>
        <p:nvPicPr>
          <p:cNvPr id="4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642918"/>
            <a:ext cx="121444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рабочей тетради на с. 54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</a:t>
            </a:r>
            <a:r>
              <a:rPr lang="ru-RU" sz="4000" dirty="0" smtClean="0"/>
              <a:t>Задание 2. Обозначь цифрами порядок следования весенних месяцев</a:t>
            </a:r>
            <a:endParaRPr lang="ru-RU" sz="4000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3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Заголовок 2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4500" y="476250"/>
            <a:ext cx="8162925" cy="1200150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2713038"/>
            <a:ext cx="2597150" cy="1998662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16288" y="2713038"/>
            <a:ext cx="2590800" cy="1998662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62675" y="2713038"/>
            <a:ext cx="2590800" cy="1998662"/>
          </a:xfrm>
          <a:prstGeom prst="rect">
            <a:avLst/>
          </a:prstGeom>
          <a:noFill/>
        </p:spPr>
      </p:pic>
      <p:grpSp>
        <p:nvGrpSpPr>
          <p:cNvPr id="9" name="Скругленный прямоугольник 8"/>
          <p:cNvGrpSpPr>
            <a:grpSpLocks/>
          </p:cNvGrpSpPr>
          <p:nvPr/>
        </p:nvGrpSpPr>
        <p:grpSpPr bwMode="auto">
          <a:xfrm>
            <a:off x="414338" y="4737100"/>
            <a:ext cx="2736850" cy="1395413"/>
            <a:chOff x="261" y="2984"/>
            <a:chExt cx="1724" cy="879"/>
          </a:xfrm>
        </p:grpSpPr>
        <p:pic>
          <p:nvPicPr>
            <p:cNvPr id="15366" name="Скругленный прямоугольник 8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61" y="2984"/>
              <a:ext cx="1724" cy="879"/>
            </a:xfrm>
            <a:prstGeom prst="rect">
              <a:avLst/>
            </a:prstGeom>
            <a:noFill/>
          </p:spPr>
        </p:pic>
        <p:sp>
          <p:nvSpPr>
            <p:cNvPr id="15367" name="Text Box 7"/>
            <p:cNvSpPr txBox="1">
              <a:spLocks noChangeArrowheads="1"/>
            </p:cNvSpPr>
            <p:nvPr/>
          </p:nvSpPr>
          <p:spPr bwMode="auto">
            <a:xfrm>
              <a:off x="396" y="3162"/>
              <a:ext cx="1459" cy="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800">
                  <a:solidFill>
                    <a:srgbClr val="000000"/>
                  </a:solidFill>
                  <a:latin typeface="Georgia" pitchFamily="18" charset="0"/>
                </a:rPr>
                <a:t>март</a:t>
              </a:r>
            </a:p>
            <a:p>
              <a:pPr algn="ctr"/>
              <a:endParaRPr lang="ru-RU">
                <a:solidFill>
                  <a:srgbClr val="000000"/>
                </a:solidFill>
                <a:latin typeface="Georgia" pitchFamily="18" charset="0"/>
              </a:endParaRPr>
            </a:p>
          </p:txBody>
        </p:sp>
      </p:grpSp>
      <p:grpSp>
        <p:nvGrpSpPr>
          <p:cNvPr id="10" name="Скругленный прямоугольник 9"/>
          <p:cNvGrpSpPr>
            <a:grpSpLocks/>
          </p:cNvGrpSpPr>
          <p:nvPr/>
        </p:nvGrpSpPr>
        <p:grpSpPr bwMode="auto">
          <a:xfrm>
            <a:off x="3243263" y="4737100"/>
            <a:ext cx="2822575" cy="1395413"/>
            <a:chOff x="2043" y="2984"/>
            <a:chExt cx="1778" cy="879"/>
          </a:xfrm>
        </p:grpSpPr>
        <p:pic>
          <p:nvPicPr>
            <p:cNvPr id="15369" name="Скругленный прямоугольник 9"/>
            <p:cNvPicPr>
              <a:picLocks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043" y="2984"/>
              <a:ext cx="1778" cy="879"/>
            </a:xfrm>
            <a:prstGeom prst="rect">
              <a:avLst/>
            </a:prstGeom>
            <a:noFill/>
          </p:spPr>
        </p:pic>
        <p:sp>
          <p:nvSpPr>
            <p:cNvPr id="15370" name="Text Box 10"/>
            <p:cNvSpPr txBox="1">
              <a:spLocks noChangeArrowheads="1"/>
            </p:cNvSpPr>
            <p:nvPr/>
          </p:nvSpPr>
          <p:spPr bwMode="auto">
            <a:xfrm>
              <a:off x="2229" y="3162"/>
              <a:ext cx="1412" cy="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800">
                  <a:solidFill>
                    <a:srgbClr val="000000"/>
                  </a:solidFill>
                  <a:latin typeface="Georgia" pitchFamily="18" charset="0"/>
                </a:rPr>
                <a:t>апрель</a:t>
              </a:r>
            </a:p>
            <a:p>
              <a:pPr algn="ctr"/>
              <a:endParaRPr lang="ru-RU">
                <a:solidFill>
                  <a:srgbClr val="000000"/>
                </a:solidFill>
                <a:latin typeface="Georgia" pitchFamily="18" charset="0"/>
              </a:endParaRPr>
            </a:p>
          </p:txBody>
        </p:sp>
      </p:grpSp>
      <p:grpSp>
        <p:nvGrpSpPr>
          <p:cNvPr id="11" name="Скругленный прямоугольник 10"/>
          <p:cNvGrpSpPr>
            <a:grpSpLocks/>
          </p:cNvGrpSpPr>
          <p:nvPr/>
        </p:nvGrpSpPr>
        <p:grpSpPr bwMode="auto">
          <a:xfrm>
            <a:off x="6205538" y="4718050"/>
            <a:ext cx="2646362" cy="1414463"/>
            <a:chOff x="3909" y="2972"/>
            <a:chExt cx="1667" cy="891"/>
          </a:xfrm>
        </p:grpSpPr>
        <p:pic>
          <p:nvPicPr>
            <p:cNvPr id="15372" name="Скругленный прямоугольник 10"/>
            <p:cNvPicPr>
              <a:picLocks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3909" y="2972"/>
              <a:ext cx="1667" cy="891"/>
            </a:xfrm>
            <a:prstGeom prst="rect">
              <a:avLst/>
            </a:prstGeom>
            <a:noFill/>
          </p:spPr>
        </p:pic>
        <p:sp>
          <p:nvSpPr>
            <p:cNvPr id="15373" name="Text Box 13"/>
            <p:cNvSpPr txBox="1">
              <a:spLocks noChangeArrowheads="1"/>
            </p:cNvSpPr>
            <p:nvPr/>
          </p:nvSpPr>
          <p:spPr bwMode="auto">
            <a:xfrm>
              <a:off x="4045" y="3143"/>
              <a:ext cx="1399" cy="5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4800">
                  <a:solidFill>
                    <a:srgbClr val="000000"/>
                  </a:solidFill>
                  <a:latin typeface="Georgia" pitchFamily="18" charset="0"/>
                </a:rPr>
                <a:t>май</a:t>
              </a:r>
            </a:p>
            <a:p>
              <a:pPr algn="ctr"/>
              <a:endParaRPr lang="ru-RU">
                <a:solidFill>
                  <a:srgbClr val="000000"/>
                </a:solidFill>
                <a:latin typeface="Georgia" pitchFamily="18" charset="0"/>
              </a:endParaRPr>
            </a:p>
          </p:txBody>
        </p:sp>
      </p:grpSp>
      <p:sp>
        <p:nvSpPr>
          <p:cNvPr id="14" name="Стрелка вправо 13"/>
          <p:cNvSpPr/>
          <p:nvPr/>
        </p:nvSpPr>
        <p:spPr>
          <a:xfrm>
            <a:off x="5851525" y="5214938"/>
            <a:ext cx="433388" cy="484187"/>
          </a:xfrm>
          <a:prstGeom prst="rightArrow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003550" y="5238750"/>
            <a:ext cx="433388" cy="484188"/>
          </a:xfrm>
          <a:prstGeom prst="rightArrow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0"/>
            <a:ext cx="1552556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642918"/>
            <a:ext cx="464347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Расскажите о весенних изменениях в живой и неживой природе.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0"/>
            <a:ext cx="2683024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>
          <a:solidFill>
            <a:schemeClr val="tx2">
              <a:lumMod val="40000"/>
              <a:lumOff val="60000"/>
            </a:schemeClr>
          </a:solidFill>
        </a:ln>
        <a:effectLst>
          <a:outerShdw blurRad="50800" dist="38100" dir="8100000" algn="tr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3425</TotalTime>
  <Words>1193</Words>
  <Application>Microsoft Office PowerPoint</Application>
  <PresentationFormat>Экран (4:3)</PresentationFormat>
  <Paragraphs>173</Paragraphs>
  <Slides>56</Slides>
  <Notes>2</Notes>
  <HiddenSlides>0</HiddenSlides>
  <MMClips>6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63" baseType="lpstr">
      <vt:lpstr>Arial</vt:lpstr>
      <vt:lpstr>Calibri</vt:lpstr>
      <vt:lpstr>Comic Sans MS</vt:lpstr>
      <vt:lpstr>Georgia</vt:lpstr>
      <vt:lpstr>Times New Roman</vt:lpstr>
      <vt:lpstr>Wingdings</vt:lpstr>
      <vt:lpstr>Главная</vt:lpstr>
      <vt:lpstr>Презентация PowerPoint</vt:lpstr>
      <vt:lpstr>В гости к весне</vt:lpstr>
      <vt:lpstr>Презентация PowerPoint</vt:lpstr>
      <vt:lpstr>Работа по учебнику с. 86</vt:lpstr>
      <vt:lpstr>Цель</vt:lpstr>
      <vt:lpstr>ЦЕЛЬ:</vt:lpstr>
      <vt:lpstr>Работа в рабочей тетради на с. 54 </vt:lpstr>
      <vt:lpstr>Презентация PowerPoint</vt:lpstr>
      <vt:lpstr>Презентация PowerPoint</vt:lpstr>
      <vt:lpstr>РАБОТА В ГРУППЕ  по учебнику  и в тетради</vt:lpstr>
      <vt:lpstr>ПРАВИЛА РАБОТЫ В группе</vt:lpstr>
      <vt:lpstr>План работы</vt:lpstr>
      <vt:lpstr>   Весенние явления                    в неживой природе</vt:lpstr>
      <vt:lpstr>   Весенние явления                     в живой природе</vt:lpstr>
      <vt:lpstr>Электронное приложение</vt:lpstr>
      <vt:lpstr>Таяние снега</vt:lpstr>
      <vt:lpstr>капель</vt:lpstr>
      <vt:lpstr>проталины</vt:lpstr>
      <vt:lpstr>ручьи</vt:lpstr>
      <vt:lpstr>Кучевые облака</vt:lpstr>
      <vt:lpstr>ледоход</vt:lpstr>
      <vt:lpstr>ледоход</vt:lpstr>
      <vt:lpstr>половодье</vt:lpstr>
      <vt:lpstr>ольха</vt:lpstr>
      <vt:lpstr>ивы</vt:lpstr>
      <vt:lpstr>подснежник</vt:lpstr>
      <vt:lpstr>Мать-и-мачеха</vt:lpstr>
      <vt:lpstr>медуница</vt:lpstr>
      <vt:lpstr>Почему многие первоцветы занесены в Красную книгу?</vt:lpstr>
      <vt:lpstr>хохлатка</vt:lpstr>
      <vt:lpstr>Ветреница лютиковая</vt:lpstr>
      <vt:lpstr>Ветреница дубравная</vt:lpstr>
      <vt:lpstr>чистяк</vt:lpstr>
      <vt:lpstr>Печёночница благородная</vt:lpstr>
      <vt:lpstr>Презентация PowerPoint</vt:lpstr>
      <vt:lpstr>Правила любителей природы:</vt:lpstr>
      <vt:lpstr>пчёлы</vt:lpstr>
      <vt:lpstr>Презентация PowerPoint</vt:lpstr>
      <vt:lpstr>грачи</vt:lpstr>
      <vt:lpstr>жаворонок</vt:lpstr>
      <vt:lpstr>скворцы</vt:lpstr>
      <vt:lpstr>трясогузка</vt:lpstr>
      <vt:lpstr>зяблик</vt:lpstr>
      <vt:lpstr>Как встречают весну звери?</vt:lpstr>
      <vt:lpstr>Презентация PowerPoint</vt:lpstr>
      <vt:lpstr>Презентация PowerPoint</vt:lpstr>
      <vt:lpstr>Восстанови последовательность</vt:lpstr>
      <vt:lpstr>Восстанови последовательность</vt:lpstr>
      <vt:lpstr>Проверка знаний</vt:lpstr>
      <vt:lpstr>Презентация PowerPoint</vt:lpstr>
      <vt:lpstr>Какие явления происходят весной в живой и неживой природе?</vt:lpstr>
      <vt:lpstr>Вывод:</vt:lpstr>
      <vt:lpstr>Домашнее задание: </vt:lpstr>
      <vt:lpstr>Оцени свою работу на уроке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</dc:creator>
  <cp:lastModifiedBy>RePack by Diakov</cp:lastModifiedBy>
  <cp:revision>279</cp:revision>
  <dcterms:created xsi:type="dcterms:W3CDTF">2013-01-09T11:31:21Z</dcterms:created>
  <dcterms:modified xsi:type="dcterms:W3CDTF">2022-08-22T12:11:26Z</dcterms:modified>
</cp:coreProperties>
</file>