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9" r:id="rId2"/>
    <p:sldId id="284" r:id="rId3"/>
    <p:sldId id="257" r:id="rId4"/>
    <p:sldId id="316" r:id="rId5"/>
    <p:sldId id="317" r:id="rId6"/>
    <p:sldId id="264" r:id="rId7"/>
    <p:sldId id="315" r:id="rId8"/>
    <p:sldId id="261" r:id="rId9"/>
    <p:sldId id="267" r:id="rId10"/>
    <p:sldId id="271" r:id="rId11"/>
    <p:sldId id="318" r:id="rId12"/>
    <p:sldId id="319" r:id="rId13"/>
    <p:sldId id="320" r:id="rId14"/>
    <p:sldId id="321" r:id="rId15"/>
    <p:sldId id="322" r:id="rId16"/>
    <p:sldId id="268" r:id="rId17"/>
    <p:sldId id="272" r:id="rId18"/>
    <p:sldId id="288" r:id="rId19"/>
    <p:sldId id="287" r:id="rId20"/>
    <p:sldId id="290" r:id="rId21"/>
    <p:sldId id="293" r:id="rId22"/>
    <p:sldId id="300" r:id="rId23"/>
    <p:sldId id="301" r:id="rId24"/>
    <p:sldId id="304" r:id="rId25"/>
    <p:sldId id="305" r:id="rId26"/>
    <p:sldId id="308" r:id="rId27"/>
    <p:sldId id="309" r:id="rId28"/>
    <p:sldId id="312" r:id="rId29"/>
    <p:sldId id="314" r:id="rId30"/>
    <p:sldId id="273" r:id="rId31"/>
    <p:sldId id="278" r:id="rId32"/>
    <p:sldId id="279" r:id="rId33"/>
    <p:sldId id="280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B855A93-6A66-4C86-B480-1F239F9EF8A5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D72532D-3FB9-4E5E-8CA8-361CEB060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4168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DEF8BE-738C-49A3-ABD4-32EDC11F4826}" type="slidenum">
              <a:rPr lang="ru-RU" smtClean="0"/>
              <a:pPr eaLnBrk="1" hangingPunct="1"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0634308-E5B2-45A9-A3DB-2C7448EE2207}" type="slidenum">
              <a:rPr lang="ru-RU" smtClean="0"/>
              <a:pPr eaLnBrk="1" hangingPunct="1"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86E877E-5677-4191-8CC5-C74259F00A6A}" type="slidenum">
              <a:rPr lang="ru-RU" smtClean="0"/>
              <a:pPr eaLnBrk="1" hangingPunct="1"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DF67D0-6F26-48D4-AD7C-AFCCC1F3A840}" type="slidenum">
              <a:rPr lang="ru-RU" smtClean="0"/>
              <a:pPr eaLnBrk="1" hangingPunct="1"/>
              <a:t>28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3F9FFE-CC33-4B5E-899F-7E975604E6B0}" type="slidenum">
              <a:rPr lang="ru-RU" smtClean="0"/>
              <a:pPr eaLnBrk="1" hangingPunct="1"/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8D1EA7-538D-49BE-B837-A2805F0441C0}" type="slidenum">
              <a:rPr lang="ru-RU" smtClean="0"/>
              <a:pPr eaLnBrk="1" hangingPunct="1"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447B13A-5289-46DC-8B6C-3D792CD56A48}" type="slidenum">
              <a:rPr lang="ru-RU" smtClean="0"/>
              <a:pPr eaLnBrk="1" hangingPunct="1"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1AF07D-1E8C-4311-BB55-07F87DC59E87}" type="slidenum">
              <a:rPr lang="ru-RU" smtClean="0"/>
              <a:pPr eaLnBrk="1" hangingPunct="1"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97C20B7-DAFE-4496-A457-1B1834AC288F}" type="slidenum">
              <a:rPr lang="ru-RU" smtClean="0"/>
              <a:pPr eaLnBrk="1" hangingPunct="1"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37A2D2B-7988-481A-9B86-5D6A621221AB}" type="slidenum">
              <a:rPr lang="ru-RU" smtClean="0"/>
              <a:pPr eaLnBrk="1" hangingPunct="1"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5F2B8EA-BE68-49A2-9B69-0D0D8345C27B}" type="slidenum">
              <a:rPr lang="ru-RU" smtClean="0"/>
              <a:pPr eaLnBrk="1" hangingPunct="1"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20E386-8D09-4B34-9DEE-C44B137199EF}" type="slidenum">
              <a:rPr lang="ru-RU" smtClean="0"/>
              <a:pPr eaLnBrk="1" hangingPunct="1"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04F65E0-2407-4025-8B96-D298C0695C83}" type="slidenum">
              <a:rPr lang="ru-RU" smtClean="0"/>
              <a:pPr eaLnBrk="1" hangingPunct="1"/>
              <a:t>25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E7405-E4DD-44DA-8D71-3D6046B5A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896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851DD-231A-41C6-B403-AE82FA550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570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79B96-D48A-4894-B749-5E1CBD0240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9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FC9FB-C3AD-451D-A6CC-D66E86B47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113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413B9-1C21-46A4-ACEA-E325A3B120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92A92-1C76-4308-9796-678EC2608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184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DF496-1E35-4CDE-9A1B-E5B58B460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A0DAE-BE56-4DD0-B08C-B5358D905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74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62740-6539-4BC5-AED2-A47729EC0B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168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A75FD-F249-43EF-86CC-909CAC401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765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7806-0D1C-47CE-A9AB-F131A0D44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5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8168E0A-11A0-4860-9359-5DE8C9785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Прямоугольник 4"/>
          <p:cNvSpPr>
            <a:spLocks noChangeArrowheads="1"/>
          </p:cNvSpPr>
          <p:nvPr/>
        </p:nvSpPr>
        <p:spPr bwMode="auto">
          <a:xfrm>
            <a:off x="2286000" y="1143000"/>
            <a:ext cx="45720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54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2743200"/>
            <a:ext cx="7307263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002060"/>
                </a:solidFill>
                <a:latin typeface="+mj-lt"/>
              </a:rPr>
              <a:t>«Спряжение глаголов»</a:t>
            </a:r>
          </a:p>
        </p:txBody>
      </p:sp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2514600" y="1981200"/>
            <a:ext cx="4213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>
                <a:solidFill>
                  <a:srgbClr val="002060"/>
                </a:solidFill>
              </a:rPr>
              <a:t>Тема урока:</a:t>
            </a:r>
          </a:p>
        </p:txBody>
      </p:sp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3429000" y="3886200"/>
            <a:ext cx="2057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>
                <a:solidFill>
                  <a:srgbClr val="C00000"/>
                </a:solidFill>
              </a:rPr>
              <a:t>4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ТИПЫ СПРЯЖЕНИЯ</a:t>
            </a:r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1331913" y="1989138"/>
            <a:ext cx="935037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1403350" y="3213100"/>
            <a:ext cx="720725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8" name="Line 8"/>
          <p:cNvSpPr>
            <a:spLocks noChangeShapeType="1"/>
          </p:cNvSpPr>
          <p:nvPr/>
        </p:nvSpPr>
        <p:spPr bwMode="auto">
          <a:xfrm>
            <a:off x="1403350" y="4508500"/>
            <a:ext cx="865188" cy="0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2484438" y="1916113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ШЬ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555875" y="2492375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627313" y="30686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2627313" y="37163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</a:t>
            </a:r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2312988" y="4797425"/>
            <a:ext cx="458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116013" y="4797425"/>
            <a:ext cx="27352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-УТ (-ЮТ)</a:t>
            </a:r>
          </a:p>
        </p:txBody>
      </p:sp>
      <p:sp>
        <p:nvSpPr>
          <p:cNvPr id="8204" name="Line 16"/>
          <p:cNvSpPr>
            <a:spLocks noChangeShapeType="1"/>
          </p:cNvSpPr>
          <p:nvPr/>
        </p:nvSpPr>
        <p:spPr bwMode="auto">
          <a:xfrm>
            <a:off x="5364163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>
            <a:off x="6372225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 flipH="1">
            <a:off x="5435600" y="1989138"/>
            <a:ext cx="865188" cy="2447925"/>
          </a:xfrm>
          <a:prstGeom prst="line">
            <a:avLst/>
          </a:prstGeom>
          <a:noFill/>
          <a:ln w="762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6804025" y="19891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ШЬ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6877050" y="26368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6877050" y="3284538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М</a:t>
            </a:r>
          </a:p>
        </p:txBody>
      </p:sp>
      <p:sp>
        <p:nvSpPr>
          <p:cNvPr id="10263" name="Text Box 23"/>
          <p:cNvSpPr txBox="1">
            <a:spLocks noChangeArrowheads="1"/>
          </p:cNvSpPr>
          <p:nvPr/>
        </p:nvSpPr>
        <p:spPr bwMode="auto">
          <a:xfrm>
            <a:off x="6948488" y="3933825"/>
            <a:ext cx="1079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6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ТЕ</a:t>
            </a:r>
          </a:p>
        </p:txBody>
      </p:sp>
      <p:sp>
        <p:nvSpPr>
          <p:cNvPr id="10264" name="Text Box 24"/>
          <p:cNvSpPr txBox="1">
            <a:spLocks noChangeArrowheads="1"/>
          </p:cNvSpPr>
          <p:nvPr/>
        </p:nvSpPr>
        <p:spPr bwMode="auto">
          <a:xfrm>
            <a:off x="5105400" y="4800600"/>
            <a:ext cx="27352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-АТ (-ЯТ)</a:t>
            </a:r>
          </a:p>
        </p:txBody>
      </p:sp>
      <p:sp>
        <p:nvSpPr>
          <p:cNvPr id="8212" name="Line 5"/>
          <p:cNvSpPr>
            <a:spLocks noChangeShapeType="1"/>
          </p:cNvSpPr>
          <p:nvPr/>
        </p:nvSpPr>
        <p:spPr bwMode="auto">
          <a:xfrm>
            <a:off x="1331913" y="1989138"/>
            <a:ext cx="0" cy="2519362"/>
          </a:xfrm>
          <a:prstGeom prst="line">
            <a:avLst/>
          </a:prstGeom>
          <a:noFill/>
          <a:ln w="155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13" name="TextBox 21"/>
          <p:cNvSpPr txBox="1">
            <a:spLocks noChangeArrowheads="1"/>
          </p:cNvSpPr>
          <p:nvPr/>
        </p:nvSpPr>
        <p:spPr bwMode="auto">
          <a:xfrm>
            <a:off x="1066800" y="1219200"/>
            <a:ext cx="2917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2060"/>
                </a:solidFill>
              </a:rPr>
              <a:t>I</a:t>
            </a:r>
            <a:r>
              <a:rPr lang="ru-RU" sz="3600" b="1">
                <a:solidFill>
                  <a:srgbClr val="002060"/>
                </a:solidFill>
              </a:rPr>
              <a:t> спряжение</a:t>
            </a:r>
          </a:p>
        </p:txBody>
      </p:sp>
      <p:sp>
        <p:nvSpPr>
          <p:cNvPr id="8214" name="TextBox 22"/>
          <p:cNvSpPr txBox="1">
            <a:spLocks noChangeArrowheads="1"/>
          </p:cNvSpPr>
          <p:nvPr/>
        </p:nvSpPr>
        <p:spPr bwMode="auto">
          <a:xfrm>
            <a:off x="5105400" y="1219200"/>
            <a:ext cx="30464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3600" b="1">
                <a:solidFill>
                  <a:srgbClr val="002060"/>
                </a:solidFill>
              </a:rPr>
              <a:t>II</a:t>
            </a:r>
            <a:r>
              <a:rPr lang="ru-RU" sz="3600" b="1">
                <a:solidFill>
                  <a:srgbClr val="002060"/>
                </a:solidFill>
              </a:rPr>
              <a:t> спряжение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 animBg="1"/>
      <p:bldP spid="10247" grpId="0" animBg="1"/>
      <p:bldP spid="10248" grpId="0" animBg="1"/>
      <p:bldP spid="10255" grpId="0"/>
      <p:bldP spid="10258" grpId="0" animBg="1"/>
      <p:bldP spid="1026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828" y="265087"/>
            <a:ext cx="8244407" cy="60329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Работаем  по  таблице!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>
            <a:lum contrast="20000"/>
          </a:blip>
          <a:srcRect l="4118" t="36354"/>
          <a:stretch/>
        </p:blipFill>
        <p:spPr>
          <a:xfrm>
            <a:off x="1115616" y="868378"/>
            <a:ext cx="7056784" cy="2918295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899859" y="4081511"/>
            <a:ext cx="7488297" cy="160257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Перечислите, какие личные  окончания  глаголов  относятся к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I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спряжению?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Какую  особенность вы заметили?</a:t>
            </a:r>
          </a:p>
        </p:txBody>
      </p:sp>
      <p:pic>
        <p:nvPicPr>
          <p:cNvPr id="9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74" t="14350" r="2579" b="44156"/>
          <a:stretch/>
        </p:blipFill>
        <p:spPr bwMode="auto">
          <a:xfrm>
            <a:off x="1120381" y="4032048"/>
            <a:ext cx="6995540" cy="226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64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11828" y="243746"/>
            <a:ext cx="8244407" cy="60329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Работаем  по  таблице!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2">
            <a:lum contrast="20000"/>
          </a:blip>
          <a:srcRect l="4118" t="36354"/>
          <a:stretch/>
        </p:blipFill>
        <p:spPr>
          <a:xfrm>
            <a:off x="1115616" y="847037"/>
            <a:ext cx="7056784" cy="2918295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899859" y="4060170"/>
            <a:ext cx="7488297" cy="160257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Сделайте  вывод, какие личные  окончания  глаголов  относятся ко </a:t>
            </a:r>
            <a:r>
              <a:rPr lang="en-US" sz="2800" dirty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II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спряжению?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Какую  особенность вы заметили?</a:t>
            </a:r>
          </a:p>
        </p:txBody>
      </p:sp>
      <p:pic>
        <p:nvPicPr>
          <p:cNvPr id="8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74" t="55844" r="2579"/>
          <a:stretch/>
        </p:blipFill>
        <p:spPr bwMode="auto">
          <a:xfrm>
            <a:off x="1019407" y="4056975"/>
            <a:ext cx="7123440" cy="232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76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39" y="302359"/>
            <a:ext cx="71761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Упражнение   в  </a:t>
            </a: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чистописании </a:t>
            </a:r>
          </a:p>
          <a:p>
            <a:pPr algn="ctr"/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 по  образцу  учителя</a:t>
            </a:r>
            <a:endParaRPr lang="ru-RU" sz="28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lum contrast="20000"/>
          </a:blip>
          <a:srcRect t="74515" b="5373"/>
          <a:stretch/>
        </p:blipFill>
        <p:spPr>
          <a:xfrm>
            <a:off x="967614" y="1788409"/>
            <a:ext cx="7416825" cy="104075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11561" y="4077072"/>
            <a:ext cx="8352392" cy="1067826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Определите  спряжение  в  данных  образцах.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Объясните,  каким  способом  вам  удалось  определить спряжение?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1283" y="3317549"/>
            <a:ext cx="855022" cy="80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1759703" y="1335753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2911832" y="1317364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3979609" y="1335753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5047386" y="1335753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6296207" y="1348522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7473020" y="1348522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1759703" y="2748208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2875828" y="2761208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4029753" y="2761208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5089175" y="2761208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6260203" y="2748208"/>
            <a:ext cx="648072" cy="56269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7444350" y="2831417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575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626205" y="6022494"/>
            <a:ext cx="3062615" cy="40675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. 89 упр. 183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260648"/>
            <a:ext cx="8244407" cy="60329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Работаем  по  таблице!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683568" y="4097005"/>
            <a:ext cx="8103175" cy="233224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Сделайте  вывод,  различаются ли  ударные  и  безударные   личные  окончания  глаголов в  форме настоящего  и будущего  времени?</a:t>
            </a:r>
          </a:p>
        </p:txBody>
      </p:sp>
      <p:pic>
        <p:nvPicPr>
          <p:cNvPr id="9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147589" y="1044357"/>
            <a:ext cx="6994525" cy="30724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971600" y="332624"/>
            <a:ext cx="7260152" cy="118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06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Алгоритм  определения спряжения  глагола  с  ударным  окончанием </a:t>
            </a:r>
            <a:endParaRPr lang="ru-RU" sz="2800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725933" y="1844824"/>
            <a:ext cx="3600400" cy="576064"/>
            <a:chOff x="1619673" y="1844824"/>
            <a:chExt cx="3600400" cy="576064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1619673" y="1844824"/>
              <a:ext cx="3600400" cy="576064"/>
            </a:xfrm>
            <a:prstGeom prst="round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800" dirty="0" smtClean="0">
                  <a:solidFill>
                    <a:schemeClr val="accent5">
                      <a:lumMod val="50000"/>
                    </a:schemeClr>
                  </a:solidFill>
                  <a:latin typeface="Arial Black" panose="020B0A04020102020204" pitchFamily="34" charset="0"/>
                </a:rPr>
                <a:t>1. Выделяю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326333" y="1959921"/>
              <a:ext cx="615895" cy="345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691086" y="2708920"/>
            <a:ext cx="6227534" cy="576064"/>
            <a:chOff x="1584826" y="2708920"/>
            <a:chExt cx="6227534" cy="576064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1584826" y="2708920"/>
              <a:ext cx="6227534" cy="576064"/>
              <a:chOff x="1619673" y="1844824"/>
              <a:chExt cx="3738024" cy="576064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1619673" y="1844824"/>
                <a:ext cx="3738024" cy="576064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800" dirty="0">
                    <a:solidFill>
                      <a:schemeClr val="accent5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2</a:t>
                </a:r>
                <a:r>
                  <a:rPr lang="ru-RU" sz="2800" dirty="0" smtClean="0">
                    <a:solidFill>
                      <a:schemeClr val="accent5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. Если        или           , 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2634699" y="1984826"/>
                <a:ext cx="458744" cy="3458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-Е-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1" name="Прямоугольник 10"/>
            <p:cNvSpPr/>
            <p:nvPr/>
          </p:nvSpPr>
          <p:spPr>
            <a:xfrm>
              <a:off x="5152300" y="2848922"/>
              <a:ext cx="948445" cy="345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- УТ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6380488" y="2848922"/>
              <a:ext cx="1152128" cy="345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- ЮТ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  <p:pic>
        <p:nvPicPr>
          <p:cNvPr id="14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14433" r="41142" b="71134"/>
          <a:stretch/>
        </p:blipFill>
        <p:spPr bwMode="auto">
          <a:xfrm>
            <a:off x="7182548" y="2708920"/>
            <a:ext cx="682519" cy="59260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Группа 14"/>
          <p:cNvGrpSpPr/>
          <p:nvPr/>
        </p:nvGrpSpPr>
        <p:grpSpPr>
          <a:xfrm>
            <a:off x="725932" y="3573016"/>
            <a:ext cx="6227534" cy="576064"/>
            <a:chOff x="1584826" y="2708920"/>
            <a:chExt cx="6227534" cy="576064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1584826" y="2708920"/>
              <a:ext cx="6227534" cy="576064"/>
              <a:chOff x="1619673" y="1844824"/>
              <a:chExt cx="3738024" cy="576064"/>
            </a:xfrm>
          </p:grpSpPr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1619673" y="1844824"/>
                <a:ext cx="3738024" cy="576064"/>
              </a:xfrm>
              <a:prstGeom prst="round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ru-RU" sz="2800" dirty="0" smtClean="0">
                    <a:solidFill>
                      <a:schemeClr val="accent5">
                        <a:lumMod val="50000"/>
                      </a:schemeClr>
                    </a:solidFill>
                    <a:latin typeface="Arial Black" panose="020B0A04020102020204" pitchFamily="34" charset="0"/>
                  </a:rPr>
                  <a:t>3. Если        или           ,  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2634699" y="1984826"/>
                <a:ext cx="458744" cy="3458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2800" dirty="0" smtClean="0">
                    <a:solidFill>
                      <a:srgbClr val="FF0000"/>
                    </a:solidFill>
                    <a:latin typeface="Arial Black" panose="020B0A04020102020204" pitchFamily="34" charset="0"/>
                  </a:rPr>
                  <a:t>-И-</a:t>
                </a:r>
                <a:endPara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5117454" y="2848922"/>
              <a:ext cx="983291" cy="345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- АТ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6380488" y="2848922"/>
              <a:ext cx="1152128" cy="34587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- </a:t>
              </a:r>
              <a:r>
                <a:rPr lang="ru-RU" sz="2800" dirty="0">
                  <a:solidFill>
                    <a:srgbClr val="FF0000"/>
                  </a:solidFill>
                  <a:latin typeface="Arial Black" panose="020B0A04020102020204" pitchFamily="34" charset="0"/>
                </a:rPr>
                <a:t>Я</a:t>
              </a:r>
              <a:r>
                <a:rPr lang="ru-RU" sz="2800" dirty="0" smtClean="0">
                  <a:solidFill>
                    <a:srgbClr val="FF0000"/>
                  </a:solidFill>
                  <a:latin typeface="Arial Black" panose="020B0A04020102020204" pitchFamily="34" charset="0"/>
                </a:rPr>
                <a:t>Т</a:t>
              </a:r>
              <a:endParaRPr lang="ru-RU" sz="2800" dirty="0">
                <a:solidFill>
                  <a:srgbClr val="FF0000"/>
                </a:solidFill>
                <a:latin typeface="Arial Black" panose="020B0A04020102020204" pitchFamily="34" charset="0"/>
              </a:endParaRPr>
            </a:p>
          </p:txBody>
        </p:sp>
      </p:grpSp>
      <p:pic>
        <p:nvPicPr>
          <p:cNvPr id="21" name="Picture 2" descr="https://ds05.infourok.ru/uploads/ex/031e/00101c35-c319086d/img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25" t="55844" r="42157" b="31527"/>
          <a:stretch/>
        </p:blipFill>
        <p:spPr bwMode="auto">
          <a:xfrm>
            <a:off x="7204100" y="3645024"/>
            <a:ext cx="576064" cy="504056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3572" y="4318129"/>
            <a:ext cx="2170428" cy="2162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2410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762000" y="1295400"/>
            <a:ext cx="8229600" cy="44497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Чтобы определить спряжение,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Посмотри на окончание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И ещё на ударение 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Обрати внимание!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Когда окончание под ударением,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2060"/>
                </a:solidFill>
                <a:cs typeface="Arial" charset="0"/>
              </a:rPr>
              <a:t>Легко ты узнаешь, какое спряжение.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3581400" y="3505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0245" name="Text Box 8"/>
          <p:cNvSpPr txBox="1">
            <a:spLocks noChangeArrowheads="1"/>
          </p:cNvSpPr>
          <p:nvPr/>
        </p:nvSpPr>
        <p:spPr bwMode="auto">
          <a:xfrm>
            <a:off x="3505200" y="4267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0246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0247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0248" name="Text Box 11"/>
          <p:cNvSpPr txBox="1">
            <a:spLocks noChangeArrowheads="1"/>
          </p:cNvSpPr>
          <p:nvPr/>
        </p:nvSpPr>
        <p:spPr bwMode="auto">
          <a:xfrm>
            <a:off x="990600" y="3505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0249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0250" name="Text Box 13"/>
          <p:cNvSpPr txBox="1">
            <a:spLocks noChangeArrowheads="1"/>
          </p:cNvSpPr>
          <p:nvPr/>
        </p:nvSpPr>
        <p:spPr bwMode="auto">
          <a:xfrm>
            <a:off x="5867400" y="3429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0251" name="Text Box 14"/>
          <p:cNvSpPr txBox="1">
            <a:spLocks noChangeArrowheads="1"/>
          </p:cNvSpPr>
          <p:nvPr/>
        </p:nvSpPr>
        <p:spPr bwMode="auto">
          <a:xfrm>
            <a:off x="59436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0252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0253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0254" name="Text Box 17"/>
          <p:cNvSpPr txBox="1">
            <a:spLocks noChangeArrowheads="1"/>
          </p:cNvSpPr>
          <p:nvPr/>
        </p:nvSpPr>
        <p:spPr bwMode="auto">
          <a:xfrm>
            <a:off x="11430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0255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0256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62200" y="3657600"/>
            <a:ext cx="5334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3581400" y="3505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1269" name="Text Box 8"/>
          <p:cNvSpPr txBox="1">
            <a:spLocks noChangeArrowheads="1"/>
          </p:cNvSpPr>
          <p:nvPr/>
        </p:nvSpPr>
        <p:spPr bwMode="auto">
          <a:xfrm>
            <a:off x="3505200" y="4267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1271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990600" y="3505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1273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1274" name="Text Box 13"/>
          <p:cNvSpPr txBox="1">
            <a:spLocks noChangeArrowheads="1"/>
          </p:cNvSpPr>
          <p:nvPr/>
        </p:nvSpPr>
        <p:spPr bwMode="auto">
          <a:xfrm>
            <a:off x="5867400" y="3429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1275" name="Text Box 14"/>
          <p:cNvSpPr txBox="1">
            <a:spLocks noChangeArrowheads="1"/>
          </p:cNvSpPr>
          <p:nvPr/>
        </p:nvSpPr>
        <p:spPr bwMode="auto">
          <a:xfrm>
            <a:off x="59436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1276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1277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1278" name="Text Box 17"/>
          <p:cNvSpPr txBox="1">
            <a:spLocks noChangeArrowheads="1"/>
          </p:cNvSpPr>
          <p:nvPr/>
        </p:nvSpPr>
        <p:spPr bwMode="auto">
          <a:xfrm>
            <a:off x="11430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1279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1280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362200" y="3657600"/>
            <a:ext cx="5334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00600" y="35814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7010400" y="1447800"/>
            <a:ext cx="5334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38 -0.01111 L 0.50626 -0.324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31" y="-1567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0244" name="Text Box 7"/>
          <p:cNvSpPr txBox="1">
            <a:spLocks noChangeArrowheads="1"/>
          </p:cNvSpPr>
          <p:nvPr/>
        </p:nvSpPr>
        <p:spPr bwMode="auto">
          <a:xfrm>
            <a:off x="3581400" y="3505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3505200" y="4267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2295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5943600" y="1447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5867400" y="3429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2299" name="Text Box 14"/>
          <p:cNvSpPr txBox="1">
            <a:spLocks noChangeArrowheads="1"/>
          </p:cNvSpPr>
          <p:nvPr/>
        </p:nvSpPr>
        <p:spPr bwMode="auto">
          <a:xfrm>
            <a:off x="59436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2300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2301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2302" name="Text Box 17"/>
          <p:cNvSpPr txBox="1">
            <a:spLocks noChangeArrowheads="1"/>
          </p:cNvSpPr>
          <p:nvPr/>
        </p:nvSpPr>
        <p:spPr bwMode="auto">
          <a:xfrm>
            <a:off x="11430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2303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2304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15200" y="1600200"/>
            <a:ext cx="6096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800600" y="35814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33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239000" y="35052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938 -0.05787 L -0.29271 -0.31343 " pathEditMode="relative" ptsTypes="A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4"/>
          <p:cNvSpPr>
            <a:spLocks noChangeArrowheads="1"/>
          </p:cNvSpPr>
          <p:nvPr/>
        </p:nvSpPr>
        <p:spPr bwMode="auto">
          <a:xfrm>
            <a:off x="2286000" y="1143000"/>
            <a:ext cx="4572000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sz="54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Девиз урока:</a:t>
            </a:r>
          </a:p>
        </p:txBody>
      </p:sp>
      <p:pic>
        <p:nvPicPr>
          <p:cNvPr id="3075" name="Picture 1" descr="C:\Documents and Settings\Маша\Рабочий стол\анимашки\дети\AG00317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2995209"/>
            <a:ext cx="2232248" cy="2949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2133600"/>
            <a:ext cx="7888288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800" b="1" i="1" dirty="0">
                <a:solidFill>
                  <a:srgbClr val="002060"/>
                </a:solidFill>
                <a:latin typeface="+mj-lt"/>
              </a:rPr>
              <a:t>«От незнания к знанию»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914400" y="1447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505200" y="4267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3320" name="Text Box 11"/>
          <p:cNvSpPr txBox="1">
            <a:spLocks noChangeArrowheads="1"/>
          </p:cNvSpPr>
          <p:nvPr/>
        </p:nvSpPr>
        <p:spPr bwMode="auto">
          <a:xfrm>
            <a:off x="5943600" y="1447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3321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0250" name="Text Box 13"/>
          <p:cNvSpPr txBox="1">
            <a:spLocks noChangeArrowheads="1"/>
          </p:cNvSpPr>
          <p:nvPr/>
        </p:nvSpPr>
        <p:spPr bwMode="auto">
          <a:xfrm>
            <a:off x="5867400" y="3429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3323" name="Text Box 14"/>
          <p:cNvSpPr txBox="1">
            <a:spLocks noChangeArrowheads="1"/>
          </p:cNvSpPr>
          <p:nvPr/>
        </p:nvSpPr>
        <p:spPr bwMode="auto">
          <a:xfrm>
            <a:off x="59436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3324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3325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3326" name="Text Box 17"/>
          <p:cNvSpPr txBox="1">
            <a:spLocks noChangeArrowheads="1"/>
          </p:cNvSpPr>
          <p:nvPr/>
        </p:nvSpPr>
        <p:spPr bwMode="auto">
          <a:xfrm>
            <a:off x="1143000" y="4114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3327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3328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315200" y="1600200"/>
            <a:ext cx="609600" cy="381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133600" y="15240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7239000" y="3505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33600" y="21336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7.40741E-7 L -0.55938 -0.202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69" y="-101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0" grpId="0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4340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3505200" y="4191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4342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4343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4344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4345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4346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4347" name="Text Box 14"/>
          <p:cNvSpPr txBox="1">
            <a:spLocks noChangeArrowheads="1"/>
          </p:cNvSpPr>
          <p:nvPr/>
        </p:nvSpPr>
        <p:spPr bwMode="auto">
          <a:xfrm>
            <a:off x="5791200" y="4191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4348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4349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4350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4351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4352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5369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5370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5371" name="Text Box 14"/>
          <p:cNvSpPr txBox="1">
            <a:spLocks noChangeArrowheads="1"/>
          </p:cNvSpPr>
          <p:nvPr/>
        </p:nvSpPr>
        <p:spPr bwMode="auto">
          <a:xfrm>
            <a:off x="5791200" y="4191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5372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5373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5374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5375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5376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6396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6397" name="Text Box 16"/>
          <p:cNvSpPr txBox="1">
            <a:spLocks noChangeArrowheads="1"/>
          </p:cNvSpPr>
          <p:nvPr/>
        </p:nvSpPr>
        <p:spPr bwMode="auto">
          <a:xfrm>
            <a:off x="609600" y="48006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6398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6399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6400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7412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3657600" y="4953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7417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7418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7419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7420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7421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7422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7423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7424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1219200" y="3276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8439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8441" name="Text Box 12"/>
          <p:cNvSpPr txBox="1">
            <a:spLocks noChangeArrowheads="1"/>
          </p:cNvSpPr>
          <p:nvPr/>
        </p:nvSpPr>
        <p:spPr bwMode="auto">
          <a:xfrm>
            <a:off x="5715000" y="4724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8442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8443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8444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8445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8446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8447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8448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3352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19461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1219200" y="3276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762000" y="54864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19464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5867400" y="3810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19468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19469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19470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19471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19472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3352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91400" y="38862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1219200" y="3276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20487" name="Text Box 10"/>
          <p:cNvSpPr txBox="1">
            <a:spLocks noChangeArrowheads="1"/>
          </p:cNvSpPr>
          <p:nvPr/>
        </p:nvSpPr>
        <p:spPr bwMode="auto">
          <a:xfrm>
            <a:off x="990600" y="38862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5867400" y="3810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20490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20491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20492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20493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20494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20495" name="Text Box 18"/>
          <p:cNvSpPr txBox="1">
            <a:spLocks noChangeArrowheads="1"/>
          </p:cNvSpPr>
          <p:nvPr/>
        </p:nvSpPr>
        <p:spPr bwMode="auto">
          <a:xfrm>
            <a:off x="3657600" y="5486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20496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3352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91400" y="38862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514600" y="3962400"/>
            <a:ext cx="838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667000" y="35052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1219200" y="3276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21511" name="Text Box 10"/>
          <p:cNvSpPr txBox="1">
            <a:spLocks noChangeArrowheads="1"/>
          </p:cNvSpPr>
          <p:nvPr/>
        </p:nvSpPr>
        <p:spPr bwMode="auto">
          <a:xfrm>
            <a:off x="990600" y="38862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21512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21513" name="Text Box 12"/>
          <p:cNvSpPr txBox="1">
            <a:spLocks noChangeArrowheads="1"/>
          </p:cNvSpPr>
          <p:nvPr/>
        </p:nvSpPr>
        <p:spPr bwMode="auto">
          <a:xfrm>
            <a:off x="5867400" y="3810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21514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21515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21516" name="Text Box 15"/>
          <p:cNvSpPr txBox="1">
            <a:spLocks noChangeArrowheads="1"/>
          </p:cNvSpPr>
          <p:nvPr/>
        </p:nvSpPr>
        <p:spPr bwMode="auto">
          <a:xfrm>
            <a:off x="5638800" y="54864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21517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21518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21519" name="Text Box 18"/>
          <p:cNvSpPr txBox="1">
            <a:spLocks noChangeArrowheads="1"/>
          </p:cNvSpPr>
          <p:nvPr/>
        </p:nvSpPr>
        <p:spPr bwMode="auto">
          <a:xfrm>
            <a:off x="6096000" y="4419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21520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3352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91400" y="38862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514600" y="3962400"/>
            <a:ext cx="838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91400" y="4572000"/>
            <a:ext cx="8382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914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1 спряжение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486400" y="914400"/>
            <a:ext cx="3095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2 спряжение</a:t>
            </a: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1295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несём</a:t>
            </a:r>
          </a:p>
        </p:txBody>
      </p:sp>
      <p:sp>
        <p:nvSpPr>
          <p:cNvPr id="22533" name="Text Box 8"/>
          <p:cNvSpPr txBox="1">
            <a:spLocks noChangeArrowheads="1"/>
          </p:cNvSpPr>
          <p:nvPr/>
        </p:nvSpPr>
        <p:spPr bwMode="auto">
          <a:xfrm>
            <a:off x="6019800" y="19812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сочинит</a:t>
            </a:r>
          </a:p>
        </p:txBody>
      </p:sp>
      <p:sp>
        <p:nvSpPr>
          <p:cNvPr id="22534" name="Text Box 9"/>
          <p:cNvSpPr txBox="1">
            <a:spLocks noChangeArrowheads="1"/>
          </p:cNvSpPr>
          <p:nvPr/>
        </p:nvSpPr>
        <p:spPr bwMode="auto">
          <a:xfrm>
            <a:off x="1219200" y="3276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клюют</a:t>
            </a:r>
          </a:p>
        </p:txBody>
      </p:sp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990600" y="3886200"/>
            <a:ext cx="28336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спасёте</a:t>
            </a:r>
          </a:p>
        </p:txBody>
      </p:sp>
      <p:sp>
        <p:nvSpPr>
          <p:cNvPr id="22536" name="Text Box 11"/>
          <p:cNvSpPr txBox="1">
            <a:spLocks noChangeArrowheads="1"/>
          </p:cNvSpPr>
          <p:nvPr/>
        </p:nvSpPr>
        <p:spPr bwMode="auto">
          <a:xfrm>
            <a:off x="5867400" y="1371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кричит</a:t>
            </a:r>
          </a:p>
        </p:txBody>
      </p:sp>
      <p:sp>
        <p:nvSpPr>
          <p:cNvPr id="22537" name="Text Box 12"/>
          <p:cNvSpPr txBox="1">
            <a:spLocks noChangeArrowheads="1"/>
          </p:cNvSpPr>
          <p:nvPr/>
        </p:nvSpPr>
        <p:spPr bwMode="auto">
          <a:xfrm>
            <a:off x="5867400" y="3810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молчат</a:t>
            </a:r>
          </a:p>
        </p:txBody>
      </p:sp>
      <p:sp>
        <p:nvSpPr>
          <p:cNvPr id="22538" name="Text Box 13"/>
          <p:cNvSpPr txBox="1">
            <a:spLocks noChangeArrowheads="1"/>
          </p:cNvSpPr>
          <p:nvPr/>
        </p:nvSpPr>
        <p:spPr bwMode="auto">
          <a:xfrm>
            <a:off x="1295400" y="20574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трясут</a:t>
            </a:r>
          </a:p>
        </p:txBody>
      </p:sp>
      <p:sp>
        <p:nvSpPr>
          <p:cNvPr id="22539" name="Text Box 14"/>
          <p:cNvSpPr txBox="1">
            <a:spLocks noChangeArrowheads="1"/>
          </p:cNvSpPr>
          <p:nvPr/>
        </p:nvSpPr>
        <p:spPr bwMode="auto">
          <a:xfrm>
            <a:off x="6019800" y="25908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ворчишь</a:t>
            </a:r>
          </a:p>
        </p:txBody>
      </p:sp>
      <p:sp>
        <p:nvSpPr>
          <p:cNvPr id="22540" name="Text Box 15"/>
          <p:cNvSpPr txBox="1">
            <a:spLocks noChangeArrowheads="1"/>
          </p:cNvSpPr>
          <p:nvPr/>
        </p:nvSpPr>
        <p:spPr bwMode="auto">
          <a:xfrm>
            <a:off x="990600" y="4495800"/>
            <a:ext cx="30114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идёшь</a:t>
            </a:r>
          </a:p>
        </p:txBody>
      </p:sp>
      <p:sp>
        <p:nvSpPr>
          <p:cNvPr id="22541" name="Text Box 16"/>
          <p:cNvSpPr txBox="1">
            <a:spLocks noChangeArrowheads="1"/>
          </p:cNvSpPr>
          <p:nvPr/>
        </p:nvSpPr>
        <p:spPr bwMode="auto">
          <a:xfrm>
            <a:off x="5486400" y="3200400"/>
            <a:ext cx="31686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говорим</a:t>
            </a:r>
          </a:p>
        </p:txBody>
      </p:sp>
      <p:sp>
        <p:nvSpPr>
          <p:cNvPr id="22542" name="Text Box 17"/>
          <p:cNvSpPr txBox="1">
            <a:spLocks noChangeArrowheads="1"/>
          </p:cNvSpPr>
          <p:nvPr/>
        </p:nvSpPr>
        <p:spPr bwMode="auto">
          <a:xfrm>
            <a:off x="1371600" y="26670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поёт</a:t>
            </a:r>
          </a:p>
        </p:txBody>
      </p:sp>
      <p:sp>
        <p:nvSpPr>
          <p:cNvPr id="22543" name="Text Box 18"/>
          <p:cNvSpPr txBox="1">
            <a:spLocks noChangeArrowheads="1"/>
          </p:cNvSpPr>
          <p:nvPr/>
        </p:nvSpPr>
        <p:spPr bwMode="auto">
          <a:xfrm>
            <a:off x="6096000" y="4419600"/>
            <a:ext cx="2305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3600">
                <a:latin typeface="Comic Sans MS" pitchFamily="66" charset="0"/>
              </a:rPr>
              <a:t>грустите</a:t>
            </a:r>
          </a:p>
        </p:txBody>
      </p:sp>
      <p:sp>
        <p:nvSpPr>
          <p:cNvPr id="22544" name="TextBox 17"/>
          <p:cNvSpPr txBox="1">
            <a:spLocks noChangeArrowheads="1"/>
          </p:cNvSpPr>
          <p:nvPr/>
        </p:nvSpPr>
        <p:spPr bwMode="auto">
          <a:xfrm>
            <a:off x="838200" y="381000"/>
            <a:ext cx="7451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b="1" i="1" u="sng">
                <a:solidFill>
                  <a:srgbClr val="002060"/>
                </a:solidFill>
              </a:rPr>
              <a:t>Самостоятельная работа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239000" y="15240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14600" y="1447800"/>
            <a:ext cx="6096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667000" y="21336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90800" y="2743200"/>
            <a:ext cx="5334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543800" y="20574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7239000" y="2667000"/>
            <a:ext cx="914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315200" y="3276600"/>
            <a:ext cx="7620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514600" y="3352800"/>
            <a:ext cx="6858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391400" y="3886200"/>
            <a:ext cx="5334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514600" y="3962400"/>
            <a:ext cx="838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7391400" y="4572000"/>
            <a:ext cx="838200" cy="457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362200" y="4572000"/>
            <a:ext cx="838200" cy="533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685800" y="1676400"/>
            <a:ext cx="78486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стыдно не знать, </a:t>
            </a:r>
          </a:p>
          <a:p>
            <a:pPr algn="ctr"/>
            <a:r>
              <a:rPr lang="ru-RU" sz="54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стыдно не учиться.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05489">
            <a:off x="873125" y="-517524"/>
            <a:ext cx="3368675" cy="466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83944" y="-445293"/>
            <a:ext cx="3340100" cy="458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76400" y="1371600"/>
            <a:ext cx="19700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002060"/>
                </a:solidFill>
              </a:rPr>
              <a:t>узнали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029200" y="1524000"/>
            <a:ext cx="4000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002060"/>
                </a:solidFill>
              </a:rPr>
              <a:t>повторили</a:t>
            </a:r>
          </a:p>
        </p:txBody>
      </p:sp>
      <p:pic>
        <p:nvPicPr>
          <p:cNvPr id="235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148290">
            <a:off x="4538663" y="2733675"/>
            <a:ext cx="4157662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486400" y="4267200"/>
            <a:ext cx="22780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002060"/>
                </a:solidFill>
                <a:cs typeface="Arial" charset="0"/>
              </a:rPr>
              <a:t>создали</a:t>
            </a:r>
          </a:p>
        </p:txBody>
      </p:sp>
      <p:pic>
        <p:nvPicPr>
          <p:cNvPr id="2356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9710">
            <a:off x="995362" y="2436813"/>
            <a:ext cx="3338513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47800" y="4343400"/>
            <a:ext cx="23034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000" b="1" i="1">
                <a:solidFill>
                  <a:srgbClr val="002060"/>
                </a:solidFill>
              </a:rPr>
              <a:t>учились</a:t>
            </a:r>
          </a:p>
        </p:txBody>
      </p:sp>
      <p:sp>
        <p:nvSpPr>
          <p:cNvPr id="23562" name="TextBox 15"/>
          <p:cNvSpPr txBox="1">
            <a:spLocks noChangeArrowheads="1"/>
          </p:cNvSpPr>
          <p:nvPr/>
        </p:nvSpPr>
        <p:spPr bwMode="auto">
          <a:xfrm>
            <a:off x="3200400" y="2590800"/>
            <a:ext cx="3048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 i="1">
                <a:solidFill>
                  <a:srgbClr val="006600"/>
                </a:solidFill>
              </a:rPr>
              <a:t>Глагол</a:t>
            </a:r>
            <a:r>
              <a:rPr lang="ru-RU" sz="4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0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1"/>
          <p:cNvSpPr txBox="1">
            <a:spLocks noChangeArrowheads="1"/>
          </p:cNvSpPr>
          <p:nvPr/>
        </p:nvSpPr>
        <p:spPr bwMode="auto">
          <a:xfrm>
            <a:off x="609600" y="1600200"/>
            <a:ext cx="8308975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66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Глагол </a:t>
            </a:r>
            <a:r>
              <a:rPr lang="ru-RU" sz="6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6600" b="1" i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друг (!?) </a:t>
            </a:r>
          </a:p>
          <a:p>
            <a:pPr algn="ctr" eaLnBrk="1" hangingPunct="1"/>
            <a:r>
              <a:rPr lang="ru-RU" sz="8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pic>
        <p:nvPicPr>
          <p:cNvPr id="13315" name="Picture 1" descr="C:\Documents and Settings\Маша\Рабочий стол\анимашки\дети\AG00317_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924944"/>
            <a:ext cx="1811194" cy="301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2" descr="C:\Documents and Settings\Маша\Рабочий стол\анимашки\дети\ca478fc61bab81f033cd9834f430ec5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2640496" cy="2586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581400" y="3657600"/>
            <a:ext cx="2286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10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!   ?</a:t>
            </a:r>
          </a:p>
        </p:txBody>
      </p:sp>
      <p:sp>
        <p:nvSpPr>
          <p:cNvPr id="24582" name="Прямоугольник 5"/>
          <p:cNvSpPr>
            <a:spLocks noChangeArrowheads="1"/>
          </p:cNvSpPr>
          <p:nvPr/>
        </p:nvSpPr>
        <p:spPr bwMode="auto">
          <a:xfrm>
            <a:off x="685800" y="685800"/>
            <a:ext cx="7888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4800" b="1" i="1">
                <a:solidFill>
                  <a:srgbClr val="002060"/>
                </a:solidFill>
              </a:rPr>
              <a:t>«От незнания к знанию»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1"/>
          <p:cNvSpPr txBox="1">
            <a:spLocks noChangeArrowheads="1"/>
          </p:cNvSpPr>
          <p:nvPr/>
        </p:nvSpPr>
        <p:spPr bwMode="auto">
          <a:xfrm>
            <a:off x="1371600" y="1066800"/>
            <a:ext cx="6823075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6000" b="1" i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eaLnBrk="1" hangingPunct="1"/>
            <a:endParaRPr lang="ru-RU"/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1285875" y="2643188"/>
            <a:ext cx="62150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 i="1" dirty="0">
                <a:solidFill>
                  <a:srgbClr val="C00000"/>
                </a:solidFill>
              </a:rPr>
              <a:t>Упр. </a:t>
            </a:r>
            <a:r>
              <a:rPr lang="ru-RU" sz="5400" b="1" i="1" dirty="0" smtClean="0">
                <a:solidFill>
                  <a:srgbClr val="C00000"/>
                </a:solidFill>
              </a:rPr>
              <a:t>182, </a:t>
            </a:r>
            <a:endParaRPr lang="ru-RU" sz="5400" b="1" i="1" dirty="0">
              <a:solidFill>
                <a:srgbClr val="C00000"/>
              </a:solidFill>
            </a:endParaRPr>
          </a:p>
          <a:p>
            <a:pPr algn="ctr" eaLnBrk="1" hangingPunct="1"/>
            <a:r>
              <a:rPr lang="ru-RU" sz="5400" b="1" i="1" dirty="0">
                <a:solidFill>
                  <a:srgbClr val="C00000"/>
                </a:solidFill>
              </a:rPr>
              <a:t>Правила с. </a:t>
            </a:r>
            <a:r>
              <a:rPr lang="ru-RU" sz="5400" b="1" i="1" dirty="0" smtClean="0">
                <a:solidFill>
                  <a:srgbClr val="C00000"/>
                </a:solidFill>
              </a:rPr>
              <a:t>88 </a:t>
            </a:r>
            <a:r>
              <a:rPr lang="ru-RU" sz="5400" b="1" i="1" dirty="0">
                <a:solidFill>
                  <a:srgbClr val="C00000"/>
                </a:solidFill>
              </a:rPr>
              <a:t>- </a:t>
            </a:r>
            <a:r>
              <a:rPr lang="ru-RU" sz="5400" b="1" i="1" dirty="0" smtClean="0">
                <a:solidFill>
                  <a:srgbClr val="C00000"/>
                </a:solidFill>
              </a:rPr>
              <a:t>89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143000"/>
            <a:ext cx="6538913" cy="4524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9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</a:t>
            </a:r>
          </a:p>
          <a:p>
            <a:pPr algn="ctr">
              <a:defRPr/>
            </a:pPr>
            <a:r>
              <a:rPr lang="ru-RU" sz="9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работу</a:t>
            </a:r>
          </a:p>
          <a:p>
            <a:pPr algn="ctr">
              <a:defRPr/>
            </a:pPr>
            <a:r>
              <a:rPr lang="ru-RU" sz="9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уроке!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6754" y="404664"/>
            <a:ext cx="82895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Два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дц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ать перв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ое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 марта.</a:t>
            </a:r>
          </a:p>
          <a:p>
            <a:pPr algn="ctr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Кла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сс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ная  р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а</a:t>
            </a: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Arial Black" pitchFamily="34" charset="0"/>
              </a:rPr>
              <a:t>бота.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508"/>
          <a:stretch/>
        </p:blipFill>
        <p:spPr bwMode="auto">
          <a:xfrm>
            <a:off x="2483768" y="2060848"/>
            <a:ext cx="5349392" cy="259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083275" y="5110474"/>
            <a:ext cx="4176464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Сижу   правильно,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Arial Black" panose="020B0A04020102020204" pitchFamily="34" charset="0"/>
              </a:rPr>
              <a:t> пишу  красиво!</a:t>
            </a:r>
          </a:p>
        </p:txBody>
      </p:sp>
    </p:spTree>
    <p:extLst>
      <p:ext uri="{BB962C8B-B14F-4D97-AF65-F5344CB8AC3E}">
        <p14:creationId xmlns:p14="http://schemas.microsoft.com/office/powerpoint/2010/main" val="125871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39" y="302359"/>
            <a:ext cx="717611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dirty="0">
                <a:solidFill>
                  <a:srgbClr val="FF0000"/>
                </a:solidFill>
                <a:latin typeface="Arial Black" pitchFamily="34" charset="0"/>
              </a:rPr>
              <a:t>Упражнение   в  </a:t>
            </a:r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чистописании </a:t>
            </a:r>
          </a:p>
          <a:p>
            <a:pPr algn="ctr"/>
            <a:r>
              <a:rPr lang="ru-RU" altLang="ru-RU" sz="2800" dirty="0" smtClean="0">
                <a:solidFill>
                  <a:srgbClr val="FF0000"/>
                </a:solidFill>
                <a:latin typeface="Arial Black" pitchFamily="34" charset="0"/>
              </a:rPr>
              <a:t> по  образцу  учителя</a:t>
            </a:r>
            <a:endParaRPr lang="ru-RU" sz="2800" dirty="0"/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lum contrast="20000"/>
          </a:blip>
          <a:srcRect t="74515" b="5373"/>
          <a:stretch/>
        </p:blipFill>
        <p:spPr>
          <a:xfrm>
            <a:off x="683568" y="1527448"/>
            <a:ext cx="7429548" cy="720080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83568" y="2996952"/>
            <a:ext cx="8280385" cy="233224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Определите, что  обозначают  данные образцы?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 какой частью  речи  мы  будем работать?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Что вам  известно  о  правописании окончаний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– ешь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, 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– ишь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latin typeface="Arial Black" panose="020B0A04020102020204" pitchFamily="34" charset="0"/>
              </a:rPr>
              <a:t>?</a:t>
            </a:r>
            <a:endParaRPr lang="ru-RU" sz="2800" dirty="0">
              <a:solidFill>
                <a:schemeClr val="accent5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2293" y="2247528"/>
            <a:ext cx="855022" cy="80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52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47800" y="1143000"/>
            <a:ext cx="6357938" cy="50165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без меня предметы?</a:t>
            </a: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Лишь название.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А я приду -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Всё в действие придёт: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Летит ракета,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Люди строят здания,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Цветут сады,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4000" b="1" i="1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И хлеб в полях растёт.</a:t>
            </a:r>
            <a:endParaRPr lang="ru-RU" sz="4000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71800" y="381000"/>
            <a:ext cx="30210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4400" b="1" i="1">
                <a:solidFill>
                  <a:srgbClr val="C00000"/>
                </a:solidFill>
              </a:rPr>
              <a:t>Кто это?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52800" y="304800"/>
            <a:ext cx="2763838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5400" b="1" i="1" dirty="0">
                <a:solidFill>
                  <a:srgbClr val="C00000"/>
                </a:solidFill>
                <a:latin typeface="+mn-lt"/>
                <a:cs typeface="Times New Roman" pitchFamily="18" charset="0"/>
              </a:rPr>
              <a:t>Глагол</a:t>
            </a:r>
            <a:r>
              <a:rPr lang="ru-RU" sz="4400" b="1" i="1" dirty="0">
                <a:solidFill>
                  <a:srgbClr val="006600"/>
                </a:solidFill>
              </a:rPr>
              <a:t>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38600" y="2286000"/>
            <a:ext cx="75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б.вр.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48200" y="2286000"/>
            <a:ext cx="12477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1 л. ед.ч.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410200" y="2895600"/>
            <a:ext cx="752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б.вр.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019800" y="289560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00000"/>
                </a:solidFill>
              </a:rPr>
              <a:t>3 л. ед.ч.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95600" y="3429000"/>
            <a:ext cx="74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н.вр.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505200" y="3505200"/>
            <a:ext cx="1146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>
                <a:solidFill>
                  <a:srgbClr val="C00000"/>
                </a:solidFill>
              </a:rPr>
              <a:t>3 л. ед.ч.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505200" y="4114800"/>
            <a:ext cx="74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н.вр.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91000" y="4114800"/>
            <a:ext cx="1246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3л. мн.ч.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76600" y="4724400"/>
            <a:ext cx="74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н.вр.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886200" y="4724400"/>
            <a:ext cx="1209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3л. мн.ч.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334000" y="5334000"/>
            <a:ext cx="746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н.вр.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6019800" y="5334000"/>
            <a:ext cx="1177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3л. ед.ч.</a:t>
            </a: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5334000" y="2667000"/>
            <a:ext cx="228600" cy="279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6477000" y="3276600"/>
            <a:ext cx="685800" cy="279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Rectangle 15"/>
          <p:cNvSpPr>
            <a:spLocks noChangeArrowheads="1"/>
          </p:cNvSpPr>
          <p:nvPr/>
        </p:nvSpPr>
        <p:spPr bwMode="auto">
          <a:xfrm>
            <a:off x="3810000" y="3886200"/>
            <a:ext cx="685800" cy="279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648200" y="4495800"/>
            <a:ext cx="685800" cy="279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4267200" y="5105400"/>
            <a:ext cx="685800" cy="2794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6477000" y="5638800"/>
            <a:ext cx="685800" cy="355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79"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solidFill>
            <a:schemeClr val="bg1">
              <a:alpha val="1215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СПАСАТЬ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250825" y="1600200"/>
            <a:ext cx="1873250" cy="4525963"/>
          </a:xfrm>
        </p:spPr>
        <p:txBody>
          <a:bodyPr rtlCol="0">
            <a:normAutofit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Ты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Мы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</a:t>
            </a:r>
          </a:p>
          <a:p>
            <a:pPr marL="365760" indent="-283464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Они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sz="half" idx="2"/>
          </p:nvPr>
        </p:nvSpPr>
        <p:spPr>
          <a:xfrm>
            <a:off x="2124075" y="1600200"/>
            <a:ext cx="25193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спасу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спасёшь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спасёт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спасём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спасёте</a:t>
            </a:r>
          </a:p>
          <a:p>
            <a:pPr eaLnBrk="1" hangingPunct="1">
              <a:buFontTx/>
              <a:buNone/>
            </a:pPr>
            <a:r>
              <a:rPr lang="ru-RU" sz="3600" b="1" dirty="0" smtClean="0">
                <a:latin typeface="Comic Sans MS" pitchFamily="66" charset="0"/>
              </a:rPr>
              <a:t>спасут</a:t>
            </a: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276600" y="374015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276600" y="1660525"/>
            <a:ext cx="252413" cy="4794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276600" y="2420938"/>
            <a:ext cx="719138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276600" y="307340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276600" y="4365625"/>
            <a:ext cx="863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276600" y="5013325"/>
            <a:ext cx="574675" cy="5032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62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0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0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0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0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0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30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0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30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30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2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3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80"/>
                                        <p:tgtEl>
                                          <p:spTgt spid="30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0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30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1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86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1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6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1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6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animBg="1"/>
      <p:bldP spid="3082" grpId="0" animBg="1"/>
      <p:bldP spid="3083" grpId="0" animBg="1"/>
      <p:bldP spid="3084" grpId="0" animBg="1"/>
      <p:bldP spid="3085" grpId="0" animBg="1"/>
      <p:bldP spid="308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ЛЕТЕТЬ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828800"/>
            <a:ext cx="16764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36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1524000"/>
            <a:ext cx="1295400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Я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Вы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Они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124200" y="1524000"/>
            <a:ext cx="28194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лечу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летишь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летит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летим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летите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>
                <a:latin typeface="Comic Sans MS" pitchFamily="66" charset="0"/>
              </a:rPr>
              <a:t>летят</a:t>
            </a:r>
          </a:p>
        </p:txBody>
      </p:sp>
      <p:pic>
        <p:nvPicPr>
          <p:cNvPr id="6150" name="Picture 14" descr="пилот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590800"/>
            <a:ext cx="287972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5"/>
          <p:cNvSpPr>
            <a:spLocks noChangeArrowheads="1"/>
          </p:cNvSpPr>
          <p:nvPr/>
        </p:nvSpPr>
        <p:spPr bwMode="auto">
          <a:xfrm>
            <a:off x="4114800" y="1676400"/>
            <a:ext cx="3048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4038600" y="2362200"/>
            <a:ext cx="990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038600" y="3124200"/>
            <a:ext cx="609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4038600" y="3886200"/>
            <a:ext cx="7620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4038600" y="4572000"/>
            <a:ext cx="9144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4038600" y="5334000"/>
            <a:ext cx="5334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6" grpId="0" animBg="1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" name="Text Box 30"/>
          <p:cNvSpPr txBox="1">
            <a:spLocks noChangeArrowheads="1"/>
          </p:cNvSpPr>
          <p:nvPr/>
        </p:nvSpPr>
        <p:spPr bwMode="auto">
          <a:xfrm>
            <a:off x="914400" y="1295400"/>
            <a:ext cx="2519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</a:t>
            </a: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спряжение</a:t>
            </a:r>
          </a:p>
        </p:txBody>
      </p:sp>
      <p:sp>
        <p:nvSpPr>
          <p:cNvPr id="7199" name="Text Box 31"/>
          <p:cNvSpPr txBox="1">
            <a:spLocks noChangeArrowheads="1"/>
          </p:cNvSpPr>
          <p:nvPr/>
        </p:nvSpPr>
        <p:spPr bwMode="auto">
          <a:xfrm>
            <a:off x="4648200" y="1371600"/>
            <a:ext cx="2519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II</a:t>
            </a:r>
            <a:r>
              <a:rPr lang="ru-RU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 </a:t>
            </a:r>
            <a:r>
              <a:rPr lang="ru-RU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спряжение</a:t>
            </a:r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ТИПЫ СПРЯЖЕНИЯ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828800" y="1981200"/>
            <a:ext cx="1655763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-У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-ЕШЬ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-ЕТ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ЕМ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ЕТЕ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УТ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905000" y="198120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1905000" y="2590800"/>
            <a:ext cx="10795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1905000" y="3276600"/>
            <a:ext cx="79057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1905000" y="3886200"/>
            <a:ext cx="79057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1828800" y="4572000"/>
            <a:ext cx="1008063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1828800" y="5181600"/>
            <a:ext cx="863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0" name="Text Box 17"/>
          <p:cNvSpPr txBox="1">
            <a:spLocks noChangeArrowheads="1"/>
          </p:cNvSpPr>
          <p:nvPr/>
        </p:nvSpPr>
        <p:spPr bwMode="auto">
          <a:xfrm>
            <a:off x="6096000" y="1905000"/>
            <a:ext cx="1655763" cy="372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-У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-ИШЬ</a:t>
            </a:r>
          </a:p>
          <a:p>
            <a:pPr eaLnBrk="1" hangingPunct="1">
              <a:spcBef>
                <a:spcPct val="50000"/>
              </a:spcBef>
            </a:pPr>
            <a:r>
              <a:rPr lang="ru-RU" sz="2800" b="1">
                <a:latin typeface="Comic Sans MS" pitchFamily="66" charset="0"/>
              </a:rPr>
              <a:t>-ИТ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ИМ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ИТЕ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sz="2800" b="1">
                <a:latin typeface="Comic Sans MS" pitchFamily="66" charset="0"/>
              </a:rPr>
              <a:t>ЯТ</a:t>
            </a:r>
          </a:p>
        </p:txBody>
      </p:sp>
      <p:sp>
        <p:nvSpPr>
          <p:cNvPr id="7181" name="Rectangle 18"/>
          <p:cNvSpPr>
            <a:spLocks noChangeArrowheads="1"/>
          </p:cNvSpPr>
          <p:nvPr/>
        </p:nvSpPr>
        <p:spPr bwMode="auto">
          <a:xfrm>
            <a:off x="6172200" y="1905000"/>
            <a:ext cx="5048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2" name="Rectangle 19"/>
          <p:cNvSpPr>
            <a:spLocks noChangeArrowheads="1"/>
          </p:cNvSpPr>
          <p:nvPr/>
        </p:nvSpPr>
        <p:spPr bwMode="auto">
          <a:xfrm>
            <a:off x="6172200" y="2590800"/>
            <a:ext cx="11430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Rectangle 20"/>
          <p:cNvSpPr>
            <a:spLocks noChangeArrowheads="1"/>
          </p:cNvSpPr>
          <p:nvPr/>
        </p:nvSpPr>
        <p:spPr bwMode="auto">
          <a:xfrm>
            <a:off x="6172200" y="3200400"/>
            <a:ext cx="8382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4" name="Rectangle 21"/>
          <p:cNvSpPr>
            <a:spLocks noChangeArrowheads="1"/>
          </p:cNvSpPr>
          <p:nvPr/>
        </p:nvSpPr>
        <p:spPr bwMode="auto">
          <a:xfrm>
            <a:off x="6172200" y="3886200"/>
            <a:ext cx="8636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5" name="Rectangle 22"/>
          <p:cNvSpPr>
            <a:spLocks noChangeArrowheads="1"/>
          </p:cNvSpPr>
          <p:nvPr/>
        </p:nvSpPr>
        <p:spPr bwMode="auto">
          <a:xfrm>
            <a:off x="6248400" y="4495800"/>
            <a:ext cx="9144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6" name="Rectangle 23"/>
          <p:cNvSpPr>
            <a:spLocks noChangeArrowheads="1"/>
          </p:cNvSpPr>
          <p:nvPr/>
        </p:nvSpPr>
        <p:spPr bwMode="auto">
          <a:xfrm>
            <a:off x="6172200" y="5105400"/>
            <a:ext cx="7620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187" name="Line 27"/>
          <p:cNvSpPr>
            <a:spLocks noChangeShapeType="1"/>
          </p:cNvSpPr>
          <p:nvPr/>
        </p:nvSpPr>
        <p:spPr bwMode="auto">
          <a:xfrm>
            <a:off x="1066800" y="1981200"/>
            <a:ext cx="0" cy="36004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8" name="Line 28"/>
          <p:cNvSpPr>
            <a:spLocks noChangeShapeType="1"/>
          </p:cNvSpPr>
          <p:nvPr/>
        </p:nvSpPr>
        <p:spPr bwMode="auto">
          <a:xfrm>
            <a:off x="4648200" y="1981200"/>
            <a:ext cx="0" cy="36004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89" name="Line 29"/>
          <p:cNvSpPr>
            <a:spLocks noChangeShapeType="1"/>
          </p:cNvSpPr>
          <p:nvPr/>
        </p:nvSpPr>
        <p:spPr bwMode="auto">
          <a:xfrm>
            <a:off x="5181600" y="1981200"/>
            <a:ext cx="0" cy="360045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8" grpId="0"/>
      <p:bldP spid="7199" grpId="0"/>
    </p:bldLst>
  </p:timing>
</p:sld>
</file>

<file path=ppt/theme/theme1.xml><?xml version="1.0" encoding="utf-8"?>
<a:theme xmlns:a="http://schemas.openxmlformats.org/drawingml/2006/main" name="Спряжение глаголов 1 и 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Спряжение глаголов 1 и 2</Template>
  <TotalTime>0</TotalTime>
  <Words>661</Words>
  <Application>Microsoft Office PowerPoint</Application>
  <PresentationFormat>Экран (4:3)</PresentationFormat>
  <Paragraphs>345</Paragraphs>
  <Slides>33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Спряжение глаголов 1 и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СПАСАТЬ</vt:lpstr>
      <vt:lpstr>ЛЕТЕТЬ</vt:lpstr>
      <vt:lpstr>ТИПЫ СПРЯЖЕНИЯ</vt:lpstr>
      <vt:lpstr>ТИПЫ СПРЯЖЕНИЯ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</dc:creator>
  <cp:lastModifiedBy>79500</cp:lastModifiedBy>
  <cp:revision>1</cp:revision>
  <cp:lastPrinted>1601-01-01T00:00:00Z</cp:lastPrinted>
  <dcterms:created xsi:type="dcterms:W3CDTF">2022-08-22T12:20:44Z</dcterms:created>
  <dcterms:modified xsi:type="dcterms:W3CDTF">2022-08-22T12:21:40Z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