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8" r:id="rId12"/>
    <p:sldId id="270" r:id="rId13"/>
    <p:sldId id="264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 autoAdjust="0"/>
    <p:restoredTop sz="94721" autoAdjust="0"/>
  </p:normalViewPr>
  <p:slideViewPr>
    <p:cSldViewPr snapToGrid="0">
      <p:cViewPr varScale="1">
        <p:scale>
          <a:sx n="91" d="100"/>
          <a:sy n="91" d="100"/>
        </p:scale>
        <p:origin x="504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786E5-823D-46C1-B773-35458DB5628B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49602-4FBB-4E87-9CAF-909ABAC6D4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9387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786E5-823D-46C1-B773-35458DB5628B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49602-4FBB-4E87-9CAF-909ABAC6D4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9453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786E5-823D-46C1-B773-35458DB5628B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49602-4FBB-4E87-9CAF-909ABAC6D4E2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580421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786E5-823D-46C1-B773-35458DB5628B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49602-4FBB-4E87-9CAF-909ABAC6D4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1145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786E5-823D-46C1-B773-35458DB5628B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49602-4FBB-4E87-9CAF-909ABAC6D4E2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077303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786E5-823D-46C1-B773-35458DB5628B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49602-4FBB-4E87-9CAF-909ABAC6D4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4447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786E5-823D-46C1-B773-35458DB5628B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49602-4FBB-4E87-9CAF-909ABAC6D4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49753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786E5-823D-46C1-B773-35458DB5628B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49602-4FBB-4E87-9CAF-909ABAC6D4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3907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786E5-823D-46C1-B773-35458DB5628B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49602-4FBB-4E87-9CAF-909ABAC6D4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8462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786E5-823D-46C1-B773-35458DB5628B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49602-4FBB-4E87-9CAF-909ABAC6D4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67789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786E5-823D-46C1-B773-35458DB5628B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49602-4FBB-4E87-9CAF-909ABAC6D4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5679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786E5-823D-46C1-B773-35458DB5628B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49602-4FBB-4E87-9CAF-909ABAC6D4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179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786E5-823D-46C1-B773-35458DB5628B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49602-4FBB-4E87-9CAF-909ABAC6D4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0901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786E5-823D-46C1-B773-35458DB5628B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49602-4FBB-4E87-9CAF-909ABAC6D4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2824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786E5-823D-46C1-B773-35458DB5628B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49602-4FBB-4E87-9CAF-909ABAC6D4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543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786E5-823D-46C1-B773-35458DB5628B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49602-4FBB-4E87-9CAF-909ABAC6D4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5482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E786E5-823D-46C1-B773-35458DB5628B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5449602-4FBB-4E87-9CAF-909ABAC6D4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0352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1318846"/>
            <a:ext cx="7766936" cy="2731990"/>
          </a:xfrm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ru-RU" b="1" dirty="0" smtClean="0"/>
              <a:t>Использование ИКТ </a:t>
            </a:r>
            <a:br>
              <a:rPr lang="ru-RU" b="1" dirty="0" smtClean="0"/>
            </a:br>
            <a:r>
              <a:rPr lang="ru-RU" b="1" dirty="0" smtClean="0"/>
              <a:t>на уроках английского языка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677510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30317"/>
          </a:xfrm>
        </p:spPr>
        <p:txBody>
          <a:bodyPr/>
          <a:lstStyle/>
          <a:p>
            <a:r>
              <a:rPr lang="en-US" dirty="0" smtClean="0"/>
              <a:t>Past Simple</a:t>
            </a:r>
            <a:endParaRPr lang="ru-RU" dirty="0"/>
          </a:p>
        </p:txBody>
      </p:sp>
      <p:pic>
        <p:nvPicPr>
          <p:cNvPr id="4" name="Видеоурок по английскому языку Past Simple Tense -- Прошедшее Простое время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24000" y="1439917"/>
            <a:ext cx="8087766" cy="4602109"/>
          </a:xfrm>
        </p:spPr>
      </p:pic>
    </p:spTree>
    <p:extLst>
      <p:ext uri="{BB962C8B-B14F-4D97-AF65-F5344CB8AC3E}">
        <p14:creationId xmlns:p14="http://schemas.microsoft.com/office/powerpoint/2010/main" val="2505106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67255"/>
          </a:xfrm>
        </p:spPr>
        <p:txBody>
          <a:bodyPr/>
          <a:lstStyle/>
          <a:p>
            <a:r>
              <a:rPr lang="ru-RU" dirty="0" smtClean="0"/>
              <a:t>Презентация к игре «Звездный час»</a:t>
            </a:r>
            <a:endParaRPr lang="ru-RU" dirty="0"/>
          </a:p>
        </p:txBody>
      </p:sp>
      <p:graphicFrame>
        <p:nvGraphicFramePr>
          <p:cNvPr id="4" name="Объект 3">
            <a:hlinkClick r:id="" action="ppaction://ole?verb=0"/>
          </p:cNvPr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20037709"/>
              </p:ext>
            </p:extLst>
          </p:nvPr>
        </p:nvGraphicFramePr>
        <p:xfrm>
          <a:off x="2102069" y="1313822"/>
          <a:ext cx="6306207" cy="47282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Презентация" r:id="rId3" imgW="4569445" imgH="3426611" progId="PowerPoint.Show.8">
                  <p:embed/>
                </p:oleObj>
              </mc:Choice>
              <mc:Fallback>
                <p:oleObj name="Презентация" r:id="rId3" imgW="4569445" imgH="3426611" progId="PowerPoint.Show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02069" y="1313822"/>
                        <a:ext cx="6306207" cy="47282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67638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3969457"/>
              </p:ext>
            </p:extLst>
          </p:nvPr>
        </p:nvGraphicFramePr>
        <p:xfrm>
          <a:off x="770749" y="279942"/>
          <a:ext cx="8415291" cy="63100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Презентация" r:id="rId3" imgW="4569445" imgH="3426611" progId="PowerPoint.Show.8">
                  <p:embed/>
                </p:oleObj>
              </mc:Choice>
              <mc:Fallback>
                <p:oleObj name="Презентация" r:id="rId3" imgW="4569445" imgH="3426611" progId="PowerPoint.Show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70749" y="279942"/>
                        <a:ext cx="8415291" cy="63100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51093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599"/>
            <a:ext cx="8596668" cy="1240221"/>
          </a:xfrm>
        </p:spPr>
        <p:txBody>
          <a:bodyPr>
            <a:normAutofit/>
          </a:bodyPr>
          <a:lstStyle/>
          <a:p>
            <a:r>
              <a:rPr lang="ru-RU" dirty="0"/>
              <a:t>Рекомендации для учителей: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650125"/>
            <a:ext cx="8596668" cy="4391238"/>
          </a:xfrm>
        </p:spPr>
        <p:txBody>
          <a:bodyPr/>
          <a:lstStyle/>
          <a:p>
            <a:pPr lvl="0"/>
            <a:r>
              <a:rPr lang="ru-RU" sz="2000" dirty="0"/>
              <a:t>Учитель и учащиеся должны уметь обращаться с компьютером на уровне, необходимом для выполнения компьютерных заданий.</a:t>
            </a:r>
          </a:p>
          <a:p>
            <a:pPr lvl="0"/>
            <a:r>
              <a:rPr lang="ru-RU" sz="2000" dirty="0"/>
              <a:t>Учителю следует четко представлять, какие формы ИКТ следует использовать на данном этапе урока, и оправдано ли это использование.</a:t>
            </a:r>
          </a:p>
          <a:p>
            <a:pPr lvl="0"/>
            <a:r>
              <a:rPr lang="ru-RU" sz="2000" dirty="0"/>
              <a:t>Необходимо заранее подбирать материал к уроку с использованием ИКТ, руководствуясь определенными критериями, адаптировать отобранный цифровой материал в соответствии с задачами и условиями обучения.</a:t>
            </a:r>
          </a:p>
          <a:p>
            <a:pPr lvl="0"/>
            <a:r>
              <a:rPr lang="ru-RU" sz="2000" dirty="0"/>
              <a:t>Учителю следует планировать и организовывать самостоятельную работу учащихся по предмету с привлечением ИКТ.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6442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599"/>
            <a:ext cx="8596668" cy="683173"/>
          </a:xfrm>
        </p:spPr>
        <p:txBody>
          <a:bodyPr>
            <a:normAutofit/>
          </a:bodyPr>
          <a:lstStyle/>
          <a:p>
            <a:r>
              <a:rPr lang="ru-RU" dirty="0" smtClean="0"/>
              <a:t>Актуальность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292773"/>
            <a:ext cx="9223411" cy="4748590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dirty="0" smtClean="0"/>
              <a:t>             Современность </a:t>
            </a:r>
            <a:r>
              <a:rPr lang="ru-RU" sz="2400" dirty="0"/>
              <a:t>предъявляет всё более высокие </a:t>
            </a:r>
            <a:r>
              <a:rPr lang="ru-RU" sz="2400"/>
              <a:t>требования </a:t>
            </a:r>
            <a:r>
              <a:rPr lang="ru-RU" sz="2400" smtClean="0"/>
              <a:t>к </a:t>
            </a:r>
            <a:r>
              <a:rPr lang="ru-RU" sz="2400" dirty="0"/>
              <a:t>практическому владению иностранным языком в повседневном общении и профессиональной сфере. Разрабатываются пути повышения результативности общего образования, вкладываются большие средства в разработку и внедрение новых информационных технологий. Использование информационных технологий раскрывает огромные возможности компьютера как средства обучения. Компьютерные обучающие программы имеют много преимуществ перед традиционными методами обучения.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612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25214"/>
          </a:xfrm>
        </p:spPr>
        <p:txBody>
          <a:bodyPr/>
          <a:lstStyle/>
          <a:p>
            <a:r>
              <a:rPr lang="ru-RU" dirty="0" smtClean="0"/>
              <a:t>Актуальность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334815"/>
            <a:ext cx="8596668" cy="4706548"/>
          </a:xfrm>
        </p:spPr>
        <p:txBody>
          <a:bodyPr>
            <a:normAutofit/>
          </a:bodyPr>
          <a:lstStyle/>
          <a:p>
            <a:r>
              <a:rPr lang="ru-RU" sz="2400" dirty="0"/>
              <a:t>ИКТ </a:t>
            </a:r>
            <a:r>
              <a:rPr lang="ru-RU" sz="2400" dirty="0" smtClean="0"/>
              <a:t>являются </a:t>
            </a:r>
            <a:r>
              <a:rPr lang="ru-RU" sz="2400" dirty="0"/>
              <a:t>эффективным педагогическим средством изучения иноязычной культуры и формирования коммуникативных </a:t>
            </a:r>
            <a:r>
              <a:rPr lang="ru-RU" sz="2400" dirty="0" smtClean="0"/>
              <a:t>навыков;</a:t>
            </a:r>
          </a:p>
          <a:p>
            <a:r>
              <a:rPr lang="ru-RU" sz="2400" dirty="0" smtClean="0"/>
              <a:t>способствуют </a:t>
            </a:r>
            <a:r>
              <a:rPr lang="ru-RU" sz="2400" dirty="0"/>
              <a:t>ускорению процесса </a:t>
            </a:r>
            <a:r>
              <a:rPr lang="ru-RU" sz="2400" dirty="0" smtClean="0"/>
              <a:t>обучения;</a:t>
            </a:r>
          </a:p>
          <a:p>
            <a:r>
              <a:rPr lang="ru-RU" sz="2400" dirty="0" smtClean="0"/>
              <a:t>росту </a:t>
            </a:r>
            <a:r>
              <a:rPr lang="ru-RU" sz="2400" dirty="0"/>
              <a:t>интереса учащихся к </a:t>
            </a:r>
            <a:r>
              <a:rPr lang="ru-RU" sz="2400" dirty="0" smtClean="0"/>
              <a:t>предмету;</a:t>
            </a:r>
          </a:p>
          <a:p>
            <a:r>
              <a:rPr lang="ru-RU" sz="2400" dirty="0" smtClean="0"/>
              <a:t>улучшают </a:t>
            </a:r>
            <a:r>
              <a:rPr lang="ru-RU" sz="2400" dirty="0"/>
              <a:t>качество усвоения </a:t>
            </a:r>
            <a:r>
              <a:rPr lang="ru-RU" sz="2400" dirty="0" smtClean="0"/>
              <a:t>материала;</a:t>
            </a:r>
          </a:p>
          <a:p>
            <a:r>
              <a:rPr lang="ru-RU" sz="2400" dirty="0" smtClean="0"/>
              <a:t>позволяют </a:t>
            </a:r>
            <a:r>
              <a:rPr lang="ru-RU" sz="2400" dirty="0"/>
              <a:t>индивидуализировать процесс </a:t>
            </a:r>
            <a:r>
              <a:rPr lang="ru-RU" sz="2400" dirty="0" smtClean="0"/>
              <a:t>обучения;</a:t>
            </a:r>
          </a:p>
          <a:p>
            <a:r>
              <a:rPr lang="ru-RU" sz="2400" dirty="0" smtClean="0"/>
              <a:t>дают </a:t>
            </a:r>
            <a:r>
              <a:rPr lang="ru-RU" sz="2400" dirty="0"/>
              <a:t>возможность избежать субъективности </a:t>
            </a:r>
            <a:r>
              <a:rPr lang="ru-RU" sz="2400" dirty="0" smtClean="0"/>
              <a:t>оценки.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39886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35724"/>
          </a:xfrm>
        </p:spPr>
        <p:txBody>
          <a:bodyPr/>
          <a:lstStyle/>
          <a:p>
            <a:r>
              <a:rPr lang="ru-RU" dirty="0" smtClean="0"/>
              <a:t>Что такое ИКТ?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1345324"/>
            <a:ext cx="9833012" cy="4929351"/>
          </a:xfrm>
        </p:spPr>
        <p:txBody>
          <a:bodyPr>
            <a:noAutofit/>
          </a:bodyPr>
          <a:lstStyle/>
          <a:p>
            <a:r>
              <a:rPr lang="ru-RU" sz="2400" dirty="0"/>
              <a:t>Согласно словарю Педагогического обихода (под ред. </a:t>
            </a:r>
            <a:r>
              <a:rPr lang="ru-RU" sz="2400" dirty="0" err="1"/>
              <a:t>д.п.н</a:t>
            </a:r>
            <a:r>
              <a:rPr lang="ru-RU" sz="2400" dirty="0"/>
              <a:t>. Л.М. Лузиной), информационно-коммуникационные технологии (ИКТ) – это совокупность средств и методов преобразования информационных данных для получения информации нового качества (информационного продукта</a:t>
            </a:r>
            <a:r>
              <a:rPr lang="ru-RU" sz="2400" dirty="0" smtClean="0"/>
              <a:t>).</a:t>
            </a:r>
          </a:p>
          <a:p>
            <a:r>
              <a:rPr lang="ru-RU" sz="2400" dirty="0"/>
              <a:t>В современных источниках информационно – коммуникационные технологии представляют собой широкий спектр цифровых технологий, применяемых для создания, передачи и распространения информации и оказания услуг (компьютерное оборудование, программное обеспечение, телефонные линии, сотовая связь, электронная почта, сотовые и спутниковые технологии, сети беспроводной и кабельной связи, мультимедийные средства, а также </a:t>
            </a:r>
            <a:r>
              <a:rPr lang="ru-RU" sz="2400" dirty="0" smtClean="0"/>
              <a:t>Интернет.</a:t>
            </a:r>
            <a:endParaRPr lang="ru-RU" sz="24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258378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98786"/>
          </a:xfrm>
        </p:spPr>
        <p:txBody>
          <a:bodyPr/>
          <a:lstStyle/>
          <a:p>
            <a:r>
              <a:rPr lang="ru-RU" dirty="0" smtClean="0"/>
              <a:t>Средства ИКТ: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1408387"/>
            <a:ext cx="9233921" cy="4632976"/>
          </a:xfrm>
        </p:spPr>
        <p:txBody>
          <a:bodyPr/>
          <a:lstStyle/>
          <a:p>
            <a:pPr lvl="0"/>
            <a:r>
              <a:rPr lang="ru-RU" sz="2400" dirty="0"/>
              <a:t>электронные учебники и пособия, демонстрируемые с помощью компьютера и мультимедийного проектора,</a:t>
            </a:r>
          </a:p>
          <a:p>
            <a:pPr lvl="0"/>
            <a:r>
              <a:rPr lang="ru-RU" sz="2400" dirty="0"/>
              <a:t>электронные энциклопедии и справочники,</a:t>
            </a:r>
          </a:p>
          <a:p>
            <a:pPr lvl="0"/>
            <a:r>
              <a:rPr lang="ru-RU" sz="2400" dirty="0"/>
              <a:t>тренажеры и программы тестирования,</a:t>
            </a:r>
          </a:p>
          <a:p>
            <a:pPr lvl="0"/>
            <a:r>
              <a:rPr lang="ru-RU" sz="2400" dirty="0"/>
              <a:t>образовательные ресурсы Интернета,</a:t>
            </a:r>
          </a:p>
          <a:p>
            <a:pPr lvl="0"/>
            <a:r>
              <a:rPr lang="ru-RU" sz="2400" dirty="0"/>
              <a:t>DVD и CD диски с картинами и иллюстрациями,</a:t>
            </a:r>
          </a:p>
          <a:p>
            <a:pPr lvl="0"/>
            <a:r>
              <a:rPr lang="ru-RU" sz="2400" dirty="0"/>
              <a:t>видео и аудиотехника,</a:t>
            </a:r>
          </a:p>
          <a:p>
            <a:pPr lvl="0"/>
            <a:r>
              <a:rPr lang="ru-RU" sz="2400" dirty="0"/>
              <a:t>научно-исследовательские работы и проекты.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6777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13511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Преимущества </a:t>
            </a:r>
            <a:r>
              <a:rPr lang="ru-RU" dirty="0"/>
              <a:t>работы обучающихся с </a:t>
            </a:r>
            <a:r>
              <a:rPr lang="ru-RU" dirty="0" smtClean="0"/>
              <a:t>компьютером: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891863"/>
            <a:ext cx="8596668" cy="4149500"/>
          </a:xfrm>
        </p:spPr>
        <p:txBody>
          <a:bodyPr>
            <a:normAutofit lnSpcReduction="10000"/>
          </a:bodyPr>
          <a:lstStyle/>
          <a:p>
            <a:pPr lvl="0"/>
            <a:r>
              <a:rPr lang="ru-RU" sz="2400" dirty="0"/>
              <a:t>общекультурное развитие обучающихся;</a:t>
            </a:r>
          </a:p>
          <a:p>
            <a:pPr lvl="0"/>
            <a:r>
              <a:rPr lang="ru-RU" sz="2400" dirty="0"/>
              <a:t>совершенствование навыков владения компьютером;</a:t>
            </a:r>
          </a:p>
          <a:p>
            <a:pPr lvl="0"/>
            <a:r>
              <a:rPr lang="ru-RU" sz="2400" dirty="0"/>
              <a:t>совершенствование языкового уровня;</a:t>
            </a:r>
          </a:p>
          <a:p>
            <a:pPr lvl="0"/>
            <a:r>
              <a:rPr lang="ru-RU" sz="2400" dirty="0"/>
              <a:t>создание благоприятного психологического климата;</a:t>
            </a:r>
          </a:p>
          <a:p>
            <a:pPr lvl="0"/>
            <a:r>
              <a:rPr lang="ru-RU" sz="2400" dirty="0"/>
              <a:t>повышение мотивации учащихся и их интереса к предмету;</a:t>
            </a:r>
          </a:p>
          <a:p>
            <a:pPr lvl="0"/>
            <a:r>
              <a:rPr lang="ru-RU" sz="2400" dirty="0"/>
              <a:t>самоутверждение учащихся;</a:t>
            </a:r>
          </a:p>
          <a:p>
            <a:pPr lvl="0"/>
            <a:r>
              <a:rPr lang="ru-RU" sz="2400" dirty="0"/>
              <a:t>возможность реализации индивидуализации обучения;</a:t>
            </a:r>
          </a:p>
          <a:p>
            <a:pPr lvl="0"/>
            <a:r>
              <a:rPr lang="ru-RU" sz="2400" dirty="0"/>
              <a:t>реализация принципа обратной связи;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8779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040524"/>
          </a:xfrm>
        </p:spPr>
        <p:txBody>
          <a:bodyPr>
            <a:normAutofit fontScale="90000"/>
          </a:bodyPr>
          <a:lstStyle/>
          <a:p>
            <a:r>
              <a:rPr lang="ru-RU" dirty="0"/>
              <a:t>Преимущества работы обучающихся с компьютером: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860331"/>
            <a:ext cx="8596668" cy="4181031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ru-RU" sz="2600" dirty="0"/>
              <a:t>большие возможности наглядного предъявления материала;</a:t>
            </a:r>
          </a:p>
          <a:p>
            <a:pPr lvl="0"/>
            <a:r>
              <a:rPr lang="ru-RU" sz="2600" dirty="0"/>
              <a:t>исключение времени для написания материала на доске;</a:t>
            </a:r>
          </a:p>
          <a:p>
            <a:pPr lvl="0"/>
            <a:r>
              <a:rPr lang="ru-RU" sz="2600" dirty="0"/>
              <a:t>экономия расходования материалов учителем;</a:t>
            </a:r>
          </a:p>
          <a:p>
            <a:pPr lvl="0"/>
            <a:r>
              <a:rPr lang="ru-RU" sz="2600" dirty="0"/>
              <a:t>совершенствование процесса проверки работ учащихся;</a:t>
            </a:r>
          </a:p>
          <a:p>
            <a:pPr lvl="0"/>
            <a:r>
              <a:rPr lang="ru-RU" sz="2600" dirty="0"/>
              <a:t>повышение авторитета учителя;</a:t>
            </a:r>
          </a:p>
          <a:p>
            <a:pPr lvl="0"/>
            <a:r>
              <a:rPr lang="ru-RU" sz="2600" dirty="0"/>
              <a:t>сочетание контроля и самоконтроля; объективная и своевременная оценка действий учащихся;</a:t>
            </a:r>
          </a:p>
          <a:p>
            <a:pPr lvl="0"/>
            <a:r>
              <a:rPr lang="ru-RU" sz="2600" dirty="0"/>
              <a:t>активизация навыков самостоятельной работы.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525309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599"/>
            <a:ext cx="8596668" cy="1550989"/>
          </a:xfrm>
        </p:spPr>
        <p:txBody>
          <a:bodyPr>
            <a:normAutofit fontScale="90000"/>
          </a:bodyPr>
          <a:lstStyle/>
          <a:p>
            <a:r>
              <a:rPr lang="ru-RU" dirty="0"/>
              <a:t>Использование современных педагогических технологий позволяет перейти: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2400" dirty="0"/>
              <a:t>от обучения как функции запоминания к обучению как процессу умственного развития;</a:t>
            </a:r>
          </a:p>
          <a:p>
            <a:pPr lvl="0"/>
            <a:r>
              <a:rPr lang="ru-RU" sz="2400" dirty="0"/>
              <a:t>от статической модели знаний к динамической системе умственных действий;</a:t>
            </a:r>
          </a:p>
          <a:p>
            <a:pPr lvl="0"/>
            <a:r>
              <a:rPr lang="ru-RU" sz="2400" dirty="0"/>
              <a:t>от ориентации на усреднённого ученика к дифференцированным и индивидуальным программам обучения;</a:t>
            </a:r>
          </a:p>
          <a:p>
            <a:pPr lvl="0"/>
            <a:r>
              <a:rPr lang="ru-RU" sz="2400" dirty="0"/>
              <a:t>от внешней мотивации обучения к внутренней нравственно волевой регуляции.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648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 </a:t>
            </a:r>
            <a:r>
              <a:rPr lang="en-US" dirty="0"/>
              <a:t>The Airport</a:t>
            </a:r>
            <a:endParaRPr lang="ru-RU" dirty="0"/>
          </a:p>
        </p:txBody>
      </p:sp>
      <p:pic>
        <p:nvPicPr>
          <p:cNvPr id="4" name="Learning English At The Airport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89188" y="1330642"/>
            <a:ext cx="6281846" cy="4711384"/>
          </a:xfrm>
        </p:spPr>
      </p:pic>
    </p:spTree>
    <p:extLst>
      <p:ext uri="{BB962C8B-B14F-4D97-AF65-F5344CB8AC3E}">
        <p14:creationId xmlns:p14="http://schemas.microsoft.com/office/powerpoint/2010/main" val="3344907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289</TotalTime>
  <Words>494</Words>
  <Application>Microsoft Office PowerPoint</Application>
  <PresentationFormat>Широкоэкранный</PresentationFormat>
  <Paragraphs>51</Paragraphs>
  <Slides>13</Slides>
  <Notes>0</Notes>
  <HiddenSlides>0</HiddenSlides>
  <MMClips>2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Trebuchet MS</vt:lpstr>
      <vt:lpstr>Wingdings 3</vt:lpstr>
      <vt:lpstr>Аспект</vt:lpstr>
      <vt:lpstr>Презентация</vt:lpstr>
      <vt:lpstr>Использование ИКТ  на уроках английского языка</vt:lpstr>
      <vt:lpstr>Актуальность</vt:lpstr>
      <vt:lpstr>Актуальность</vt:lpstr>
      <vt:lpstr>Что такое ИКТ?</vt:lpstr>
      <vt:lpstr>Средства ИКТ:</vt:lpstr>
      <vt:lpstr>Преимущества работы обучающихся с компьютером:</vt:lpstr>
      <vt:lpstr>Преимущества работы обучающихся с компьютером:</vt:lpstr>
      <vt:lpstr>Использование современных педагогических технологий позволяет перейти: </vt:lpstr>
      <vt:lpstr>At The Airport</vt:lpstr>
      <vt:lpstr>Past Simple</vt:lpstr>
      <vt:lpstr>Презентация к игре «Звездный час»</vt:lpstr>
      <vt:lpstr>Презентация PowerPoint</vt:lpstr>
      <vt:lpstr>Рекомендации для учителей: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-</dc:creator>
  <cp:lastModifiedBy>Пользователь Windows</cp:lastModifiedBy>
  <cp:revision>23</cp:revision>
  <dcterms:created xsi:type="dcterms:W3CDTF">2017-02-14T19:57:52Z</dcterms:created>
  <dcterms:modified xsi:type="dcterms:W3CDTF">2022-08-22T12:29:35Z</dcterms:modified>
</cp:coreProperties>
</file>