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36"/>
  </p:handoutMasterIdLst>
  <p:sldIdLst>
    <p:sldId id="285" r:id="rId2"/>
    <p:sldId id="293" r:id="rId3"/>
    <p:sldId id="286" r:id="rId4"/>
    <p:sldId id="287" r:id="rId5"/>
    <p:sldId id="288" r:id="rId6"/>
    <p:sldId id="257" r:id="rId7"/>
    <p:sldId id="294" r:id="rId8"/>
    <p:sldId id="260" r:id="rId9"/>
    <p:sldId id="258" r:id="rId10"/>
    <p:sldId id="259" r:id="rId11"/>
    <p:sldId id="262" r:id="rId12"/>
    <p:sldId id="263" r:id="rId13"/>
    <p:sldId id="265" r:id="rId14"/>
    <p:sldId id="295" r:id="rId15"/>
    <p:sldId id="266" r:id="rId16"/>
    <p:sldId id="281" r:id="rId17"/>
    <p:sldId id="282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6" r:id="rId28"/>
    <p:sldId id="305" r:id="rId29"/>
    <p:sldId id="307" r:id="rId30"/>
    <p:sldId id="308" r:id="rId31"/>
    <p:sldId id="261" r:id="rId32"/>
    <p:sldId id="268" r:id="rId33"/>
    <p:sldId id="290" r:id="rId34"/>
    <p:sldId id="29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9C882-35E4-41DC-8E0D-6339E1B98F17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7582B-BCA4-4803-8F4F-B6ADD36F7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39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9E26490-3F07-4CAD-9508-E77FDB321B1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3.wdp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5" Type="http://schemas.microsoft.com/office/2007/relationships/hdphoto" Target="../media/hdphoto4.wdp"/><Relationship Id="rId10" Type="http://schemas.microsoft.com/office/2007/relationships/hdphoto" Target="../media/hdphoto5.wdp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336338" cy="37444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Знакомство с названием раздела.</a:t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Евгений Львович Шварц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«Сказка о потерянном времени»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700" b="0" dirty="0" smtClean="0">
                <a:solidFill>
                  <a:schemeClr val="accent2">
                    <a:lumMod val="75000"/>
                  </a:schemeClr>
                </a:solidFill>
              </a:rPr>
              <a:t>(1 урок)</a:t>
            </a:r>
            <a:endParaRPr lang="ru-RU" sz="27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1156" y="4581128"/>
            <a:ext cx="5589316" cy="170648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4 класс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62903">
            <a:off x="874435" y="3402636"/>
            <a:ext cx="2047296" cy="301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75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20" y="1124744"/>
            <a:ext cx="253593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611231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/>
              </a:rPr>
              <a:t>Мария  Фёдоровна Шелкова </a:t>
            </a:r>
            <a:r>
              <a:rPr lang="ru-RU" sz="2800" dirty="0" smtClean="0">
                <a:effectLst/>
              </a:rPr>
              <a:t>– мама писателя. </a:t>
            </a:r>
          </a:p>
          <a:p>
            <a:r>
              <a:rPr lang="ru-RU" sz="2800" dirty="0" smtClean="0">
                <a:effectLst/>
              </a:rPr>
              <a:t>И отец, и мать обожали театр и сами участвовали в любительских спектаклях.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503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313" y="404664"/>
            <a:ext cx="2234658" cy="301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7511" y="3645024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/>
              <a:t>1914 году </a:t>
            </a:r>
            <a:r>
              <a:rPr lang="ru-RU" sz="2400" dirty="0" smtClean="0"/>
              <a:t>Евгений поступил на юридический факультет Московского народного университета, но проучившись там два года, решительно отказался от профессии юриста, посвятив жизнь театральному искусству и литературе. Весной </a:t>
            </a:r>
            <a:r>
              <a:rPr lang="ru-RU" sz="2400" b="1" dirty="0" smtClean="0"/>
              <a:t>1917</a:t>
            </a:r>
            <a:r>
              <a:rPr lang="ru-RU" sz="2400" dirty="0" smtClean="0"/>
              <a:t> года был призван в армию.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1200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127" y="404664"/>
            <a:ext cx="251444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852936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/>
              <a:t>1921 году</a:t>
            </a:r>
            <a:r>
              <a:rPr lang="ru-RU" sz="2400" dirty="0" smtClean="0"/>
              <a:t> он приехал в Петроград в составе ростовской театральной труппы. Некоторое время работал секретарём у Корнея Чуковского, а в 1923 году начал публиковать свои фельетоны.</a:t>
            </a:r>
          </a:p>
          <a:p>
            <a:endParaRPr lang="ru-RU" sz="2400" dirty="0" smtClean="0"/>
          </a:p>
          <a:p>
            <a:r>
              <a:rPr lang="ru-RU" sz="2400" dirty="0" smtClean="0"/>
              <a:t>С </a:t>
            </a:r>
            <a:r>
              <a:rPr lang="ru-RU" sz="2400" b="1" dirty="0" smtClean="0"/>
              <a:t>1924 года </a:t>
            </a:r>
            <a:r>
              <a:rPr lang="ru-RU" sz="2400" dirty="0" smtClean="0"/>
              <a:t>Шварц жил в Ленинграде, работал в Госиздате под руководством С. Я. Маршака. Активно участвовал в создании популярных детских журналов </a:t>
            </a:r>
            <a:r>
              <a:rPr lang="ru-RU" sz="2400" b="1" dirty="0" smtClean="0"/>
              <a:t>«ЁЖ» и «ЧИЖ».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39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2718"/>
            <a:ext cx="2448272" cy="324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645024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</a:t>
            </a:r>
            <a:r>
              <a:rPr lang="ru-RU" sz="2800" dirty="0" smtClean="0"/>
              <a:t>усский советский драматург, автор более </a:t>
            </a:r>
            <a:r>
              <a:rPr lang="ru-RU" sz="2800" b="1" dirty="0" smtClean="0"/>
              <a:t>двадцати пьес </a:t>
            </a:r>
            <a:r>
              <a:rPr lang="ru-RU" sz="2800" dirty="0" smtClean="0"/>
              <a:t>для драматического театра и театра кукол, а также сценариев к одиннадцати игровым кинофильмам и одному мультфильму</a:t>
            </a:r>
            <a:r>
              <a:rPr lang="ru-RU" sz="2800" dirty="0"/>
              <a:t> </a:t>
            </a:r>
            <a:r>
              <a:rPr lang="ru-RU" sz="2800" dirty="0" smtClean="0"/>
              <a:t> «</a:t>
            </a:r>
            <a:r>
              <a:rPr lang="ru-RU" sz="2800" dirty="0" err="1" smtClean="0"/>
              <a:t>Первопроходник</a:t>
            </a:r>
            <a:r>
              <a:rPr lang="ru-RU" sz="2800" dirty="0" smtClean="0"/>
              <a:t>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0571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C:\Users\ирина\Pictures\школа\книги\1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496239"/>
            <a:ext cx="1937397" cy="26622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Pictures\школа\книги\55c92540be499f2d1027d55b8537502b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498928"/>
            <a:ext cx="1971675" cy="2662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ирина\Pictures\школа\книги\953_obl_pervoklassnica_min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60" y="4005064"/>
            <a:ext cx="1937397" cy="24213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ирина\Pictures\школа\книги\10388448_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610" y="4005064"/>
            <a:ext cx="1895906" cy="2481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ирина\Pictures\школа\книги\100599916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82" y="4005064"/>
            <a:ext cx="1974523" cy="2481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ирина\Pictures\школа\книги\101157529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496239"/>
            <a:ext cx="2003917" cy="26541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ирина\Pictures\школа\книги\1005562233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/>
          <a:stretch/>
        </p:blipFill>
        <p:spPr bwMode="auto">
          <a:xfrm>
            <a:off x="4692257" y="4005063"/>
            <a:ext cx="2026903" cy="24814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://www.dstereo.ru/files/80543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897" y="497131"/>
            <a:ext cx="1960622" cy="2661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56917" y="3150434"/>
            <a:ext cx="8548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</a:rPr>
              <a:t>Он сам любил мудрые </a:t>
            </a:r>
            <a:r>
              <a:rPr lang="ru-RU" sz="2400" i="1" dirty="0" smtClean="0">
                <a:solidFill>
                  <a:srgbClr val="002060"/>
                </a:solidFill>
              </a:rPr>
              <a:t>сказки Х</a:t>
            </a:r>
            <a:r>
              <a:rPr lang="ru-RU" sz="2400" i="1" dirty="0">
                <a:solidFill>
                  <a:srgbClr val="002060"/>
                </a:solidFill>
              </a:rPr>
              <a:t>. Андерсена и верил, что у сказки многому можно научиться.</a:t>
            </a:r>
          </a:p>
        </p:txBody>
      </p:sp>
    </p:spTree>
    <p:extLst>
      <p:ext uri="{BB962C8B-B14F-4D97-AF65-F5344CB8AC3E}">
        <p14:creationId xmlns:p14="http://schemas.microsoft.com/office/powerpoint/2010/main" val="33181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70315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«Сказка о потерянном времени» </a:t>
            </a:r>
            <a:r>
              <a:rPr lang="ru-RU" sz="2400" dirty="0"/>
              <a:t>— </a:t>
            </a:r>
            <a:endParaRPr lang="ru-RU" sz="2400" dirty="0" smtClean="0"/>
          </a:p>
          <a:p>
            <a:r>
              <a:rPr lang="ru-RU" sz="2400" dirty="0" smtClean="0"/>
              <a:t>«</a:t>
            </a:r>
            <a:r>
              <a:rPr lang="ru-RU" sz="2400" dirty="0"/>
              <a:t>пьеса для кукольного театра» в 3-х действиях — </a:t>
            </a:r>
            <a:r>
              <a:rPr lang="ru-RU" sz="2400" b="1" dirty="0" smtClean="0"/>
              <a:t>1940г.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8251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1964г.</a:t>
            </a:r>
            <a:r>
              <a:rPr lang="ru-RU" sz="2400" dirty="0" smtClean="0"/>
              <a:t> </a:t>
            </a:r>
            <a:r>
              <a:rPr lang="ru-RU" sz="2400" dirty="0"/>
              <a:t>— Сказка о потерянном времени </a:t>
            </a:r>
            <a:r>
              <a:rPr lang="ru-RU" sz="2400" dirty="0" smtClean="0"/>
              <a:t>— экранизация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61452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1978г.</a:t>
            </a:r>
            <a:r>
              <a:rPr lang="ru-RU" sz="2400" dirty="0" smtClean="0"/>
              <a:t> </a:t>
            </a:r>
            <a:r>
              <a:rPr lang="ru-RU" sz="2400" dirty="0"/>
              <a:t>«Сказка о потерянном времени</a:t>
            </a:r>
            <a:r>
              <a:rPr lang="ru-RU" sz="2400" dirty="0" smtClean="0"/>
              <a:t>»- мультфильм.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160" y="390781"/>
            <a:ext cx="2217296" cy="331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06795"/>
            <a:ext cx="2170228" cy="331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&amp;Kcy;&amp;ncy;&amp;icy;&amp;gcy;&amp;ocy;&amp;tcy;&amp;ocy;&amp;rcy;&amp;gcy;&amp;ocy;&amp;vcy;&amp;acy;&amp;yacy; &amp;gcy;&amp;rcy;&amp;ucy;&amp;pcy;&amp;pcy;&amp;acy; &quot;&amp;Pcy;&amp;rcy;&amp;ocy;&amp;dcy;&amp;acy;&amp;Lcy;&amp;icy;&amp;tcy;&amp;HARDcy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417" y="330869"/>
            <a:ext cx="2265165" cy="339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36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06489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      Словарная работа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968552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/>
              <a:t>  Окладистая</a:t>
            </a:r>
            <a:r>
              <a:rPr lang="ru-RU" dirty="0" smtClean="0"/>
              <a:t> (борода) –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широкая и густая</a:t>
            </a:r>
            <a:endParaRPr lang="ru-RU" sz="1200" dirty="0" smtClean="0"/>
          </a:p>
          <a:p>
            <a:pPr marL="0" indent="0">
              <a:buNone/>
            </a:pPr>
            <a:endParaRPr lang="ru-RU" sz="1050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3600" b="1" dirty="0" smtClean="0"/>
              <a:t>Керосиновая лампа </a:t>
            </a:r>
            <a:r>
              <a:rPr lang="ru-RU" dirty="0" smtClean="0"/>
              <a:t>– (керосинка с фитилём – лампа, освещающая при помощи керосина).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47" y="4077072"/>
            <a:ext cx="3735329" cy="224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://z22.d.sdska.ru/2-z22-4949204c-86b4-4676-a79e-ced7fb00a74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6" t="6598" r="24210" b="43705"/>
          <a:stretch/>
        </p:blipFill>
        <p:spPr bwMode="auto">
          <a:xfrm>
            <a:off x="6372200" y="980728"/>
            <a:ext cx="2579993" cy="18722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32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7877"/>
            <a:ext cx="5328592" cy="92518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Словарная работа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5472608" cy="4525963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Ходики</a:t>
            </a:r>
            <a:r>
              <a:rPr lang="ru-RU" b="1" dirty="0" smtClean="0"/>
              <a:t> </a:t>
            </a:r>
            <a:r>
              <a:rPr lang="ru-RU" dirty="0" smtClean="0"/>
              <a:t>- небольшие стенные часы упрощённого устройства с гирями).</a:t>
            </a:r>
          </a:p>
          <a:p>
            <a:endParaRPr lang="ru-RU" dirty="0" smtClean="0"/>
          </a:p>
          <a:p>
            <a:r>
              <a:rPr lang="ru-RU" sz="3600" b="1" dirty="0" smtClean="0"/>
              <a:t>Пола, полы </a:t>
            </a:r>
            <a:r>
              <a:rPr lang="ru-RU" dirty="0" smtClean="0"/>
              <a:t>– нижняя часть раскрывающейся спереди одежды, например полы пиджака.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5"/>
          <a:stretch/>
        </p:blipFill>
        <p:spPr bwMode="auto">
          <a:xfrm>
            <a:off x="6357469" y="3356992"/>
            <a:ext cx="2212338" cy="289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www.timebuy.ru/_mod_files/ce_images/eshop/Chasi/Interernie/Kukushki/COLUMBUS/CO-2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00" b="94235" l="9736" r="89655">
                        <a14:foregroundMark x1="43205" y1="80118" x2="43205" y2="80118"/>
                        <a14:foregroundMark x1="56795" y1="80824" x2="56795" y2="80824"/>
                        <a14:foregroundMark x1="48073" y1="79176" x2="48073" y2="79176"/>
                        <a14:foregroundMark x1="56389" y1="71059" x2="56389" y2="71059"/>
                        <a14:foregroundMark x1="61460" y1="69647" x2="61460" y2="69647"/>
                        <a14:foregroundMark x1="62272" y1="65882" x2="62272" y2="65882"/>
                        <a14:foregroundMark x1="62272" y1="63059" x2="62272" y2="63059"/>
                        <a14:foregroundMark x1="40771" y1="70118" x2="40771" y2="70118"/>
                        <a14:foregroundMark x1="40771" y1="67765" x2="40771" y2="67765"/>
                        <a14:foregroundMark x1="40771" y1="65529" x2="40771" y2="65529"/>
                        <a14:foregroundMark x1="41176" y1="64353" x2="41176" y2="64353"/>
                        <a14:foregroundMark x1="41582" y1="62118" x2="41582" y2="62118"/>
                        <a14:foregroundMark x1="47667" y1="81412" x2="47667" y2="81412"/>
                        <a14:foregroundMark x1="63286" y1="90118" x2="63286" y2="90118"/>
                        <a14:foregroundMark x1="62677" y1="88706" x2="62677" y2="88706"/>
                        <a14:foregroundMark x1="62272" y1="86941" x2="62272" y2="86941"/>
                        <a14:foregroundMark x1="62880" y1="85647" x2="62880" y2="85647"/>
                        <a14:foregroundMark x1="62272" y1="82588" x2="62272" y2="82588"/>
                        <a14:foregroundMark x1="61866" y1="81176" x2="61866" y2="81176"/>
                        <a14:foregroundMark x1="55781" y1="74353" x2="55781" y2="74353"/>
                        <a14:foregroundMark x1="46856" y1="70824" x2="46856" y2="70824"/>
                        <a14:foregroundMark x1="46856" y1="67882" x2="46856" y2="67882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897" y="410254"/>
            <a:ext cx="1695202" cy="2922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30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27584" y="1484784"/>
            <a:ext cx="7538963" cy="230425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Кто учился в третьем классе 14 школы и все время отставал, и по русскому письменному, и по арифметике, и даже по пению?»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5157192"/>
            <a:ext cx="4176464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Петя Зубов</a:t>
            </a:r>
          </a:p>
        </p:txBody>
      </p:sp>
      <p:pic>
        <p:nvPicPr>
          <p:cNvPr id="2050" name="Picture 2" descr="D:\школа\Работа\презентации\литература\гераскина\imgh634986.gif"/>
          <p:cNvPicPr>
            <a:picLocks noChangeAspect="1" noChangeArrowheads="1"/>
          </p:cNvPicPr>
          <p:nvPr/>
        </p:nvPicPr>
        <p:blipFill>
          <a:blip r:embed="rId3" cstate="email">
            <a:lum bright="-10000" contrast="40000"/>
          </a:blip>
          <a:srcRect l="50945" b="11674"/>
          <a:stretch>
            <a:fillRect/>
          </a:stretch>
        </p:blipFill>
        <p:spPr bwMode="auto">
          <a:xfrm>
            <a:off x="4935252" y="1370618"/>
            <a:ext cx="3737992" cy="5022616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7824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83568" y="5517232"/>
            <a:ext cx="7920880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2810" y="1164931"/>
            <a:ext cx="7920880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42988" y="1268413"/>
            <a:ext cx="705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663300"/>
                </a:solidFill>
                <a:latin typeface="Georgia" pitchFamily="18" charset="0"/>
              </a:rPr>
              <a:t>Почему злые волшебники превратили Петю Зубова в старичка?</a:t>
            </a:r>
          </a:p>
        </p:txBody>
      </p:sp>
      <p:pic>
        <p:nvPicPr>
          <p:cNvPr id="38914" name="Picture 2" descr="D:\школа\Работа\презентации\литература\гераскина\347081.gif"/>
          <p:cNvPicPr>
            <a:picLocks noChangeAspect="1" noChangeArrowheads="1"/>
          </p:cNvPicPr>
          <p:nvPr/>
        </p:nvPicPr>
        <p:blipFill>
          <a:blip r:embed="rId3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39" b="7961"/>
          <a:stretch>
            <a:fillRect/>
          </a:stretch>
        </p:blipFill>
        <p:spPr bwMode="auto">
          <a:xfrm>
            <a:off x="1979613" y="1989138"/>
            <a:ext cx="4824412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42988" y="5661025"/>
            <a:ext cx="7273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663300"/>
                </a:solidFill>
                <a:latin typeface="Georgia" pitchFamily="18" charset="0"/>
              </a:rPr>
              <a:t>Отставал в учебе, опаздывал на занятия, не тужил</a:t>
            </a:r>
          </a:p>
        </p:txBody>
      </p:sp>
    </p:spTree>
    <p:extLst>
      <p:ext uri="{BB962C8B-B14F-4D97-AF65-F5344CB8AC3E}">
        <p14:creationId xmlns:p14="http://schemas.microsoft.com/office/powerpoint/2010/main" val="78309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ирина\Pictures\школа\ce355bf0-5629-11e2-90ae-0007e932de70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 rot="21227490">
            <a:off x="989044" y="2050165"/>
            <a:ext cx="2438591" cy="3118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5621337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935371"/>
            <a:ext cx="51149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27860"/>
            <a:ext cx="4011613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429424"/>
            <a:ext cx="9120187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09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763713" y="260350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664" y="1196752"/>
            <a:ext cx="6624736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23558" name="Прямоугольник 4"/>
          <p:cNvSpPr>
            <a:spLocks noChangeArrowheads="1"/>
          </p:cNvSpPr>
          <p:nvPr/>
        </p:nvSpPr>
        <p:spPr bwMode="auto">
          <a:xfrm>
            <a:off x="1187450" y="1196975"/>
            <a:ext cx="698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663300"/>
                </a:solidFill>
                <a:latin typeface="Georgia" pitchFamily="18" charset="0"/>
              </a:rPr>
              <a:t>Кто первым заменил, что Петя превратился в старика?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486916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663300"/>
                </a:solidFill>
                <a:latin typeface="Georgia" pitchFamily="18" charset="0"/>
              </a:rPr>
              <a:t>БУФЕТЧИЦА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584" y="270892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МАМА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064" y="4869160"/>
            <a:ext cx="3383085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663300"/>
                </a:solidFill>
                <a:latin typeface="Georgia" pitchFamily="18" charset="0"/>
              </a:rPr>
              <a:t>ВОДИТЕЛЬ ТРАМВАЯ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8064" y="2708920"/>
            <a:ext cx="3383085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663300"/>
                </a:solidFill>
                <a:latin typeface="Georgia" pitchFamily="18" charset="0"/>
              </a:rPr>
              <a:t>ГАРДЕРОБЩИЦА </a:t>
            </a:r>
          </a:p>
        </p:txBody>
      </p:sp>
      <p:pic>
        <p:nvPicPr>
          <p:cNvPr id="1026" name="Picture 2" descr="D:\школа\Работа\презентации\литература\гераскина\01labqs5t1226674715.gif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 l="50000" t="10940" r="7459" b="12201"/>
          <a:stretch>
            <a:fillRect/>
          </a:stretch>
        </p:blipFill>
        <p:spPr bwMode="auto">
          <a:xfrm>
            <a:off x="827584" y="2204864"/>
            <a:ext cx="3241651" cy="4392488"/>
          </a:xfrm>
          <a:prstGeom prst="round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0521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560" y="1916832"/>
            <a:ext cx="784887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« Одинокий, несчастный старик.  </a:t>
            </a:r>
            <a:endParaRPr lang="ru-RU" sz="2800" b="1" i="0" dirty="0">
              <a:solidFill>
                <a:srgbClr val="663300"/>
              </a:solidFill>
              <a:latin typeface="Georgia" pitchFamily="18" charset="0"/>
            </a:endParaRPr>
          </a:p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Ни мамы, ни детей, ни внуков, ни друзей…</a:t>
            </a:r>
            <a:endParaRPr lang="ru-RU" sz="2800" b="1" i="0" dirty="0">
              <a:solidFill>
                <a:srgbClr val="663300"/>
              </a:solidFill>
              <a:latin typeface="Georgia" pitchFamily="18" charset="0"/>
            </a:endParaRPr>
          </a:p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Никому не нужен…</a:t>
            </a:r>
            <a:endParaRPr lang="ru-RU" sz="2800" b="1" i="0" dirty="0">
              <a:solidFill>
                <a:srgbClr val="663300"/>
              </a:solidFill>
              <a:latin typeface="Georgia" pitchFamily="18" charset="0"/>
            </a:endParaRPr>
          </a:p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Даже пенсии не дадут, ведь он всего три года работал.</a:t>
            </a:r>
            <a:endParaRPr lang="ru-RU" sz="2800" b="1" i="0" dirty="0">
              <a:solidFill>
                <a:srgbClr val="663300"/>
              </a:solidFill>
              <a:latin typeface="Georgia" pitchFamily="18" charset="0"/>
            </a:endParaRPr>
          </a:p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Да и как работал – на двойки да на тройки.</a:t>
            </a:r>
            <a:endParaRPr lang="ru-RU" sz="2800" b="1" i="0" dirty="0">
              <a:solidFill>
                <a:srgbClr val="663300"/>
              </a:solidFill>
              <a:latin typeface="Georgia" pitchFamily="18" charset="0"/>
            </a:endParaRPr>
          </a:p>
          <a:p>
            <a:r>
              <a:rPr lang="ru-RU" sz="28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Главное, ничему не успел научиться</a:t>
            </a:r>
            <a:endParaRPr lang="ru-RU" sz="2800" i="0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9512" y="838200"/>
            <a:ext cx="8856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Из-за чего расстроился Петя Зубов, став старичком?</a:t>
            </a:r>
            <a:endParaRPr lang="ru-RU" sz="2400" b="1" i="0" dirty="0">
              <a:solidFill>
                <a:srgbClr val="6633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756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187623" y="837952"/>
            <a:ext cx="6825017" cy="86409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1411288" y="911200"/>
            <a:ext cx="6321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663300"/>
                </a:solidFill>
                <a:latin typeface="Georgia" pitchFamily="18" charset="0"/>
              </a:rPr>
              <a:t>Как звали ребят из сказки? </a:t>
            </a: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763713" y="295687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234888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Маруся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342900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Катя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7584" y="342900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Петя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234888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Лена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41784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Вася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0" y="541784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Коля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72000" y="4437112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Ира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7584" y="4437112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Надя </a:t>
            </a:r>
          </a:p>
        </p:txBody>
      </p:sp>
      <p:pic>
        <p:nvPicPr>
          <p:cNvPr id="2" name="Picture 2" descr="D:\школа\Работа\презентации\литература\гераскина\338794_original.gif"/>
          <p:cNvPicPr>
            <a:picLocks noChangeAspect="1" noChangeArrowheads="1"/>
          </p:cNvPicPr>
          <p:nvPr/>
        </p:nvPicPr>
        <p:blipFill>
          <a:blip r:embed="rId3" cstate="email"/>
          <a:srcRect l="54032"/>
          <a:stretch>
            <a:fillRect/>
          </a:stretch>
        </p:blipFill>
        <p:spPr bwMode="auto">
          <a:xfrm>
            <a:off x="4572000" y="2348880"/>
            <a:ext cx="2900821" cy="4148112"/>
          </a:xfrm>
          <a:prstGeom prst="roundRect">
            <a:avLst/>
          </a:prstGeom>
          <a:noFill/>
          <a:ln w="38100">
            <a:solidFill>
              <a:srgbClr val="663300"/>
            </a:solidFill>
          </a:ln>
        </p:spPr>
      </p:pic>
    </p:spTree>
    <p:extLst>
      <p:ext uri="{BB962C8B-B14F-4D97-AF65-F5344CB8AC3E}">
        <p14:creationId xmlns:p14="http://schemas.microsoft.com/office/powerpoint/2010/main" val="340641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95288" y="309563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3" y="1484784"/>
            <a:ext cx="7488832" cy="85480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По каким же признакам искал Петя старичков-школьников?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4581128"/>
            <a:ext cx="8208911" cy="1807751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Старички вели себя как дети: играли в мячик в трешки, выковыривали изюм из булки, катались на «колбасе» трамвая, играли в классики.</a:t>
            </a:r>
          </a:p>
        </p:txBody>
      </p:sp>
      <p:pic>
        <p:nvPicPr>
          <p:cNvPr id="1026" name="Picture 2" descr="D:\школа\Работа\презентации\литература\гераскина\04labvnc51242587279.gif"/>
          <p:cNvPicPr>
            <a:picLocks noChangeAspect="1" noChangeArrowheads="1"/>
          </p:cNvPicPr>
          <p:nvPr/>
        </p:nvPicPr>
        <p:blipFill>
          <a:blip r:embed="rId3">
            <a:lum bright="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85788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21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528482" y="565468"/>
            <a:ext cx="56428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800" b="1" i="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На какие две группы можно</a:t>
            </a:r>
          </a:p>
          <a:p>
            <a:pPr algn="ctr" eaLnBrk="1" hangingPunct="1">
              <a:defRPr/>
            </a:pPr>
            <a:r>
              <a:rPr lang="ru-RU" sz="2800" b="1" i="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 разделить героев сказки?</a:t>
            </a:r>
            <a:endParaRPr lang="ru-RU" sz="2800" b="1" i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5616" y="1556792"/>
            <a:ext cx="2664296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ДЕТИ </a:t>
            </a: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67134" y="1556792"/>
            <a:ext cx="3459628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ЗЛЫЕ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ВОЛШЕБНИКИ</a:t>
            </a: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962895" y="565468"/>
            <a:ext cx="520847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400" b="1" i="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Почему Е.Л. Шварц называет </a:t>
            </a:r>
          </a:p>
          <a:p>
            <a:pPr algn="ctr" eaLnBrk="1" hangingPunct="1">
              <a:defRPr/>
            </a:pPr>
            <a:r>
              <a:rPr lang="ru-RU" sz="2400" b="1" i="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волшебников злыми?</a:t>
            </a:r>
            <a:endParaRPr lang="ru-RU" sz="2400" b="1" i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1" name="Picture 3" descr="D:\школа\Работа\презентации\литература\гераскина\444.gif"/>
          <p:cNvPicPr>
            <a:picLocks noChangeAspect="1" noChangeArrowheads="1"/>
          </p:cNvPicPr>
          <p:nvPr/>
        </p:nvPicPr>
        <p:blipFill>
          <a:blip r:embed="rId3">
            <a:lum bright="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1" t="41100" r="13229" b="14799"/>
          <a:stretch>
            <a:fillRect/>
          </a:stretch>
        </p:blipFill>
        <p:spPr bwMode="auto">
          <a:xfrm>
            <a:off x="6940550" y="2565400"/>
            <a:ext cx="18446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D:\школа\Работа\презентации\литература\гераскина\imgh634987.gif"/>
          <p:cNvPicPr>
            <a:picLocks noChangeAspect="1" noChangeArrowheads="1"/>
          </p:cNvPicPr>
          <p:nvPr/>
        </p:nvPicPr>
        <p:blipFill>
          <a:blip r:embed="rId4" cstate="email">
            <a:lum bright="-10000" contrast="40000"/>
          </a:blip>
          <a:srcRect t="2154" b="16373"/>
          <a:stretch>
            <a:fillRect/>
          </a:stretch>
        </p:blipFill>
        <p:spPr bwMode="auto">
          <a:xfrm>
            <a:off x="1662170" y="2780928"/>
            <a:ext cx="5534948" cy="3421593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296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4477" y="1196752"/>
            <a:ext cx="7613947" cy="86409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270892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ЛЕТОМ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4477" y="486916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ОСЕНЬЮ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12160" y="486916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ВЕСНОЙ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12160" y="2653680"/>
            <a:ext cx="2376264" cy="72008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663300"/>
                </a:solidFill>
                <a:latin typeface="Georgia" pitchFamily="18" charset="0"/>
              </a:rPr>
              <a:t>ЗИМОЙ </a:t>
            </a:r>
          </a:p>
        </p:txBody>
      </p:sp>
      <p:sp>
        <p:nvSpPr>
          <p:cNvPr id="28690" name="Прямоугольник 9"/>
          <p:cNvSpPr>
            <a:spLocks noChangeArrowheads="1"/>
          </p:cNvSpPr>
          <p:nvPr/>
        </p:nvSpPr>
        <p:spPr bwMode="auto">
          <a:xfrm>
            <a:off x="774700" y="1270000"/>
            <a:ext cx="7594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663300"/>
                </a:solidFill>
                <a:latin typeface="Georgia" pitchFamily="18" charset="0"/>
              </a:rPr>
              <a:t>В какое время происходили события? </a:t>
            </a:r>
          </a:p>
        </p:txBody>
      </p:sp>
      <p:pic>
        <p:nvPicPr>
          <p:cNvPr id="2050" name="Picture 2" descr="D:\школа\Работа\презентации\литература\гераскина\34775-326385-19-obl-l.gif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99"/>
          <a:stretch>
            <a:fillRect/>
          </a:stretch>
        </p:blipFill>
        <p:spPr bwMode="auto">
          <a:xfrm>
            <a:off x="774700" y="2239963"/>
            <a:ext cx="6148388" cy="461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54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1763713" y="309563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245474"/>
            <a:ext cx="8424936" cy="85480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А что о детях говорит Пантелей Захарович?</a:t>
            </a:r>
            <a:endParaRPr lang="ru-RU" sz="2400" b="1" smtClean="0">
              <a:solidFill>
                <a:srgbClr val="6633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5380767"/>
            <a:ext cx="8208911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sz="2400" b="1" smtClean="0">
              <a:solidFill>
                <a:srgbClr val="6633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«Не придут они к 12 часам ночи. Хоть на минуту, да  опоздают</a:t>
            </a:r>
            <a:endParaRPr lang="ru-RU" sz="2400" b="1" smtClean="0">
              <a:solidFill>
                <a:srgbClr val="663300"/>
              </a:solidFill>
              <a:latin typeface="Georgia" panose="02040502050405020303" pitchFamily="18" charset="0"/>
            </a:endParaRPr>
          </a:p>
          <a:p>
            <a:pPr algn="ctr">
              <a:defRPr/>
            </a:pPr>
            <a:endParaRPr lang="ru-RU" sz="3200" b="1" smtClean="0">
              <a:solidFill>
                <a:srgbClr val="663300"/>
              </a:solidFill>
              <a:latin typeface="Georgia" panose="02040502050405020303" pitchFamily="18" charset="0"/>
            </a:endParaRPr>
          </a:p>
        </p:txBody>
      </p:sp>
      <p:pic>
        <p:nvPicPr>
          <p:cNvPr id="46082" name="Picture 2" descr="D:\школа\Работа\презентации\литература\гераскина\01labgi0l1218062275.gif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 t="38363" r="50861" b="9368"/>
          <a:stretch>
            <a:fillRect/>
          </a:stretch>
        </p:blipFill>
        <p:spPr bwMode="auto">
          <a:xfrm>
            <a:off x="2483768" y="2100278"/>
            <a:ext cx="3744416" cy="2987168"/>
          </a:xfrm>
          <a:prstGeom prst="round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5347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770188" y="309563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63888" y="1484784"/>
            <a:ext cx="4824536" cy="85480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Какую тайну узнал Петя?</a:t>
            </a:r>
            <a:endParaRPr lang="ru-RU" sz="2400" b="1" smtClean="0">
              <a:solidFill>
                <a:srgbClr val="6633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924944"/>
            <a:ext cx="8208911" cy="3247911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«К сожалению, так устроено на свете: от любого несчастья</a:t>
            </a: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</a:rPr>
              <a:t> </a:t>
            </a: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может спастись человек. Если ребята, которых мы превратили в стариков, разыщут завтра друг друга, придут ровно в 12 часов ночи сюда к нам и</a:t>
            </a: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</a:rPr>
              <a:t> </a:t>
            </a:r>
            <a:r>
              <a:rPr lang="ru-RU" sz="2400" b="1" smtClean="0">
                <a:solidFill>
                  <a:srgbClr val="6633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повернут стрелки ходиков на 77 кругов обратно, то дети снова станут детьми, а мы погибнем»</a:t>
            </a:r>
            <a:endParaRPr lang="ru-RU" sz="2400" b="1" smtClean="0">
              <a:solidFill>
                <a:srgbClr val="663300"/>
              </a:solidFill>
              <a:latin typeface="Georgia" panose="02040502050405020303" pitchFamily="18" charset="0"/>
            </a:endParaRPr>
          </a:p>
        </p:txBody>
      </p:sp>
      <p:pic>
        <p:nvPicPr>
          <p:cNvPr id="46082" name="Picture 2" descr="D:\школа\Работа\презентации\литература\гераскина\01labgi0l1218062275.gif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 t="38363" r="50861" b="9368"/>
          <a:stretch>
            <a:fillRect/>
          </a:stretch>
        </p:blipFill>
        <p:spPr bwMode="auto">
          <a:xfrm>
            <a:off x="251519" y="332656"/>
            <a:ext cx="2888385" cy="2304256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34450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1763713" y="309563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245474"/>
            <a:ext cx="8424936" cy="85480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30726" name="Прямоугольник 4"/>
          <p:cNvSpPr>
            <a:spLocks noChangeArrowheads="1"/>
          </p:cNvSpPr>
          <p:nvPr/>
        </p:nvSpPr>
        <p:spPr bwMode="auto">
          <a:xfrm>
            <a:off x="611188" y="1270000"/>
            <a:ext cx="82089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Как Марфа Васильевна характеризует детей, которых они превратили в старичков?</a:t>
            </a:r>
            <a:endParaRPr lang="ru-RU" sz="2400" b="1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5380767"/>
            <a:ext cx="8208911" cy="10081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5456238"/>
            <a:ext cx="8820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663300"/>
                </a:solidFill>
                <a:latin typeface="Georgia" pitchFamily="18" charset="0"/>
                <a:cs typeface="Times New Roman" pitchFamily="18" charset="0"/>
              </a:rPr>
              <a:t>«Лентяи, до 77 и сосчитать не сумеют, сразу собьются»</a:t>
            </a:r>
            <a:endParaRPr lang="ru-RU" sz="2400" b="1">
              <a:solidFill>
                <a:srgbClr val="663300"/>
              </a:solidFill>
              <a:latin typeface="Georgia" pitchFamily="18" charset="0"/>
            </a:endParaRPr>
          </a:p>
          <a:p>
            <a:pPr algn="ctr"/>
            <a:endParaRPr lang="ru-RU" sz="2400" b="1">
              <a:solidFill>
                <a:srgbClr val="663300"/>
              </a:solidFill>
              <a:latin typeface="Georgia" pitchFamily="18" charset="0"/>
            </a:endParaRPr>
          </a:p>
        </p:txBody>
      </p:sp>
      <p:pic>
        <p:nvPicPr>
          <p:cNvPr id="46082" name="Picture 2" descr="D:\школа\Работа\презентации\литература\гераскина\01labgi0l1218062275.gif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 t="38363" r="50861" b="9368"/>
          <a:stretch>
            <a:fillRect/>
          </a:stretch>
        </p:blipFill>
        <p:spPr bwMode="auto">
          <a:xfrm>
            <a:off x="2483768" y="2393599"/>
            <a:ext cx="3744416" cy="2987168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50685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828254" y="1484313"/>
            <a:ext cx="7920880" cy="2016224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663300"/>
              </a:solidFill>
              <a:latin typeface="Georgia" pitchFamily="18" charset="0"/>
            </a:endParaRPr>
          </a:p>
        </p:txBody>
      </p:sp>
      <p:sp>
        <p:nvSpPr>
          <p:cNvPr id="32773" name="Прямоугольник 1"/>
          <p:cNvSpPr>
            <a:spLocks noChangeArrowheads="1"/>
          </p:cNvSpPr>
          <p:nvPr/>
        </p:nvSpPr>
        <p:spPr bwMode="auto">
          <a:xfrm>
            <a:off x="900113" y="1484313"/>
            <a:ext cx="72009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На каком обороте стрелок в </a:t>
            </a:r>
            <a:r>
              <a:rPr lang="ru-RU" sz="2400" b="1" dirty="0" smtClean="0">
                <a:solidFill>
                  <a:srgbClr val="663300"/>
                </a:solidFill>
                <a:latin typeface="Georgia" pitchFamily="18" charset="0"/>
              </a:rPr>
              <a:t>«Сказке </a:t>
            </a:r>
            <a:r>
              <a:rPr lang="ru-RU" sz="2400" b="1" dirty="0">
                <a:solidFill>
                  <a:srgbClr val="663300"/>
                </a:solidFill>
                <a:latin typeface="Georgia" pitchFamily="18" charset="0"/>
              </a:rPr>
              <a:t>о потерянном </a:t>
            </a:r>
            <a:r>
              <a:rPr lang="ru-RU" sz="2400" b="1" dirty="0" smtClean="0">
                <a:solidFill>
                  <a:srgbClr val="663300"/>
                </a:solidFill>
                <a:latin typeface="Georgia" pitchFamily="18" charset="0"/>
              </a:rPr>
              <a:t>времени»  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"</a:t>
            </a:r>
            <a:r>
              <a:rPr lang="ru-RU" sz="2400" b="1" dirty="0">
                <a:solidFill>
                  <a:srgbClr val="FF0000"/>
                </a:solidFill>
                <a:latin typeface="Georgia" pitchFamily="18" charset="0"/>
              </a:rPr>
              <a:t>вскрикнули злые волшебники и пропали, как будто их не было на свете"?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338888" y="4221163"/>
            <a:ext cx="149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663300"/>
                </a:solidFill>
                <a:latin typeface="Bookman Old Style" pitchFamily="18" charset="0"/>
              </a:rPr>
              <a:t>НА 77</a:t>
            </a: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049962" cy="936625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kern="1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D:\школа\Работа\презентации\литература\гераскина\3fe4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9" b="19559"/>
          <a:stretch>
            <a:fillRect/>
          </a:stretch>
        </p:blipFill>
        <p:spPr bwMode="auto">
          <a:xfrm>
            <a:off x="2595563" y="3084513"/>
            <a:ext cx="3271837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10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395536" y="332656"/>
            <a:ext cx="8183562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     </a:t>
            </a:r>
            <a:r>
              <a:rPr lang="ru-RU" sz="4400" b="1" dirty="0" smtClean="0">
                <a:solidFill>
                  <a:schemeClr val="accent1"/>
                </a:solidFill>
              </a:rPr>
              <a:t>Речевая разминка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             </a:t>
            </a:r>
            <a:r>
              <a:rPr lang="ru-RU" sz="4400" b="1" dirty="0" smtClean="0">
                <a:solidFill>
                  <a:srgbClr val="0070C0"/>
                </a:solidFill>
              </a:rPr>
              <a:t>Загадки</a:t>
            </a:r>
          </a:p>
          <a:p>
            <a:pPr marL="0" indent="0">
              <a:buNone/>
            </a:pPr>
            <a:r>
              <a:rPr lang="ru-RU" dirty="0" smtClean="0"/>
              <a:t>Без ног и без крыльев оно,</a:t>
            </a:r>
          </a:p>
          <a:p>
            <a:pPr marL="0" indent="0">
              <a:buNone/>
            </a:pPr>
            <a:r>
              <a:rPr lang="ru-RU" dirty="0" smtClean="0"/>
              <a:t>Быстро летит,</a:t>
            </a:r>
          </a:p>
          <a:p>
            <a:pPr marL="0" indent="0">
              <a:buNone/>
            </a:pPr>
            <a:r>
              <a:rPr lang="ru-RU" dirty="0" smtClean="0"/>
              <a:t>Не догонишь его.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</a:t>
            </a:r>
            <a:r>
              <a:rPr lang="ru-RU" b="1" dirty="0" smtClean="0">
                <a:solidFill>
                  <a:srgbClr val="FF0000"/>
                </a:solidFill>
              </a:rPr>
              <a:t>(Время)</a:t>
            </a:r>
          </a:p>
          <a:p>
            <a:pPr marL="0" indent="0">
              <a:buNone/>
            </a:pPr>
            <a:r>
              <a:rPr lang="ru-RU" dirty="0" smtClean="0"/>
              <a:t>Мы ходим ночью, ходим днём,</a:t>
            </a:r>
          </a:p>
          <a:p>
            <a:pPr marL="0" indent="0">
              <a:buNone/>
            </a:pPr>
            <a:r>
              <a:rPr lang="ru-RU" dirty="0" smtClean="0"/>
              <a:t>Но никуда мы не уйдём.</a:t>
            </a:r>
          </a:p>
          <a:p>
            <a:pPr marL="0" indent="0">
              <a:buNone/>
            </a:pPr>
            <a:r>
              <a:rPr lang="ru-RU" dirty="0" smtClean="0"/>
              <a:t>Мы бьём исправно каждый час,</a:t>
            </a:r>
          </a:p>
          <a:p>
            <a:pPr marL="0" indent="0">
              <a:buNone/>
            </a:pPr>
            <a:r>
              <a:rPr lang="ru-RU" dirty="0" smtClean="0"/>
              <a:t>А вы, друзья, не бейте нас.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(Часы)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43382"/>
            <a:ext cx="1800200" cy="180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19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771800" y="332656"/>
            <a:ext cx="5405396" cy="1137319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kern="1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СОБЕРИ ПОСЛОВИЦУ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5800" y="1469975"/>
            <a:ext cx="865820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ПОТЕРЯЛ МИНУТУ – ПОТЕРЯЕШЬ И ЧАС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7360" y="5013176"/>
            <a:ext cx="190629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ПОТЕРЯЛ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234" y="3198167"/>
            <a:ext cx="176202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МИНУТУ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7360" y="3198167"/>
            <a:ext cx="250581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ПОТЕРЯЕШЬ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9120" y="5013176"/>
            <a:ext cx="128913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 ЧАС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2677" y="3198167"/>
            <a:ext cx="1313059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ЧАС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5800" y="2136337"/>
            <a:ext cx="865820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ДЕЛУ  ВРЕМЯ, ПОТЕХЕ - ЧАС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19120" y="5013176"/>
            <a:ext cx="113364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ДЕЛУ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5013176"/>
            <a:ext cx="159370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ВРЕМЯ, 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07360" y="3198167"/>
            <a:ext cx="161454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ПОТЕХЕ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6234" y="3152000"/>
            <a:ext cx="77669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tabLst>
                <a:tab pos="7021513" algn="l"/>
              </a:tabLst>
              <a:defRPr/>
            </a:pPr>
            <a:r>
              <a:rPr lang="ru-RU" sz="2400" b="1" i="0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ТОТ, КТО ПОНАПРАСНУ  ТЕРЯЕТ   ВРЕМЯ,</a:t>
            </a:r>
          </a:p>
          <a:p>
            <a:pPr eaLnBrk="1" hangingPunct="1">
              <a:tabLst>
                <a:tab pos="7021513" algn="l"/>
              </a:tabLst>
              <a:defRPr/>
            </a:pPr>
            <a:endParaRPr lang="ru-RU" sz="1200" b="1" spc="50" dirty="0">
              <a:ln w="11430"/>
              <a:solidFill>
                <a:srgbClr val="66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tabLst>
                <a:tab pos="7021513" algn="l"/>
              </a:tabLst>
              <a:defRPr/>
            </a:pPr>
            <a:r>
              <a:rPr lang="ru-RU" sz="2400" b="1" i="0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 САМ  НЕ  ЗАМЕЧАЕТ  </a:t>
            </a:r>
            <a:r>
              <a:rPr lang="ru-RU" sz="2400" b="1" i="0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КАК  СТАРЕЕТ.</a:t>
            </a:r>
            <a:r>
              <a:rPr lang="ru-RU" sz="2400" b="1" i="0" spc="50" dirty="0">
                <a:ln w="11430"/>
                <a:solidFill>
                  <a:srgbClr val="66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85800" y="5712931"/>
            <a:ext cx="3006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tabLst>
                <a:tab pos="7021513" algn="l"/>
              </a:tabLst>
              <a:defRPr/>
            </a:pPr>
            <a:r>
              <a:rPr lang="ru-RU" sz="2400" b="1" i="0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ТЕРЯЕТ ВРЕМЯ, </a:t>
            </a:r>
            <a:endParaRPr lang="ru-RU" sz="2400" b="1" i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1383" y="5712931"/>
            <a:ext cx="439575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ТОТ, КТО ПОНАПРАСНУ 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6439" y="3774231"/>
            <a:ext cx="359265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САМ НЕ ЗАМЕЧАЕТ </a:t>
            </a:r>
            <a:endParaRPr lang="ru-RU" sz="2400" b="1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07360" y="3774231"/>
            <a:ext cx="269977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tabLst>
                <a:tab pos="7021513" algn="l"/>
              </a:tabLst>
              <a:defRPr/>
            </a:pP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КАК СТАРЕЕТ.</a:t>
            </a:r>
            <a:r>
              <a:rPr lang="ru-RU" sz="2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</a:p>
        </p:txBody>
      </p:sp>
      <p:pic>
        <p:nvPicPr>
          <p:cNvPr id="34834" name="Picture 2" descr="D:\школа\Работа\презентации\литература\гераскина\88832f5a522f2da5f29aa572aa1a325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333375"/>
            <a:ext cx="113665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60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586" y="2132856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b="1" dirty="0" smtClean="0"/>
              <a:t>1. </a:t>
            </a:r>
            <a:r>
              <a:rPr lang="ru-RU" sz="2400" dirty="0" smtClean="0"/>
              <a:t>Оно</a:t>
            </a:r>
            <a:r>
              <a:rPr lang="ru-RU" sz="2400" dirty="0"/>
              <a:t>, хоть и самое длинное, но и самое короткое в нашем мире.</a:t>
            </a:r>
          </a:p>
          <a:p>
            <a:r>
              <a:rPr lang="ru-RU" sz="2400" b="1" dirty="0" smtClean="0"/>
              <a:t>2. </a:t>
            </a:r>
            <a:r>
              <a:rPr lang="ru-RU" sz="2400" dirty="0" smtClean="0"/>
              <a:t>Оно </a:t>
            </a:r>
            <a:r>
              <a:rPr lang="ru-RU" sz="2400" dirty="0"/>
              <a:t>течет быстро и медленно.</a:t>
            </a:r>
          </a:p>
          <a:p>
            <a:r>
              <a:rPr lang="ru-RU" sz="2400" b="1" dirty="0" smtClean="0"/>
              <a:t>3. </a:t>
            </a:r>
            <a:r>
              <a:rPr lang="ru-RU" sz="2400" dirty="0" smtClean="0"/>
              <a:t>Без </a:t>
            </a:r>
            <a:r>
              <a:rPr lang="ru-RU" sz="2400" dirty="0"/>
              <a:t>него не происходит ни одна вещь на свете.</a:t>
            </a:r>
          </a:p>
          <a:p>
            <a:r>
              <a:rPr lang="ru-RU" sz="2400" b="1" dirty="0" smtClean="0"/>
              <a:t>4. </a:t>
            </a:r>
            <a:r>
              <a:rPr lang="ru-RU" sz="2400" dirty="0" smtClean="0"/>
              <a:t>Время </a:t>
            </a:r>
            <a:r>
              <a:rPr lang="ru-RU" sz="2400" dirty="0"/>
              <a:t>– наше сокровище, которое мы не ценим и тратим впустую.</a:t>
            </a:r>
          </a:p>
          <a:p>
            <a:r>
              <a:rPr lang="ru-RU" sz="2400" b="1" dirty="0" smtClean="0"/>
              <a:t>5. </a:t>
            </a:r>
            <a:r>
              <a:rPr lang="ru-RU" sz="2400" dirty="0" smtClean="0"/>
              <a:t>Экономя </a:t>
            </a:r>
            <a:r>
              <a:rPr lang="ru-RU" sz="2400" dirty="0"/>
              <a:t>время, мы сможем стать настоящими творцами, так как будем успевать развивать свою личность.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04664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Чтобы понять, о </a:t>
            </a:r>
            <a:r>
              <a:rPr lang="ru-RU" sz="2800" dirty="0" smtClean="0">
                <a:solidFill>
                  <a:srgbClr val="C00000"/>
                </a:solidFill>
              </a:rPr>
              <a:t>чём </a:t>
            </a:r>
            <a:r>
              <a:rPr lang="ru-RU" sz="2800" b="1" dirty="0">
                <a:solidFill>
                  <a:srgbClr val="C00000"/>
                </a:solidFill>
              </a:rPr>
              <a:t>"Сказка о потерянном времени", </a:t>
            </a:r>
            <a:r>
              <a:rPr lang="ru-RU" sz="2800" dirty="0">
                <a:solidFill>
                  <a:srgbClr val="C00000"/>
                </a:solidFill>
              </a:rPr>
              <a:t>давайте узнаем, что хотел сказать Шварц об этом самом времени:</a:t>
            </a:r>
          </a:p>
        </p:txBody>
      </p:sp>
    </p:spTree>
    <p:extLst>
      <p:ext uri="{BB962C8B-B14F-4D97-AF65-F5344CB8AC3E}">
        <p14:creationId xmlns:p14="http://schemas.microsoft.com/office/powerpoint/2010/main" val="106282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Писатель хотел сказать нам, что люди учатся на своих ошибках, иногда цена за них непомерно велика. Поэтому стоит обдумывать свои поступки и делать полезные, нужные вещи, не распыляясь по мелочам.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78904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Правильно распоряжаться своим временем крайне важно, иначе мы никогда ничего не успеем.</a:t>
            </a:r>
          </a:p>
        </p:txBody>
      </p:sp>
    </p:spTree>
    <p:extLst>
      <p:ext uri="{BB962C8B-B14F-4D97-AF65-F5344CB8AC3E}">
        <p14:creationId xmlns:p14="http://schemas.microsoft.com/office/powerpoint/2010/main" val="356783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06489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           Итог урока</a:t>
            </a:r>
          </a:p>
          <a:p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3600" dirty="0" smtClean="0"/>
              <a:t>- Какой раздел начали изучать?</a:t>
            </a:r>
          </a:p>
          <a:p>
            <a:pPr marL="571500" indent="-571500">
              <a:buFontTx/>
              <a:buChar char="-"/>
            </a:pPr>
            <a:r>
              <a:rPr lang="ru-RU" sz="3600" dirty="0" smtClean="0"/>
              <a:t>С творчеством какого писателя мы познакомились на уроке? </a:t>
            </a:r>
          </a:p>
          <a:p>
            <a:pPr marL="571500" indent="-571500">
              <a:buFontTx/>
              <a:buChar char="-"/>
            </a:pPr>
            <a:r>
              <a:rPr lang="ru-RU" sz="3600" dirty="0" smtClean="0"/>
              <a:t>- Какое произведение читали?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122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72816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Пересказать сказку. Найти и выписать в тетрадь пословицы и поговорки.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692696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   Домашнее задание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9852" y="4581128"/>
            <a:ext cx="4684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Желаю успеха!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203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26876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УЛЕД ЯМЕРВ – ЕХЕТОП САЧ</a:t>
            </a:r>
          </a:p>
          <a:p>
            <a:endParaRPr lang="ru-RU" sz="3600" b="1" dirty="0"/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rgbClr val="0070C0"/>
                </a:solidFill>
              </a:rPr>
              <a:t>ДЕЛУ ВРЕМЯ – ПОТЕХЕ ЧАС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16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       Расшифруйте полное имя 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             автора сказки</a:t>
            </a: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63418"/>
              </p:ext>
            </p:extLst>
          </p:nvPr>
        </p:nvGraphicFramePr>
        <p:xfrm>
          <a:off x="2843806" y="1484783"/>
          <a:ext cx="3528395" cy="3364992"/>
        </p:xfrm>
        <a:graphic>
          <a:graphicData uri="http://schemas.openxmlformats.org/drawingml/2006/table">
            <a:tbl>
              <a:tblPr/>
              <a:tblGrid>
                <a:gridCol w="510306"/>
                <a:gridCol w="497183"/>
                <a:gridCol w="497183"/>
                <a:gridCol w="489892"/>
                <a:gridCol w="497183"/>
                <a:gridCol w="497183"/>
                <a:gridCol w="539465"/>
              </a:tblGrid>
              <a:tr h="4289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53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40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27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89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щ</a:t>
                      </a:r>
                      <a:endParaRPr lang="ru-RU" sz="3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15716" y="4980384"/>
            <a:ext cx="5184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6</a:t>
            </a:r>
            <a:r>
              <a:rPr lang="ru-RU" sz="2000" b="1" dirty="0"/>
              <a:t>, 5;3, 5; 4, 5; 6, 5; 2,3; 3,4; </a:t>
            </a:r>
            <a:r>
              <a:rPr lang="ru-RU" sz="2000" b="1" dirty="0" smtClean="0"/>
              <a:t>4,4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6,4;3, 1; 3,5; 3,3; 3,5; 3,4; 6, 2 </a:t>
            </a:r>
            <a:endParaRPr lang="ru-RU" sz="2000" b="1" dirty="0" smtClean="0"/>
          </a:p>
          <a:p>
            <a:r>
              <a:rPr lang="ru-RU" sz="2000" b="1" dirty="0" smtClean="0"/>
              <a:t> 1,1</a:t>
            </a:r>
            <a:r>
              <a:rPr lang="ru-RU" sz="2000" b="1" dirty="0"/>
              <a:t>; 3,5; 1,5; 5,3; 5, 2 </a:t>
            </a:r>
            <a:endParaRPr lang="ru-RU" sz="2000" b="1" dirty="0" smtClean="0"/>
          </a:p>
          <a:p>
            <a:r>
              <a:rPr lang="ru-RU" sz="2000" b="1" dirty="0" smtClean="0"/>
              <a:t> 1,3</a:t>
            </a:r>
            <a:r>
              <a:rPr lang="ru-RU" sz="2000" b="1" dirty="0"/>
              <a:t>; 1,5; 4, 4; 5, 4; 3,3; 4,3</a:t>
            </a:r>
          </a:p>
        </p:txBody>
      </p:sp>
    </p:spTree>
    <p:extLst>
      <p:ext uri="{BB962C8B-B14F-4D97-AF65-F5344CB8AC3E}">
        <p14:creationId xmlns:p14="http://schemas.microsoft.com/office/powerpoint/2010/main" val="210840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14" y="620689"/>
            <a:ext cx="2740143" cy="329165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243067"/>
            <a:ext cx="856895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Львович Шварц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087054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(1896 — 1958)</a:t>
            </a:r>
          </a:p>
        </p:txBody>
      </p:sp>
    </p:spTree>
    <p:extLst>
      <p:ext uri="{BB962C8B-B14F-4D97-AF65-F5344CB8AC3E}">
        <p14:creationId xmlns:p14="http://schemas.microsoft.com/office/powerpoint/2010/main" val="401264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15" y="836710"/>
            <a:ext cx="2938463" cy="34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551289"/>
            <a:ext cx="485177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Евгений Львович   </a:t>
            </a:r>
          </a:p>
          <a:p>
            <a:pPr algn="just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Шварц</a:t>
            </a:r>
          </a:p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писатель, драматург, автор более двадцати пьес для драматического и кукольного театра, а также сценариев к одиннадцати игровым кинофильмам и одному мультфильму.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2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25144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ЕВГЕНИЙ ЛЬВОВИЧ ШВАРЦ </a:t>
            </a:r>
          </a:p>
          <a:p>
            <a:r>
              <a:rPr lang="ru-RU" sz="2400" dirty="0" smtClean="0"/>
              <a:t>Родился </a:t>
            </a:r>
            <a:r>
              <a:rPr lang="ru-RU" sz="2400" dirty="0"/>
              <a:t>9 (21) октября 1896 в Казани в семье врача. Детство Шварца прошло в </a:t>
            </a:r>
            <a:r>
              <a:rPr lang="ru-RU" sz="2400" dirty="0" err="1"/>
              <a:t>г.Майкопе</a:t>
            </a:r>
            <a:r>
              <a:rPr lang="ru-RU" sz="2400" dirty="0"/>
              <a:t>. </a:t>
            </a:r>
          </a:p>
        </p:txBody>
      </p:sp>
      <p:pic>
        <p:nvPicPr>
          <p:cNvPr id="4" name="Picture 2" descr="http://900igr.net/datai/literatura/E.SHvarts/0003-007-Detstvo-SHvart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2850"/>
            <a:ext cx="2595696" cy="3992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8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859" y="980728"/>
            <a:ext cx="261306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9856" y="4724551"/>
            <a:ext cx="823174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</a:rPr>
              <a:t>Лев Борисович Шварц </a:t>
            </a:r>
            <a:r>
              <a:rPr lang="ru-RU" sz="2800" dirty="0" smtClean="0">
                <a:effectLst/>
              </a:rPr>
              <a:t>– отец писателя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земской врач, прекрасно пел, играл на скрипке.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0352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варц Сказка о потерянном времени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Шварц Сказка о потерянном времени</Template>
  <TotalTime>1</TotalTime>
  <Words>1104</Words>
  <Application>Microsoft Office PowerPoint</Application>
  <PresentationFormat>Экран (4:3)</PresentationFormat>
  <Paragraphs>178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Шварц Сказка о потерянном времени</vt:lpstr>
      <vt:lpstr>Знакомство с названием раздела. Евгений Львович Шварц «Сказка о потерянном времени» (1 урок)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Словарная работа</vt:lpstr>
      <vt:lpstr>Словарная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названием раздела. Евгений Львович Шварц «Сказка о потерянном времени» (1 урок)</dc:title>
  <dc:creator>79500</dc:creator>
  <cp:lastModifiedBy>79500</cp:lastModifiedBy>
  <cp:revision>1</cp:revision>
  <cp:lastPrinted>2018-01-30T19:29:27Z</cp:lastPrinted>
  <dcterms:created xsi:type="dcterms:W3CDTF">2022-08-22T12:08:59Z</dcterms:created>
  <dcterms:modified xsi:type="dcterms:W3CDTF">2022-08-22T12:10:46Z</dcterms:modified>
</cp:coreProperties>
</file>