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304" r:id="rId2"/>
    <p:sldId id="256" r:id="rId3"/>
    <p:sldId id="305" r:id="rId4"/>
    <p:sldId id="285" r:id="rId5"/>
    <p:sldId id="286" r:id="rId6"/>
    <p:sldId id="269" r:id="rId7"/>
    <p:sldId id="268" r:id="rId8"/>
    <p:sldId id="272" r:id="rId9"/>
    <p:sldId id="291" r:id="rId10"/>
    <p:sldId id="293" r:id="rId11"/>
    <p:sldId id="292" r:id="rId12"/>
    <p:sldId id="296" r:id="rId13"/>
    <p:sldId id="295" r:id="rId14"/>
    <p:sldId id="298" r:id="rId15"/>
    <p:sldId id="294" r:id="rId16"/>
    <p:sldId id="297" r:id="rId17"/>
    <p:sldId id="273" r:id="rId18"/>
    <p:sldId id="260" r:id="rId19"/>
    <p:sldId id="261" r:id="rId20"/>
    <p:sldId id="284" r:id="rId21"/>
    <p:sldId id="262" r:id="rId22"/>
    <p:sldId id="263" r:id="rId23"/>
    <p:sldId id="300" r:id="rId24"/>
    <p:sldId id="257" r:id="rId25"/>
    <p:sldId id="307" r:id="rId26"/>
    <p:sldId id="306" r:id="rId27"/>
    <p:sldId id="302" r:id="rId28"/>
    <p:sldId id="265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7DF5D8-7032-4DF8-BEB2-FDABE2D4B4C6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A7717D-B7AA-4AF3-8C91-060F89FD7E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1927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2" name="Rectangle 70"/>
          <p:cNvSpPr>
            <a:spLocks noChangeArrowheads="1"/>
          </p:cNvSpPr>
          <p:nvPr/>
        </p:nvSpPr>
        <p:spPr bwMode="gray">
          <a:xfrm>
            <a:off x="0" y="0"/>
            <a:ext cx="2109788" cy="6858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2" name="Group 181"/>
          <p:cNvGrpSpPr>
            <a:grpSpLocks/>
          </p:cNvGrpSpPr>
          <p:nvPr/>
        </p:nvGrpSpPr>
        <p:grpSpPr bwMode="auto">
          <a:xfrm rot="10800000">
            <a:off x="-6350" y="0"/>
            <a:ext cx="461963" cy="6858000"/>
            <a:chOff x="768" y="1700"/>
            <a:chExt cx="405" cy="2620"/>
          </a:xfrm>
        </p:grpSpPr>
        <p:sp>
          <p:nvSpPr>
            <p:cNvPr id="3254" name="Rectangle 182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55" name="Rectangle 183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3" name="Group 195"/>
          <p:cNvGrpSpPr>
            <a:grpSpLocks/>
          </p:cNvGrpSpPr>
          <p:nvPr/>
        </p:nvGrpSpPr>
        <p:grpSpPr bwMode="auto">
          <a:xfrm>
            <a:off x="1371600" y="0"/>
            <a:ext cx="547688" cy="6858000"/>
            <a:chOff x="768" y="1700"/>
            <a:chExt cx="405" cy="2620"/>
          </a:xfrm>
        </p:grpSpPr>
        <p:sp>
          <p:nvSpPr>
            <p:cNvPr id="3268" name="Rectangle 196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69" name="Rectangle 197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3237" name="Rectangle 165"/>
          <p:cNvSpPr>
            <a:spLocks noChangeArrowheads="1"/>
          </p:cNvSpPr>
          <p:nvPr/>
        </p:nvSpPr>
        <p:spPr bwMode="gray">
          <a:xfrm>
            <a:off x="6964363" y="6350"/>
            <a:ext cx="2179637" cy="984250"/>
          </a:xfrm>
          <a:prstGeom prst="rect">
            <a:avLst/>
          </a:prstGeom>
          <a:solidFill>
            <a:schemeClr val="accent2">
              <a:alpha val="7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791200" y="4114800"/>
            <a:ext cx="2971800" cy="762000"/>
          </a:xfrm>
        </p:spPr>
        <p:txBody>
          <a:bodyPr/>
          <a:lstStyle>
            <a:lvl1pPr marL="0" indent="0" algn="dist">
              <a:buFontTx/>
              <a:buNone/>
              <a:defRPr sz="1400" i="1">
                <a:latin typeface="Times New Roman" pitchFamily="18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3103563" y="6445250"/>
            <a:ext cx="1144587" cy="276225"/>
          </a:xfrm>
        </p:spPr>
        <p:txBody>
          <a:bodyPr/>
          <a:lstStyle>
            <a:lvl1pPr>
              <a:defRPr/>
            </a:lvl1pPr>
          </a:lstStyle>
          <a:p>
            <a:fld id="{A657D2D1-F004-4DEE-B588-904E6FB1C558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4572000" y="6445250"/>
            <a:ext cx="1206500" cy="276225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096000" y="6445250"/>
            <a:ext cx="1100138" cy="276225"/>
          </a:xfrm>
        </p:spPr>
        <p:txBody>
          <a:bodyPr/>
          <a:lstStyle>
            <a:lvl1pPr>
              <a:defRPr/>
            </a:lvl1pPr>
          </a:lstStyle>
          <a:p>
            <a:fld id="{3AB1928F-8C00-4F01-923D-AC3D660E2C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138" name="Rectangle 66"/>
          <p:cNvSpPr>
            <a:spLocks noChangeArrowheads="1"/>
          </p:cNvSpPr>
          <p:nvPr/>
        </p:nvSpPr>
        <p:spPr bwMode="gray">
          <a:xfrm>
            <a:off x="2476500" y="1289050"/>
            <a:ext cx="6667500" cy="17018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36" name="Rectangle 164"/>
          <p:cNvSpPr>
            <a:spLocks noChangeArrowheads="1"/>
          </p:cNvSpPr>
          <p:nvPr/>
        </p:nvSpPr>
        <p:spPr bwMode="gray">
          <a:xfrm rot="-5400000">
            <a:off x="4041775" y="-1854200"/>
            <a:ext cx="990600" cy="4699000"/>
          </a:xfrm>
          <a:prstGeom prst="rect">
            <a:avLst/>
          </a:prstGeom>
          <a:solidFill>
            <a:schemeClr val="tx2">
              <a:alpha val="7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2722563"/>
            <a:ext cx="7772400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4" name="Group 199"/>
          <p:cNvGrpSpPr>
            <a:grpSpLocks/>
          </p:cNvGrpSpPr>
          <p:nvPr/>
        </p:nvGrpSpPr>
        <p:grpSpPr bwMode="auto">
          <a:xfrm>
            <a:off x="2859088" y="0"/>
            <a:ext cx="547687" cy="990600"/>
            <a:chOff x="768" y="1700"/>
            <a:chExt cx="405" cy="2620"/>
          </a:xfrm>
        </p:grpSpPr>
        <p:sp>
          <p:nvSpPr>
            <p:cNvPr id="3272" name="Rectangle 200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73" name="Rectangle 201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5" name="Group 203"/>
          <p:cNvGrpSpPr>
            <a:grpSpLocks/>
          </p:cNvGrpSpPr>
          <p:nvPr/>
        </p:nvGrpSpPr>
        <p:grpSpPr bwMode="auto">
          <a:xfrm>
            <a:off x="4405313" y="0"/>
            <a:ext cx="547687" cy="990600"/>
            <a:chOff x="768" y="1700"/>
            <a:chExt cx="405" cy="2620"/>
          </a:xfrm>
        </p:grpSpPr>
        <p:sp>
          <p:nvSpPr>
            <p:cNvPr id="3276" name="Rectangle 204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77" name="Rectangle 205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" name="Group 207"/>
          <p:cNvGrpSpPr>
            <a:grpSpLocks/>
          </p:cNvGrpSpPr>
          <p:nvPr/>
        </p:nvGrpSpPr>
        <p:grpSpPr bwMode="auto">
          <a:xfrm>
            <a:off x="6005513" y="0"/>
            <a:ext cx="547687" cy="990600"/>
            <a:chOff x="768" y="1700"/>
            <a:chExt cx="405" cy="2620"/>
          </a:xfrm>
        </p:grpSpPr>
        <p:sp>
          <p:nvSpPr>
            <p:cNvPr id="3280" name="Rectangle 208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81" name="Rectangle 209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" name="Group 215"/>
          <p:cNvGrpSpPr>
            <a:grpSpLocks/>
          </p:cNvGrpSpPr>
          <p:nvPr/>
        </p:nvGrpSpPr>
        <p:grpSpPr bwMode="auto">
          <a:xfrm>
            <a:off x="7529513" y="0"/>
            <a:ext cx="547687" cy="990600"/>
            <a:chOff x="768" y="1700"/>
            <a:chExt cx="405" cy="2620"/>
          </a:xfrm>
        </p:grpSpPr>
        <p:sp>
          <p:nvSpPr>
            <p:cNvPr id="3288" name="Rectangle 216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289" name="Rectangle 217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39999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" name="Group 229"/>
          <p:cNvGrpSpPr>
            <a:grpSpLocks/>
          </p:cNvGrpSpPr>
          <p:nvPr/>
        </p:nvGrpSpPr>
        <p:grpSpPr bwMode="auto">
          <a:xfrm rot="5400000">
            <a:off x="775494" y="1302543"/>
            <a:ext cx="547688" cy="2120901"/>
            <a:chOff x="768" y="1700"/>
            <a:chExt cx="405" cy="2620"/>
          </a:xfrm>
        </p:grpSpPr>
        <p:sp>
          <p:nvSpPr>
            <p:cNvPr id="3302" name="Rectangle 230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03" name="Rectangle 231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9" name="Group 233"/>
          <p:cNvGrpSpPr>
            <a:grpSpLocks/>
          </p:cNvGrpSpPr>
          <p:nvPr/>
        </p:nvGrpSpPr>
        <p:grpSpPr bwMode="auto">
          <a:xfrm rot="5400000">
            <a:off x="775494" y="2770981"/>
            <a:ext cx="547687" cy="2120901"/>
            <a:chOff x="768" y="1700"/>
            <a:chExt cx="405" cy="2620"/>
          </a:xfrm>
        </p:grpSpPr>
        <p:sp>
          <p:nvSpPr>
            <p:cNvPr id="3306" name="Rectangle 234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07" name="Rectangle 235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" name="Group 237"/>
          <p:cNvGrpSpPr>
            <a:grpSpLocks/>
          </p:cNvGrpSpPr>
          <p:nvPr/>
        </p:nvGrpSpPr>
        <p:grpSpPr bwMode="auto">
          <a:xfrm rot="5400000">
            <a:off x="775494" y="4218781"/>
            <a:ext cx="547687" cy="2120901"/>
            <a:chOff x="768" y="1700"/>
            <a:chExt cx="405" cy="2620"/>
          </a:xfrm>
        </p:grpSpPr>
        <p:sp>
          <p:nvSpPr>
            <p:cNvPr id="3310" name="Rectangle 238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11" name="Rectangle 239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" name="Group 256"/>
          <p:cNvGrpSpPr>
            <a:grpSpLocks/>
          </p:cNvGrpSpPr>
          <p:nvPr/>
        </p:nvGrpSpPr>
        <p:grpSpPr bwMode="auto">
          <a:xfrm>
            <a:off x="-11113" y="6462713"/>
            <a:ext cx="2120901" cy="395287"/>
            <a:chOff x="-7" y="4071"/>
            <a:chExt cx="1336" cy="249"/>
          </a:xfrm>
        </p:grpSpPr>
        <p:sp>
          <p:nvSpPr>
            <p:cNvPr id="3314" name="Rectangle 242"/>
            <p:cNvSpPr>
              <a:spLocks noChangeArrowheads="1"/>
            </p:cNvSpPr>
            <p:nvPr userDrawn="1"/>
          </p:nvSpPr>
          <p:spPr bwMode="gray">
            <a:xfrm rot="5400000">
              <a:off x="620" y="3444"/>
              <a:ext cx="81" cy="1336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315" name="Rectangle 243"/>
            <p:cNvSpPr>
              <a:spLocks noChangeArrowheads="1"/>
            </p:cNvSpPr>
            <p:nvPr userDrawn="1"/>
          </p:nvSpPr>
          <p:spPr bwMode="gray">
            <a:xfrm rot="5400000">
              <a:off x="598" y="3589"/>
              <a:ext cx="126" cy="1336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2" name="Group 254"/>
          <p:cNvGrpSpPr>
            <a:grpSpLocks/>
          </p:cNvGrpSpPr>
          <p:nvPr/>
        </p:nvGrpSpPr>
        <p:grpSpPr bwMode="auto">
          <a:xfrm>
            <a:off x="-11113" y="623888"/>
            <a:ext cx="9155113" cy="547687"/>
            <a:chOff x="-7" y="403"/>
            <a:chExt cx="5767" cy="345"/>
          </a:xfrm>
        </p:grpSpPr>
        <p:grpSp>
          <p:nvGrpSpPr>
            <p:cNvPr id="13" name="Group 219"/>
            <p:cNvGrpSpPr>
              <a:grpSpLocks/>
            </p:cNvGrpSpPr>
            <p:nvPr userDrawn="1"/>
          </p:nvGrpSpPr>
          <p:grpSpPr bwMode="auto">
            <a:xfrm rot="5400000">
              <a:off x="488" y="-92"/>
              <a:ext cx="345" cy="1336"/>
              <a:chOff x="768" y="1700"/>
              <a:chExt cx="405" cy="2620"/>
            </a:xfrm>
          </p:grpSpPr>
          <p:sp>
            <p:nvSpPr>
              <p:cNvPr id="3292" name="Rectangle 220"/>
              <p:cNvSpPr>
                <a:spLocks noChangeArrowheads="1"/>
              </p:cNvSpPr>
              <p:nvPr userDrawn="1"/>
            </p:nvSpPr>
            <p:spPr bwMode="gray">
              <a:xfrm>
                <a:off x="768" y="1700"/>
                <a:ext cx="95" cy="2620"/>
              </a:xfrm>
              <a:prstGeom prst="rect">
                <a:avLst/>
              </a:prstGeom>
              <a:solidFill>
                <a:schemeClr val="tx2">
                  <a:alpha val="3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93" name="Rectangle 221"/>
              <p:cNvSpPr>
                <a:spLocks noChangeArrowheads="1"/>
              </p:cNvSpPr>
              <p:nvPr userDrawn="1"/>
            </p:nvSpPr>
            <p:spPr bwMode="gray">
              <a:xfrm>
                <a:off x="912" y="1700"/>
                <a:ext cx="261" cy="2620"/>
              </a:xfrm>
              <a:prstGeom prst="rect">
                <a:avLst/>
              </a:prstGeom>
              <a:solidFill>
                <a:schemeClr val="tx2">
                  <a:alpha val="3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4" name="Group 245"/>
            <p:cNvGrpSpPr>
              <a:grpSpLocks/>
            </p:cNvGrpSpPr>
            <p:nvPr userDrawn="1"/>
          </p:nvGrpSpPr>
          <p:grpSpPr bwMode="auto">
            <a:xfrm rot="5400000">
              <a:off x="3397" y="-1615"/>
              <a:ext cx="345" cy="4381"/>
              <a:chOff x="768" y="1700"/>
              <a:chExt cx="405" cy="2620"/>
            </a:xfrm>
          </p:grpSpPr>
          <p:sp>
            <p:nvSpPr>
              <p:cNvPr id="3318" name="Rectangle 246"/>
              <p:cNvSpPr>
                <a:spLocks noChangeArrowheads="1"/>
              </p:cNvSpPr>
              <p:nvPr userDrawn="1"/>
            </p:nvSpPr>
            <p:spPr bwMode="gray">
              <a:xfrm>
                <a:off x="768" y="1700"/>
                <a:ext cx="95" cy="2620"/>
              </a:xfrm>
              <a:prstGeom prst="rect">
                <a:avLst/>
              </a:prstGeom>
              <a:solidFill>
                <a:srgbClr val="FFFFFF">
                  <a:alpha val="39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319" name="Rectangle 247"/>
              <p:cNvSpPr>
                <a:spLocks noChangeArrowheads="1"/>
              </p:cNvSpPr>
              <p:nvPr userDrawn="1"/>
            </p:nvSpPr>
            <p:spPr bwMode="gray">
              <a:xfrm>
                <a:off x="912" y="1700"/>
                <a:ext cx="261" cy="2620"/>
              </a:xfrm>
              <a:prstGeom prst="rect">
                <a:avLst/>
              </a:prstGeom>
              <a:solidFill>
                <a:srgbClr val="FFFFFF">
                  <a:alpha val="39999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3235" name="Rectangle 163"/>
          <p:cNvSpPr>
            <a:spLocks noChangeArrowheads="1"/>
          </p:cNvSpPr>
          <p:nvPr/>
        </p:nvSpPr>
        <p:spPr bwMode="gray">
          <a:xfrm>
            <a:off x="685800" y="990600"/>
            <a:ext cx="8458200" cy="1676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01" name="Rectangle 29"/>
          <p:cNvSpPr>
            <a:spLocks noChangeArrowheads="1"/>
          </p:cNvSpPr>
          <p:nvPr/>
        </p:nvSpPr>
        <p:spPr bwMode="gray">
          <a:xfrm>
            <a:off x="762000" y="1066800"/>
            <a:ext cx="8382000" cy="1509713"/>
          </a:xfrm>
          <a:prstGeom prst="rect">
            <a:avLst/>
          </a:prstGeom>
          <a:blipFill dpi="0" rotWithShape="0">
            <a:blip r:embed="rId2" cstate="print"/>
            <a:srcRect/>
            <a:stretch>
              <a:fillRect b="-15205"/>
            </a:stretch>
          </a:blipFill>
          <a:ln w="5715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05" name="Text Box 33"/>
          <p:cNvSpPr txBox="1">
            <a:spLocks noChangeArrowheads="1"/>
          </p:cNvSpPr>
          <p:nvPr/>
        </p:nvSpPr>
        <p:spPr bwMode="gray">
          <a:xfrm>
            <a:off x="7459663" y="6248400"/>
            <a:ext cx="1303337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en-US" sz="2200">
                <a:latin typeface="Arial Black" pitchFamily="34" charset="0"/>
              </a:rPr>
              <a:t>L/O/G/O</a:t>
            </a:r>
          </a:p>
        </p:txBody>
      </p:sp>
      <p:pic>
        <p:nvPicPr>
          <p:cNvPr id="3104" name="Picture 32" descr="2"/>
          <p:cNvPicPr>
            <a:picLocks noChangeAspect="1" noChangeArrowheads="1"/>
          </p:cNvPicPr>
          <p:nvPr/>
        </p:nvPicPr>
        <p:blipFill>
          <a:blip r:embed="rId3" cstate="print"/>
          <a:srcRect r="51" b="9"/>
          <a:stretch>
            <a:fillRect/>
          </a:stretch>
        </p:blipFill>
        <p:spPr bwMode="gray">
          <a:xfrm>
            <a:off x="0" y="3302000"/>
            <a:ext cx="4038600" cy="35560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>
        <p:tmplLst>
          <p:tmpl lvl="1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7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07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7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074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657D2D1-F004-4DEE-B588-904E6FB1C558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B1928F-8C00-4F01-923D-AC3D660E2C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34188" y="457200"/>
            <a:ext cx="1852612" cy="56689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76350" y="457200"/>
            <a:ext cx="5405438" cy="56689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657D2D1-F004-4DEE-B588-904E6FB1C558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B1928F-8C00-4F01-923D-AC3D660E2C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6350" y="457200"/>
            <a:ext cx="6496050" cy="762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276350" y="1600200"/>
            <a:ext cx="7410450" cy="4525963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2954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657D2D1-F004-4DEE-B588-904E6FB1C558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53853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AB1928F-8C00-4F01-923D-AC3D660E2C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6350" y="457200"/>
            <a:ext cx="6496050" cy="762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276350" y="1600200"/>
            <a:ext cx="3629025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57775" y="1600200"/>
            <a:ext cx="3629025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2954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657D2D1-F004-4DEE-B588-904E6FB1C558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3853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AB1928F-8C00-4F01-923D-AC3D660E2C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6350" y="457200"/>
            <a:ext cx="6496050" cy="762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1276350" y="1600200"/>
            <a:ext cx="7410450" cy="4525963"/>
          </a:xfrm>
        </p:spPr>
        <p:txBody>
          <a:bodyPr/>
          <a:lstStyle/>
          <a:p>
            <a:r>
              <a:rPr lang="ru-RU" smtClean="0"/>
              <a:t>Вставка рисунка SmartArt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2954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657D2D1-F004-4DEE-B588-904E6FB1C558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53853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AB1928F-8C00-4F01-923D-AC3D660E2C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6350" y="457200"/>
            <a:ext cx="6496050" cy="762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1276350" y="1600200"/>
            <a:ext cx="7410450" cy="4525963"/>
          </a:xfrm>
        </p:spPr>
        <p:txBody>
          <a:bodyPr/>
          <a:lstStyle/>
          <a:p>
            <a:r>
              <a:rPr lang="ru-RU" smtClean="0"/>
              <a:t>Вставка диаграммы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2954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657D2D1-F004-4DEE-B588-904E6FB1C558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53853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AB1928F-8C00-4F01-923D-AC3D660E2C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657D2D1-F004-4DEE-B588-904E6FB1C558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B1928F-8C00-4F01-923D-AC3D660E2C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657D2D1-F004-4DEE-B588-904E6FB1C558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B1928F-8C00-4F01-923D-AC3D660E2C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276350" y="1600200"/>
            <a:ext cx="36290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57775" y="1600200"/>
            <a:ext cx="36290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657D2D1-F004-4DEE-B588-904E6FB1C558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B1928F-8C00-4F01-923D-AC3D660E2C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657D2D1-F004-4DEE-B588-904E6FB1C558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B1928F-8C00-4F01-923D-AC3D660E2C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657D2D1-F004-4DEE-B588-904E6FB1C558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B1928F-8C00-4F01-923D-AC3D660E2C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657D2D1-F004-4DEE-B588-904E6FB1C558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B1928F-8C00-4F01-923D-AC3D660E2C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657D2D1-F004-4DEE-B588-904E6FB1C558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B1928F-8C00-4F01-923D-AC3D660E2C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657D2D1-F004-4DEE-B588-904E6FB1C558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B1928F-8C00-4F01-923D-AC3D660E2C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3" name="Rectangle 39"/>
          <p:cNvSpPr>
            <a:spLocks noChangeArrowheads="1"/>
          </p:cNvSpPr>
          <p:nvPr/>
        </p:nvSpPr>
        <p:spPr bwMode="gray">
          <a:xfrm>
            <a:off x="0" y="1447800"/>
            <a:ext cx="1116013" cy="5410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80" name="Rectangle 56"/>
          <p:cNvSpPr>
            <a:spLocks noChangeArrowheads="1"/>
          </p:cNvSpPr>
          <p:nvPr/>
        </p:nvSpPr>
        <p:spPr bwMode="gray">
          <a:xfrm>
            <a:off x="0" y="0"/>
            <a:ext cx="1116013" cy="26035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12954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A657D2D1-F004-4DEE-B588-904E6FB1C558}" type="datetimeFigureOut">
              <a:rPr lang="ru-RU" smtClean="0"/>
              <a:pPr/>
              <a:t>10.03.2022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538538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AB1928F-8C00-4F01-923D-AC3D660E2C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1276350" y="1600200"/>
            <a:ext cx="741045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grpSp>
        <p:nvGrpSpPr>
          <p:cNvPr id="2" name="Group 71"/>
          <p:cNvGrpSpPr>
            <a:grpSpLocks/>
          </p:cNvGrpSpPr>
          <p:nvPr/>
        </p:nvGrpSpPr>
        <p:grpSpPr bwMode="auto">
          <a:xfrm rot="37800000">
            <a:off x="283368" y="1393032"/>
            <a:ext cx="550863" cy="1117600"/>
            <a:chOff x="1060" y="0"/>
            <a:chExt cx="394" cy="4320"/>
          </a:xfrm>
        </p:grpSpPr>
        <p:sp>
          <p:nvSpPr>
            <p:cNvPr id="1096" name="Rectangle 72"/>
            <p:cNvSpPr>
              <a:spLocks noChangeArrowheads="1"/>
            </p:cNvSpPr>
            <p:nvPr userDrawn="1"/>
          </p:nvSpPr>
          <p:spPr bwMode="gray">
            <a:xfrm>
              <a:off x="1214" y="0"/>
              <a:ext cx="240" cy="4320"/>
            </a:xfrm>
            <a:prstGeom prst="rect">
              <a:avLst/>
            </a:prstGeom>
            <a:solidFill>
              <a:schemeClr val="tx2">
                <a:alpha val="39999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97" name="Rectangle 73"/>
            <p:cNvSpPr>
              <a:spLocks noChangeArrowheads="1"/>
            </p:cNvSpPr>
            <p:nvPr userDrawn="1"/>
          </p:nvSpPr>
          <p:spPr bwMode="gray">
            <a:xfrm>
              <a:off x="1060" y="0"/>
              <a:ext cx="93" cy="4320"/>
            </a:xfrm>
            <a:prstGeom prst="rect">
              <a:avLst/>
            </a:prstGeom>
            <a:solidFill>
              <a:schemeClr val="tx2">
                <a:alpha val="39999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98" name="Rectangle 74"/>
          <p:cNvSpPr>
            <a:spLocks noChangeArrowheads="1"/>
          </p:cNvSpPr>
          <p:nvPr/>
        </p:nvSpPr>
        <p:spPr bwMode="gray">
          <a:xfrm rot="-5400000">
            <a:off x="3908425" y="-2727325"/>
            <a:ext cx="261938" cy="5716588"/>
          </a:xfrm>
          <a:prstGeom prst="rect">
            <a:avLst/>
          </a:prstGeom>
          <a:solidFill>
            <a:schemeClr val="tx2">
              <a:alpha val="7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3" name="Group 80"/>
          <p:cNvGrpSpPr>
            <a:grpSpLocks/>
          </p:cNvGrpSpPr>
          <p:nvPr/>
        </p:nvGrpSpPr>
        <p:grpSpPr bwMode="auto">
          <a:xfrm>
            <a:off x="152400" y="1447800"/>
            <a:ext cx="457200" cy="5410200"/>
            <a:chOff x="768" y="1700"/>
            <a:chExt cx="405" cy="2620"/>
          </a:xfrm>
        </p:grpSpPr>
        <p:sp>
          <p:nvSpPr>
            <p:cNvPr id="1105" name="Rectangle 81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06" name="Rectangle 82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chemeClr val="tx2">
                <a:alpha val="3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84" name="Rectangle 60"/>
          <p:cNvSpPr>
            <a:spLocks noChangeArrowheads="1"/>
          </p:cNvSpPr>
          <p:nvPr/>
        </p:nvSpPr>
        <p:spPr bwMode="gray">
          <a:xfrm>
            <a:off x="1181100" y="333375"/>
            <a:ext cx="7962900" cy="1038225"/>
          </a:xfrm>
          <a:prstGeom prst="rect">
            <a:avLst/>
          </a:prstGeom>
          <a:gradFill rotWithShape="1">
            <a:gsLst>
              <a:gs pos="0">
                <a:srgbClr val="C0C0C0">
                  <a:alpha val="50000"/>
                </a:srgbClr>
              </a:gs>
              <a:gs pos="100000">
                <a:srgbClr val="C0C0C0">
                  <a:gamma/>
                  <a:tint val="41176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85" name="Rectangle 61"/>
          <p:cNvSpPr>
            <a:spLocks noChangeArrowheads="1"/>
          </p:cNvSpPr>
          <p:nvPr/>
        </p:nvSpPr>
        <p:spPr bwMode="gray">
          <a:xfrm>
            <a:off x="0" y="333375"/>
            <a:ext cx="1109663" cy="1038225"/>
          </a:xfrm>
          <a:prstGeom prst="rect">
            <a:avLst/>
          </a:prstGeom>
          <a:blipFill dpi="0" rotWithShape="1">
            <a:blip r:embed="rId17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4" name="Group 83"/>
          <p:cNvGrpSpPr>
            <a:grpSpLocks/>
          </p:cNvGrpSpPr>
          <p:nvPr/>
        </p:nvGrpSpPr>
        <p:grpSpPr bwMode="auto">
          <a:xfrm rot="27000000">
            <a:off x="283368" y="2840832"/>
            <a:ext cx="550863" cy="1117600"/>
            <a:chOff x="1060" y="0"/>
            <a:chExt cx="394" cy="4320"/>
          </a:xfrm>
        </p:grpSpPr>
        <p:sp>
          <p:nvSpPr>
            <p:cNvPr id="1108" name="Rectangle 84"/>
            <p:cNvSpPr>
              <a:spLocks noChangeArrowheads="1"/>
            </p:cNvSpPr>
            <p:nvPr userDrawn="1"/>
          </p:nvSpPr>
          <p:spPr bwMode="gray">
            <a:xfrm>
              <a:off x="1214" y="0"/>
              <a:ext cx="240" cy="4320"/>
            </a:xfrm>
            <a:prstGeom prst="rect">
              <a:avLst/>
            </a:prstGeom>
            <a:solidFill>
              <a:schemeClr val="tx2">
                <a:alpha val="39999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09" name="Rectangle 85"/>
            <p:cNvSpPr>
              <a:spLocks noChangeArrowheads="1"/>
            </p:cNvSpPr>
            <p:nvPr userDrawn="1"/>
          </p:nvSpPr>
          <p:spPr bwMode="gray">
            <a:xfrm>
              <a:off x="1060" y="0"/>
              <a:ext cx="93" cy="4320"/>
            </a:xfrm>
            <a:prstGeom prst="rect">
              <a:avLst/>
            </a:prstGeom>
            <a:solidFill>
              <a:schemeClr val="tx2">
                <a:alpha val="39999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99" name="Rectangle 75"/>
          <p:cNvSpPr>
            <a:spLocks noChangeArrowheads="1"/>
          </p:cNvSpPr>
          <p:nvPr/>
        </p:nvSpPr>
        <p:spPr bwMode="gray">
          <a:xfrm>
            <a:off x="6964363" y="6350"/>
            <a:ext cx="2179637" cy="254000"/>
          </a:xfrm>
          <a:prstGeom prst="rect">
            <a:avLst/>
          </a:prstGeom>
          <a:solidFill>
            <a:schemeClr val="accent2">
              <a:alpha val="7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5" name="Group 89"/>
          <p:cNvGrpSpPr>
            <a:grpSpLocks/>
          </p:cNvGrpSpPr>
          <p:nvPr/>
        </p:nvGrpSpPr>
        <p:grpSpPr bwMode="auto">
          <a:xfrm>
            <a:off x="1905000" y="0"/>
            <a:ext cx="642938" cy="285750"/>
            <a:chOff x="768" y="1700"/>
            <a:chExt cx="405" cy="2620"/>
          </a:xfrm>
        </p:grpSpPr>
        <p:sp>
          <p:nvSpPr>
            <p:cNvPr id="1114" name="Rectangle 90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15" name="Rectangle 91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6" name="Group 92"/>
          <p:cNvGrpSpPr>
            <a:grpSpLocks/>
          </p:cNvGrpSpPr>
          <p:nvPr/>
        </p:nvGrpSpPr>
        <p:grpSpPr bwMode="auto">
          <a:xfrm>
            <a:off x="3810000" y="0"/>
            <a:ext cx="642938" cy="285750"/>
            <a:chOff x="768" y="1700"/>
            <a:chExt cx="405" cy="2620"/>
          </a:xfrm>
        </p:grpSpPr>
        <p:sp>
          <p:nvSpPr>
            <p:cNvPr id="1117" name="Rectangle 93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18" name="Rectangle 94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7" name="Group 95"/>
          <p:cNvGrpSpPr>
            <a:grpSpLocks/>
          </p:cNvGrpSpPr>
          <p:nvPr/>
        </p:nvGrpSpPr>
        <p:grpSpPr bwMode="auto">
          <a:xfrm>
            <a:off x="5791200" y="0"/>
            <a:ext cx="642938" cy="285750"/>
            <a:chOff x="768" y="1700"/>
            <a:chExt cx="405" cy="2620"/>
          </a:xfrm>
        </p:grpSpPr>
        <p:sp>
          <p:nvSpPr>
            <p:cNvPr id="1120" name="Rectangle 96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1" name="Rectangle 97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8" name="Group 98"/>
          <p:cNvGrpSpPr>
            <a:grpSpLocks/>
          </p:cNvGrpSpPr>
          <p:nvPr/>
        </p:nvGrpSpPr>
        <p:grpSpPr bwMode="auto">
          <a:xfrm>
            <a:off x="7772400" y="0"/>
            <a:ext cx="642938" cy="304800"/>
            <a:chOff x="768" y="1700"/>
            <a:chExt cx="405" cy="2620"/>
          </a:xfrm>
        </p:grpSpPr>
        <p:sp>
          <p:nvSpPr>
            <p:cNvPr id="1123" name="Rectangle 99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4" name="Rectangle 100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rgbClr val="FFFFFF">
                <a:alpha val="5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pic>
        <p:nvPicPr>
          <p:cNvPr id="1086" name="Picture 62" descr="2"/>
          <p:cNvPicPr>
            <a:picLocks noChangeAspect="1" noChangeArrowheads="1"/>
          </p:cNvPicPr>
          <p:nvPr/>
        </p:nvPicPr>
        <p:blipFill>
          <a:blip r:embed="rId18" cstate="print"/>
          <a:srcRect b="90"/>
          <a:stretch>
            <a:fillRect/>
          </a:stretch>
        </p:blipFill>
        <p:spPr bwMode="gray">
          <a:xfrm>
            <a:off x="7361238" y="55563"/>
            <a:ext cx="1676400" cy="1643062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1276350" y="457200"/>
            <a:ext cx="64960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grpSp>
        <p:nvGrpSpPr>
          <p:cNvPr id="9" name="Group 101"/>
          <p:cNvGrpSpPr>
            <a:grpSpLocks/>
          </p:cNvGrpSpPr>
          <p:nvPr/>
        </p:nvGrpSpPr>
        <p:grpSpPr bwMode="auto">
          <a:xfrm>
            <a:off x="152400" y="0"/>
            <a:ext cx="457200" cy="261938"/>
            <a:chOff x="768" y="1700"/>
            <a:chExt cx="405" cy="2620"/>
          </a:xfrm>
        </p:grpSpPr>
        <p:sp>
          <p:nvSpPr>
            <p:cNvPr id="1126" name="Rectangle 102"/>
            <p:cNvSpPr>
              <a:spLocks noChangeArrowheads="1"/>
            </p:cNvSpPr>
            <p:nvPr userDrawn="1"/>
          </p:nvSpPr>
          <p:spPr bwMode="gray">
            <a:xfrm>
              <a:off x="768" y="1700"/>
              <a:ext cx="95" cy="2620"/>
            </a:xfrm>
            <a:prstGeom prst="rect">
              <a:avLst/>
            </a:prstGeom>
            <a:solidFill>
              <a:schemeClr val="tx2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7" name="Rectangle 103"/>
            <p:cNvSpPr>
              <a:spLocks noChangeArrowheads="1"/>
            </p:cNvSpPr>
            <p:nvPr userDrawn="1"/>
          </p:nvSpPr>
          <p:spPr bwMode="gray">
            <a:xfrm>
              <a:off x="912" y="1700"/>
              <a:ext cx="261" cy="2620"/>
            </a:xfrm>
            <a:prstGeom prst="rect">
              <a:avLst/>
            </a:prstGeom>
            <a:solidFill>
              <a:schemeClr val="tx2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0" name="Group 104"/>
          <p:cNvGrpSpPr>
            <a:grpSpLocks/>
          </p:cNvGrpSpPr>
          <p:nvPr/>
        </p:nvGrpSpPr>
        <p:grpSpPr bwMode="auto">
          <a:xfrm rot="37800000">
            <a:off x="283369" y="4331494"/>
            <a:ext cx="550862" cy="1117600"/>
            <a:chOff x="1060" y="0"/>
            <a:chExt cx="394" cy="4320"/>
          </a:xfrm>
        </p:grpSpPr>
        <p:sp>
          <p:nvSpPr>
            <p:cNvPr id="1129" name="Rectangle 105"/>
            <p:cNvSpPr>
              <a:spLocks noChangeArrowheads="1"/>
            </p:cNvSpPr>
            <p:nvPr userDrawn="1"/>
          </p:nvSpPr>
          <p:spPr bwMode="gray">
            <a:xfrm>
              <a:off x="1214" y="0"/>
              <a:ext cx="240" cy="4320"/>
            </a:xfrm>
            <a:prstGeom prst="rect">
              <a:avLst/>
            </a:prstGeom>
            <a:solidFill>
              <a:schemeClr val="tx2">
                <a:alpha val="39999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0" name="Rectangle 106"/>
            <p:cNvSpPr>
              <a:spLocks noChangeArrowheads="1"/>
            </p:cNvSpPr>
            <p:nvPr userDrawn="1"/>
          </p:nvSpPr>
          <p:spPr bwMode="gray">
            <a:xfrm>
              <a:off x="1060" y="0"/>
              <a:ext cx="93" cy="4320"/>
            </a:xfrm>
            <a:prstGeom prst="rect">
              <a:avLst/>
            </a:prstGeom>
            <a:solidFill>
              <a:schemeClr val="tx2">
                <a:alpha val="39999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1" name="Group 107"/>
          <p:cNvGrpSpPr>
            <a:grpSpLocks/>
          </p:cNvGrpSpPr>
          <p:nvPr/>
        </p:nvGrpSpPr>
        <p:grpSpPr bwMode="auto">
          <a:xfrm rot="27000000">
            <a:off x="283369" y="5779294"/>
            <a:ext cx="550862" cy="1117600"/>
            <a:chOff x="1060" y="0"/>
            <a:chExt cx="394" cy="4320"/>
          </a:xfrm>
        </p:grpSpPr>
        <p:sp>
          <p:nvSpPr>
            <p:cNvPr id="1132" name="Rectangle 108"/>
            <p:cNvSpPr>
              <a:spLocks noChangeArrowheads="1"/>
            </p:cNvSpPr>
            <p:nvPr userDrawn="1"/>
          </p:nvSpPr>
          <p:spPr bwMode="gray">
            <a:xfrm>
              <a:off x="1214" y="0"/>
              <a:ext cx="240" cy="4320"/>
            </a:xfrm>
            <a:prstGeom prst="rect">
              <a:avLst/>
            </a:prstGeom>
            <a:solidFill>
              <a:schemeClr val="tx2">
                <a:alpha val="39999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33" name="Rectangle 109"/>
            <p:cNvSpPr>
              <a:spLocks noChangeArrowheads="1"/>
            </p:cNvSpPr>
            <p:nvPr userDrawn="1"/>
          </p:nvSpPr>
          <p:spPr bwMode="gray">
            <a:xfrm>
              <a:off x="1060" y="0"/>
              <a:ext cx="93" cy="4320"/>
            </a:xfrm>
            <a:prstGeom prst="rect">
              <a:avLst/>
            </a:prstGeom>
            <a:solidFill>
              <a:schemeClr val="tx2">
                <a:alpha val="39999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5" grpId="0" animBg="1"/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0000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6674584-color-plastic-letters-frame-as-nice-school-background-Stock-Phot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22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1556792"/>
            <a:ext cx="6984776" cy="220486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  <a:cs typeface="Times New Roman" pitchFamily="18" charset="0"/>
              </a:rPr>
              <a:t>Презентация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+mn-lt"/>
                <a:cs typeface="Times New Roman" pitchFamily="18" charset="0"/>
              </a:rPr>
              <a:t> к уроку  по учебному предмету «Английский язык» в 4-ом классе на тему «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  <a:latin typeface="Arial Rounded MT Bold" pitchFamily="34" charset="0"/>
                <a:cs typeface="Times New Roman" pitchFamily="18" charset="0"/>
              </a:rPr>
              <a:t>Tasty treats!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+mn-lt"/>
                <a:cs typeface="Times New Roman" pitchFamily="18" charset="0"/>
              </a:rPr>
              <a:t>»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+mn-lt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4149080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ru-RU" sz="2400" dirty="0" err="1" smtClean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Паньчук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Ирина Владимировна</a:t>
            </a:r>
            <a:endParaRPr lang="ru-RU" sz="24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английского языка </a:t>
            </a:r>
          </a:p>
          <a:p>
            <a:pPr algn="r"/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МБОУ «УВК № 244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Г.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ДОНЕЦКА»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404375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optpodarok.ru/published/publicdata/CHUDOMAGOPTOM/attachments/SC/products_pictures/90365b-1_en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1357298"/>
            <a:ext cx="4643470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071670" y="4786322"/>
            <a:ext cx="6532559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a bar of 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chocolate?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43174" y="571480"/>
            <a:ext cx="464742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How </a:t>
            </a:r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much is 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786578" y="5715016"/>
            <a:ext cx="19159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£</a:t>
            </a:r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1.15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Новый проект в рамках Уральского фармкластера Новости GMP. Стандарт производства и контроля качества лекарст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1357298"/>
            <a:ext cx="5643602" cy="3751979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3108" y="4786322"/>
            <a:ext cx="591700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latin typeface="+mn-lt"/>
              </a:rPr>
              <a:t>a </a:t>
            </a:r>
            <a:r>
              <a:rPr lang="en-US" sz="5400" b="1" dirty="0">
                <a:ln w="10541" cmpd="sng">
                  <a:solidFill>
                    <a:sysClr val="windowText" lastClr="000000"/>
                  </a:solidFill>
                  <a:prstDash val="solid"/>
                </a:ln>
                <a:latin typeface="+mn-lt"/>
              </a:rPr>
              <a:t>kilo of </a:t>
            </a:r>
            <a:r>
              <a:rPr lang="en-US" sz="5400" b="1" dirty="0" err="1" smtClean="0">
                <a:ln w="10541" cmpd="sng">
                  <a:solidFill>
                    <a:sysClr val="windowText" lastClr="000000"/>
                  </a:solidFill>
                  <a:prstDash val="solid"/>
                </a:ln>
                <a:latin typeface="+mn-lt"/>
              </a:rPr>
              <a:t>potatos</a:t>
            </a:r>
            <a:r>
              <a:rPr lang="en-US" sz="5400" b="1" dirty="0" smtClean="0">
                <a:ln w="10541" cmpd="sng">
                  <a:solidFill>
                    <a:sysClr val="windowText" lastClr="000000"/>
                  </a:solidFill>
                  <a:prstDash val="solid"/>
                </a:ln>
                <a:latin typeface="+mn-lt"/>
              </a:rPr>
              <a:t>?</a:t>
            </a:r>
            <a:endParaRPr lang="ru-RU" sz="5400" b="1" dirty="0">
              <a:ln w="10541" cmpd="sng">
                <a:solidFill>
                  <a:sysClr val="windowText" lastClr="000000"/>
                </a:solidFill>
                <a:prstDash val="solid"/>
              </a:ln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43174" y="500042"/>
            <a:ext cx="464742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How </a:t>
            </a:r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much is 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286512" y="5715016"/>
            <a:ext cx="21082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£</a:t>
            </a:r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2.15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lanaspb.ru/prod/00008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75" y="2357438"/>
            <a:ext cx="285750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143108" y="4643446"/>
            <a:ext cx="553228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a loaf of 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bread ?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43174" y="571480"/>
            <a:ext cx="464742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How </a:t>
            </a:r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much is 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072330" y="5643578"/>
            <a:ext cx="16081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89 </a:t>
            </a:r>
            <a:r>
              <a:rPr lang="en-US" sz="5400" b="1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p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elan-llc.ru/upload/iblock/c83/134_3_300_3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1357298"/>
            <a:ext cx="2500319" cy="2500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643174" y="3786190"/>
            <a:ext cx="426270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a jar of 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jam?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43174" y="571480"/>
            <a:ext cx="464742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How </a:t>
            </a:r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much is 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72198" y="5429264"/>
            <a:ext cx="21082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£</a:t>
            </a:r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1.10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cs4477.vkontakte.ru/u61174824/-14/x_c0738e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500042"/>
            <a:ext cx="4762500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214546" y="5000636"/>
            <a:ext cx="539115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n-lt"/>
              </a:rPr>
              <a:t>A carton of milk</a:t>
            </a:r>
            <a:endParaRPr lang="ru-RU" sz="5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43174" y="571480"/>
            <a:ext cx="464742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How </a:t>
            </a:r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much is 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715140" y="5715016"/>
            <a:ext cx="21082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£ 1.10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5984" y="4500570"/>
            <a:ext cx="580158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a bottle of </a:t>
            </a:r>
            <a:r>
              <a:rPr lang="en-US" sz="54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Coke?</a:t>
            </a:r>
            <a:endParaRPr lang="ru-RU" sz="54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43174" y="571480"/>
            <a:ext cx="464742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How </a:t>
            </a:r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much is 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pic>
        <p:nvPicPr>
          <p:cNvPr id="48130" name="Picture 2" descr="Алкогольные коктейли - Фору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1928802"/>
            <a:ext cx="3214710" cy="253660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000892" y="5715016"/>
            <a:ext cx="14157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79</a:t>
            </a:r>
            <a:r>
              <a:rPr lang="en-US" sz="5400" b="1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p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glavproduct.ru/img/fas_r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75" y="1643063"/>
            <a:ext cx="2857500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143108" y="5072074"/>
            <a:ext cx="526298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a tin of </a:t>
            </a:r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n-lt"/>
              </a:rPr>
              <a:t>beans ?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43174" y="571480"/>
            <a:ext cx="464742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How </a:t>
            </a:r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much is 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72396" y="5643578"/>
            <a:ext cx="14157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67</a:t>
            </a:r>
            <a:r>
              <a:rPr lang="en-US" sz="5400" b="1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p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>
                <a:solidFill>
                  <a:srgbClr val="FF0000"/>
                </a:solidFill>
              </a:rPr>
              <a:t>Read and remember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76350" y="1340768"/>
            <a:ext cx="7410450" cy="5517232"/>
          </a:xfrm>
        </p:spPr>
        <p:txBody>
          <a:bodyPr/>
          <a:lstStyle/>
          <a:p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lot </a:t>
            </a:r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of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употребляется в утвердительных предложениях с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исчисляемыми существительными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Many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употребляется в «?» и «–» предложениях с исчисляемыми существительными во мн. числе.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>
                <a:solidFill>
                  <a:srgbClr val="000066"/>
                </a:solidFill>
              </a:rPr>
              <a:t>Have we got </a:t>
            </a:r>
            <a:r>
              <a:rPr lang="en-US" sz="4400" u="sng" dirty="0" smtClean="0">
                <a:solidFill>
                  <a:srgbClr val="FF0000"/>
                </a:solidFill>
              </a:rPr>
              <a:t>many </a:t>
            </a:r>
            <a:r>
              <a:rPr lang="en-US" sz="4400" dirty="0" smtClean="0">
                <a:solidFill>
                  <a:srgbClr val="000066"/>
                </a:solidFill>
              </a:rPr>
              <a:t>lemons?</a:t>
            </a:r>
            <a:endParaRPr lang="ru-RU" sz="4400" dirty="0">
              <a:solidFill>
                <a:srgbClr val="000066"/>
              </a:solidFill>
            </a:endParaRP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76350" y="1500174"/>
            <a:ext cx="7410450" cy="4929222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Yes, we’ve got </a:t>
            </a:r>
            <a:r>
              <a:rPr lang="en-US" sz="6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 lot of </a:t>
            </a:r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>lemons.</a:t>
            </a:r>
            <a:endParaRPr lang="en-US" sz="6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4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213" y="1916113"/>
            <a:ext cx="2946400" cy="250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>
          <a:xfrm>
            <a:off x="1276350" y="357166"/>
            <a:ext cx="6496050" cy="1571636"/>
          </a:xfrm>
        </p:spPr>
        <p:txBody>
          <a:bodyPr/>
          <a:lstStyle/>
          <a:p>
            <a:r>
              <a:rPr lang="en-US" dirty="0" smtClean="0">
                <a:solidFill>
                  <a:srgbClr val="000066"/>
                </a:solidFill>
              </a:rPr>
              <a:t>No, we haven’t got </a:t>
            </a:r>
            <a:r>
              <a:rPr lang="en-US" u="sng" dirty="0" smtClean="0">
                <a:solidFill>
                  <a:srgbClr val="FF0000"/>
                </a:solidFill>
              </a:rPr>
              <a:t>many</a:t>
            </a:r>
            <a:r>
              <a:rPr lang="en-US" dirty="0" smtClean="0">
                <a:solidFill>
                  <a:srgbClr val="000066"/>
                </a:solidFill>
              </a:rPr>
              <a:t/>
            </a:r>
            <a:br>
              <a:rPr lang="en-US" dirty="0" smtClean="0">
                <a:solidFill>
                  <a:srgbClr val="000066"/>
                </a:solidFill>
              </a:rPr>
            </a:br>
            <a:r>
              <a:rPr lang="en-US" dirty="0" smtClean="0">
                <a:solidFill>
                  <a:srgbClr val="000066"/>
                </a:solidFill>
              </a:rPr>
              <a:t>lemons.</a:t>
            </a:r>
            <a:endParaRPr lang="ru-RU" dirty="0">
              <a:solidFill>
                <a:srgbClr val="000066"/>
              </a:solidFill>
            </a:endParaRP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76350" y="2000240"/>
            <a:ext cx="7410450" cy="4125923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6246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6013" y="2214554"/>
            <a:ext cx="2359025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246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2428868"/>
            <a:ext cx="2360613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247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575" y="4071942"/>
            <a:ext cx="2432050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90600" y="2722563"/>
            <a:ext cx="6821760" cy="1470025"/>
          </a:xfrm>
        </p:spPr>
        <p:txBody>
          <a:bodyPr/>
          <a:lstStyle/>
          <a:p>
            <a:r>
              <a:rPr lang="en-US" sz="6600" dirty="0" smtClean="0"/>
              <a:t>Tasty treats!</a:t>
            </a:r>
            <a:endParaRPr lang="ru-RU" sz="66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800" dirty="0">
                <a:solidFill>
                  <a:srgbClr val="FF0000"/>
                </a:solidFill>
              </a:rPr>
              <a:t>Read and remember</a:t>
            </a:r>
            <a:endParaRPr lang="ru-RU" sz="4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76350" y="1412776"/>
            <a:ext cx="7410450" cy="5256584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 lot of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употребляется также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в утвердительных предложениях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неисчисляемыми существительными. </a:t>
            </a:r>
          </a:p>
          <a:p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Much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употребляется в «?» и «–» предложениях с неисчисляемыми существительными.</a:t>
            </a:r>
          </a:p>
          <a:p>
            <a:pPr>
              <a:buFont typeface="Arial" panose="020B0604020202020204" pitchFamily="34" charset="0"/>
              <a:buChar char="•"/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2575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 smtClean="0">
                <a:solidFill>
                  <a:srgbClr val="000066"/>
                </a:solidFill>
              </a:rPr>
              <a:t>Have we got </a:t>
            </a:r>
            <a:r>
              <a:rPr lang="en-US" sz="4800" u="sng" dirty="0" smtClean="0">
                <a:solidFill>
                  <a:srgbClr val="FF0000"/>
                </a:solidFill>
              </a:rPr>
              <a:t>much </a:t>
            </a:r>
            <a:r>
              <a:rPr lang="en-US" sz="4800" dirty="0" smtClean="0">
                <a:solidFill>
                  <a:srgbClr val="000066"/>
                </a:solidFill>
              </a:rPr>
              <a:t>sugar</a:t>
            </a:r>
            <a:r>
              <a:rPr lang="en-US" dirty="0" smtClean="0">
                <a:solidFill>
                  <a:srgbClr val="000066"/>
                </a:solidFill>
              </a:rPr>
              <a:t>?</a:t>
            </a:r>
            <a:endParaRPr lang="ru-RU" dirty="0">
              <a:solidFill>
                <a:srgbClr val="000066"/>
              </a:solidFill>
            </a:endParaRP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76350" y="1571612"/>
            <a:ext cx="7410450" cy="4554551"/>
          </a:xfrm>
        </p:spPr>
        <p:txBody>
          <a:bodyPr/>
          <a:lstStyle/>
          <a:p>
            <a:pPr>
              <a:buFontTx/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Yes, we’ve got </a:t>
            </a:r>
            <a:r>
              <a:rPr lang="en-US" sz="5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 lot of </a:t>
            </a:r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sugar.</a:t>
            </a:r>
          </a:p>
          <a:p>
            <a:endParaRPr lang="en-US" dirty="0"/>
          </a:p>
          <a:p>
            <a:endParaRPr lang="en-US" sz="4000" dirty="0" smtClean="0">
              <a:solidFill>
                <a:srgbClr val="000099"/>
              </a:solidFill>
            </a:endParaRPr>
          </a:p>
          <a:p>
            <a:endParaRPr lang="en-US" dirty="0"/>
          </a:p>
        </p:txBody>
      </p:sp>
      <p:pic>
        <p:nvPicPr>
          <p:cNvPr id="6349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8038" y="1412875"/>
            <a:ext cx="2135187" cy="326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66"/>
                </a:solidFill>
              </a:rPr>
              <a:t>No, we haven’t got </a:t>
            </a:r>
            <a:r>
              <a:rPr lang="en-US" u="sng" dirty="0" smtClean="0">
                <a:solidFill>
                  <a:srgbClr val="FF0000"/>
                </a:solidFill>
              </a:rPr>
              <a:t>much</a:t>
            </a:r>
            <a:r>
              <a:rPr lang="en-US" dirty="0" smtClean="0">
                <a:solidFill>
                  <a:srgbClr val="000066"/>
                </a:solidFill>
              </a:rPr>
              <a:t/>
            </a:r>
            <a:br>
              <a:rPr lang="en-US" dirty="0" smtClean="0">
                <a:solidFill>
                  <a:srgbClr val="000066"/>
                </a:solidFill>
              </a:rPr>
            </a:br>
            <a:r>
              <a:rPr lang="en-US" dirty="0" smtClean="0">
                <a:solidFill>
                  <a:srgbClr val="000066"/>
                </a:solidFill>
              </a:rPr>
              <a:t>sugar.</a:t>
            </a:r>
            <a:endParaRPr lang="ru-RU" dirty="0">
              <a:solidFill>
                <a:srgbClr val="000066"/>
              </a:solidFill>
            </a:endParaRP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76350" y="2071678"/>
            <a:ext cx="7410450" cy="4054485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6451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413" y="2214554"/>
            <a:ext cx="4129087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08" y="428604"/>
            <a:ext cx="465544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4800" dirty="0" smtClean="0">
                <a:latin typeface="Georgia" pitchFamily="18" charset="0"/>
              </a:rPr>
              <a:t>DO EXERCISES</a:t>
            </a:r>
            <a:endParaRPr lang="ru-RU" sz="4800" b="1" spc="0" dirty="0">
              <a:effectLst>
                <a:reflection blurRad="12700" stA="50000" endPos="50000" dist="5000" dir="5400000" sy="-100000" rotWithShape="0"/>
              </a:effectLst>
              <a:latin typeface="Georgia" pitchFamily="18" charset="0"/>
            </a:endParaRPr>
          </a:p>
        </p:txBody>
      </p:sp>
      <p:pic>
        <p:nvPicPr>
          <p:cNvPr id="63490" name="Picture 2" descr="Утренняя заряд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2357430"/>
            <a:ext cx="3200400" cy="3200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Ex. 3, p. 46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76350" y="1428736"/>
            <a:ext cx="7410450" cy="5429264"/>
          </a:xfrm>
        </p:spPr>
        <p:txBody>
          <a:bodyPr/>
          <a:lstStyle/>
          <a:p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1) A lot of</a:t>
            </a:r>
          </a:p>
          <a:p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2) much</a:t>
            </a:r>
          </a:p>
          <a:p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3) A lot of</a:t>
            </a:r>
          </a:p>
          <a:p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4) many</a:t>
            </a:r>
          </a:p>
          <a:p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5) A lot of</a:t>
            </a:r>
          </a:p>
          <a:p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6) many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0054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76350" y="1600200"/>
            <a:ext cx="7410450" cy="5257800"/>
          </a:xfrm>
        </p:spPr>
        <p:txBody>
          <a:bodyPr/>
          <a:lstStyle/>
          <a:p>
            <a:pPr marL="0" indent="0" algn="ctr">
              <a:buNone/>
            </a:pPr>
            <a:endParaRPr lang="ru-RU" sz="6600" dirty="0">
              <a:solidFill>
                <a:schemeClr val="tx2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9200"/>
            <a:ext cx="9098160" cy="5587559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422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Smiley Face Emoticon Smile Day Si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714620"/>
            <a:ext cx="2357454" cy="2357454"/>
          </a:xfrm>
          <a:prstGeom prst="rect">
            <a:avLst/>
          </a:prstGeom>
          <a:noFill/>
        </p:spPr>
      </p:pic>
      <p:pic>
        <p:nvPicPr>
          <p:cNvPr id="65540" name="Picture 4" descr="Free Sad Smiley Emoticons Smiley Faces Download Free Animated Smiley Fac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2786058"/>
            <a:ext cx="2214578" cy="221457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928926" y="357166"/>
            <a:ext cx="256993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Draw…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1714488"/>
            <a:ext cx="45704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I like the lesson</a:t>
            </a:r>
            <a:endParaRPr lang="ru-RU" sz="3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86380" y="5000636"/>
            <a:ext cx="321113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I don`t like </a:t>
            </a:r>
          </a:p>
          <a:p>
            <a:pPr algn="ctr"/>
            <a:r>
              <a:rPr lang="en-US" sz="36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the lesson</a:t>
            </a:r>
            <a:endParaRPr lang="ru-RU" sz="3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Thank you for the lesson!</a:t>
            </a:r>
            <a:endParaRPr lang="ru-RU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sz="6600">
                <a:solidFill>
                  <a:schemeClr val="tx2"/>
                </a:solidFill>
              </a:rPr>
              <a:t>Good bye!</a:t>
            </a:r>
          </a:p>
          <a:p>
            <a:pPr algn="ctr"/>
            <a:endParaRPr lang="ru-RU" sz="6600">
              <a:solidFill>
                <a:schemeClr val="tx2"/>
              </a:solidFill>
            </a:endParaRPr>
          </a:p>
        </p:txBody>
      </p:sp>
      <p:pic>
        <p:nvPicPr>
          <p:cNvPr id="68612" name="Picture 4" descr="af0bb7bbdf3at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2500" y="3068638"/>
            <a:ext cx="2459038" cy="2952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xfrm>
            <a:off x="1300386" y="805096"/>
            <a:ext cx="6944022" cy="762000"/>
          </a:xfrm>
        </p:spPr>
        <p:txBody>
          <a:bodyPr/>
          <a:lstStyle/>
          <a:p>
            <a:r>
              <a:rPr lang="en-US" sz="2800" dirty="0"/>
              <a:t>Let’s say our tongue-twisters, and repeat the pronunciation of the </a:t>
            </a:r>
            <a:r>
              <a:rPr lang="en-US" sz="2800" dirty="0" smtClean="0"/>
              <a:t>letter</a:t>
            </a:r>
            <a:r>
              <a:rPr lang="ru-RU" sz="2800" dirty="0" smtClean="0"/>
              <a:t> </a:t>
            </a:r>
            <a:r>
              <a:rPr lang="en-US" sz="2800" dirty="0" smtClean="0"/>
              <a:t>G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/>
            <a:endParaRPr lang="en-US" sz="6600" dirty="0">
              <a:solidFill>
                <a:schemeClr val="tx2"/>
              </a:solidFill>
            </a:endParaRPr>
          </a:p>
          <a:p>
            <a:pPr algn="ctr"/>
            <a:endParaRPr lang="ru-RU" sz="6600" dirty="0">
              <a:solidFill>
                <a:schemeClr val="tx2"/>
              </a:solidFill>
            </a:endParaRPr>
          </a:p>
        </p:txBody>
      </p:sp>
      <p:pic>
        <p:nvPicPr>
          <p:cNvPr id="5" name="Рисунок 4" descr="hello_html_m2b6d9f1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2575" y="1611313"/>
            <a:ext cx="5943600" cy="48958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25308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Кокосы убийцы / Факты / Сила Ума!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4143380"/>
            <a:ext cx="1285884" cy="964413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00166" y="2357430"/>
          <a:ext cx="6619900" cy="38179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619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19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619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6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6199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6199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6199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6199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6199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6199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954488"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4488">
                <a:tc rowSpan="2"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4488">
                <a:tc gridSpan="3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448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grid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028" name="Picture 4" descr="Томатное нашествие as a gift (Челябинск). DaruDa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3143248"/>
            <a:ext cx="1071570" cy="111443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00298" y="357166"/>
            <a:ext cx="38010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Crossword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26" name="Picture 2" descr="Казахстан теряет лидерство в мировой торговле мукой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298" y="2071678"/>
            <a:ext cx="1357322" cy="1017991"/>
          </a:xfrm>
          <a:prstGeom prst="rect">
            <a:avLst/>
          </a:prstGeom>
          <a:noFill/>
        </p:spPr>
      </p:pic>
      <p:pic>
        <p:nvPicPr>
          <p:cNvPr id="1032" name="Picture 8" descr="Что можно было купить на 1 рубль в СССР RNDne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" y="5214950"/>
            <a:ext cx="1428760" cy="10715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Кокосы убийцы / Факты / Сила Ума!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4143380"/>
            <a:ext cx="1285884" cy="964413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500166" y="2357430"/>
          <a:ext cx="6619900" cy="38179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619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19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619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6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6199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6199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6199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6199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6199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6199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954488">
                <a:tc gridSpan="4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</a:t>
                      </a:r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</a:t>
                      </a:r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T w="12700" cmpd="sng">
                      <a:noFill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4488">
                <a:tc rowSpan="2" gridSpan="3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</a:t>
                      </a:r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4488">
                <a:tc gridSpan="3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</a:t>
                      </a:r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4488"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</a:t>
                      </a:r>
                      <a:endParaRPr lang="ru-RU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 gridSpan="5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028" name="Picture 4" descr="Томатное нашествие as a gift (Челябинск). DaruDa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3143248"/>
            <a:ext cx="1071570" cy="111443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00298" y="357166"/>
            <a:ext cx="38010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Crossword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026" name="Picture 2" descr="Казахстан теряет лидерство в мировой торговле мукой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298" y="2071678"/>
            <a:ext cx="1357322" cy="1017991"/>
          </a:xfrm>
          <a:prstGeom prst="rect">
            <a:avLst/>
          </a:prstGeom>
          <a:noFill/>
        </p:spPr>
      </p:pic>
      <p:pic>
        <p:nvPicPr>
          <p:cNvPr id="1032" name="Picture 8" descr="Что можно было купить на 1 рубль в СССР RNDne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" y="5214950"/>
            <a:ext cx="1428760" cy="10715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800" dirty="0" smtClean="0">
                <a:solidFill>
                  <a:srgbClr val="C00000"/>
                </a:solidFill>
              </a:rPr>
              <a:t> </a:t>
            </a:r>
            <a:r>
              <a:rPr lang="en-US" sz="28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STANDARD OF ANSWERS </a:t>
            </a:r>
            <a:r>
              <a:rPr lang="ru-RU" sz="28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/>
            </a:r>
            <a:br>
              <a:rPr lang="ru-RU" sz="28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</a:br>
            <a:r>
              <a:rPr lang="en-US" sz="28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 (</a:t>
            </a:r>
            <a:r>
              <a:rPr lang="ru-RU" sz="28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ЭТАЛОН ОТВЕТОВ</a:t>
            </a:r>
            <a:r>
              <a:rPr lang="en-US" sz="2800" dirty="0" smtClean="0">
                <a:solidFill>
                  <a:schemeClr val="tx1"/>
                </a:solidFill>
                <a:latin typeface="Times New Roman" charset="0"/>
                <a:cs typeface="Times New Roman" charset="0"/>
              </a:rPr>
              <a:t>)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76350" y="1428736"/>
            <a:ext cx="7410450" cy="5143536"/>
          </a:xfrm>
        </p:spPr>
        <p:txBody>
          <a:bodyPr/>
          <a:lstStyle/>
          <a:p>
            <a:r>
              <a:rPr lang="en-US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 packet of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BISCUITS</a:t>
            </a:r>
          </a:p>
          <a:p>
            <a:r>
              <a:rPr lang="en-US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bar of 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CHOCOLATE</a:t>
            </a:r>
          </a:p>
          <a:p>
            <a:r>
              <a:rPr lang="en-US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kilo of 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POTATOES</a:t>
            </a:r>
          </a:p>
          <a:p>
            <a:r>
              <a:rPr lang="en-US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 loaf of 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BREAD</a:t>
            </a:r>
            <a:endParaRPr lang="ru-RU" sz="3600" dirty="0"/>
          </a:p>
          <a:p>
            <a:r>
              <a:rPr lang="en-US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 jar of 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JAM                      </a:t>
            </a:r>
          </a:p>
          <a:p>
            <a:r>
              <a:rPr lang="en-US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36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carton of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 MILK                   </a:t>
            </a:r>
          </a:p>
          <a:p>
            <a:r>
              <a:rPr lang="en-US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36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bottle of  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COKE                  </a:t>
            </a:r>
            <a:endParaRPr lang="en-US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 tin of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BEANS</a:t>
            </a: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Complete the</a:t>
            </a:r>
            <a:r>
              <a:rPr lang="ru-RU" dirty="0" smtClean="0"/>
              <a:t> </a:t>
            </a:r>
            <a:r>
              <a:rPr lang="en-US" dirty="0" smtClean="0"/>
              <a:t>phrases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76350" y="1428736"/>
            <a:ext cx="7410450" cy="5214974"/>
          </a:xfrm>
        </p:spPr>
        <p:txBody>
          <a:bodyPr/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…BEANS   </a:t>
            </a:r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(e.g.  a tin of….)  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           …POTATOES</a:t>
            </a:r>
          </a:p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…COKE                  …CHOCOLATE</a:t>
            </a:r>
          </a:p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…MILK                     …BISCUITS</a:t>
            </a:r>
          </a:p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…JAM               </a:t>
            </a:r>
          </a:p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…BREAD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/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476672"/>
            <a:ext cx="6008712" cy="1891680"/>
          </a:xfrm>
        </p:spPr>
        <p:txBody>
          <a:bodyPr/>
          <a:lstStyle/>
          <a:p>
            <a:pPr lvl="0"/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3600" dirty="0"/>
              <a:t>£ one </a:t>
            </a:r>
            <a:r>
              <a:rPr lang="en-US" sz="3600" dirty="0" smtClean="0"/>
              <a:t>pound = 100 pence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en-US" sz="3600" dirty="0" smtClean="0"/>
              <a:t>1 penny (one penny), plural – pence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en-US" sz="3600" dirty="0" smtClean="0"/>
              <a:t>1 and 2 pound</a:t>
            </a:r>
            <a:r>
              <a:rPr lang="en-US" sz="3600" dirty="0" smtClean="0">
                <a:solidFill>
                  <a:srgbClr val="FF0000"/>
                </a:solidFill>
              </a:rPr>
              <a:t>s</a:t>
            </a:r>
            <a:r>
              <a:rPr lang="en-US" sz="3600" dirty="0" smtClean="0"/>
              <a:t> (one pound / two pounds). Symbol denote pence is the English letter </a:t>
            </a:r>
            <a:r>
              <a:rPr lang="en-US" sz="3600" dirty="0" smtClean="0">
                <a:solidFill>
                  <a:srgbClr val="FF0000"/>
                </a:solidFill>
              </a:rPr>
              <a:t>“p”</a:t>
            </a:r>
            <a:r>
              <a:rPr lang="en-US" sz="3600" dirty="0" smtClean="0"/>
              <a:t>.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5" name="Содержимое 4" descr="5 one-penn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90502" y="4857761"/>
            <a:ext cx="2428891" cy="2071702"/>
          </a:xfrm>
        </p:spPr>
      </p:pic>
      <p:pic>
        <p:nvPicPr>
          <p:cNvPr id="1027" name="Picture 3" descr="C:\Documents and Settings\Администратор\Рабочий стол\50-Pound-Not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13436" y="5047564"/>
            <a:ext cx="3786214" cy="1928802"/>
          </a:xfrm>
          <a:prstGeom prst="rect">
            <a:avLst/>
          </a:prstGeom>
          <a:noFill/>
        </p:spPr>
      </p:pic>
      <p:pic>
        <p:nvPicPr>
          <p:cNvPr id="1028" name="Picture 4" descr="C:\Documents and Settings\Администратор\Рабочий стол\300px-1gbp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19393" y="5047564"/>
            <a:ext cx="3214710" cy="16675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i045.radikal.ru/1105/81/05f0f1b383f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313" y="500063"/>
            <a:ext cx="3929062" cy="523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357290" y="4357694"/>
            <a:ext cx="703269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a packet of </a:t>
            </a:r>
            <a:r>
              <a:rPr lang="en-US" sz="54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biscuits?</a:t>
            </a:r>
            <a:endParaRPr lang="ru-RU" sz="5400" b="1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43174" y="500042"/>
            <a:ext cx="464742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How </a:t>
            </a:r>
            <a:r>
              <a:rPr lang="en-US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much is 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29388" y="5429264"/>
            <a:ext cx="21082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£</a:t>
            </a:r>
            <a:r>
              <a:rPr lang="en-US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1.09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Тема1">
  <a:themeElements>
    <a:clrScheme name="Default Design 1">
      <a:dk1>
        <a:srgbClr val="000000"/>
      </a:dk1>
      <a:lt1>
        <a:srgbClr val="FFFFFF"/>
      </a:lt1>
      <a:dk2>
        <a:srgbClr val="FDD903"/>
      </a:dk2>
      <a:lt2>
        <a:srgbClr val="B2B2B2"/>
      </a:lt2>
      <a:accent1>
        <a:srgbClr val="FF9900"/>
      </a:accent1>
      <a:accent2>
        <a:srgbClr val="76C73F"/>
      </a:accent2>
      <a:accent3>
        <a:srgbClr val="FFFFFF"/>
      </a:accent3>
      <a:accent4>
        <a:srgbClr val="000000"/>
      </a:accent4>
      <a:accent5>
        <a:srgbClr val="FFCAAA"/>
      </a:accent5>
      <a:accent6>
        <a:srgbClr val="6AB438"/>
      </a:accent6>
      <a:hlink>
        <a:srgbClr val="E2507A"/>
      </a:hlink>
      <a:folHlink>
        <a:srgbClr val="5ACAAF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FDD903"/>
        </a:dk2>
        <a:lt2>
          <a:srgbClr val="B2B2B2"/>
        </a:lt2>
        <a:accent1>
          <a:srgbClr val="FF9900"/>
        </a:accent1>
        <a:accent2>
          <a:srgbClr val="76C73F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6AB438"/>
        </a:accent6>
        <a:hlink>
          <a:srgbClr val="E2507A"/>
        </a:hlink>
        <a:folHlink>
          <a:srgbClr val="5ACAA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AFE91F"/>
        </a:dk2>
        <a:lt2>
          <a:srgbClr val="B2B2B2"/>
        </a:lt2>
        <a:accent1>
          <a:srgbClr val="70D34D"/>
        </a:accent1>
        <a:accent2>
          <a:srgbClr val="4192DB"/>
        </a:accent2>
        <a:accent3>
          <a:srgbClr val="FFFFFF"/>
        </a:accent3>
        <a:accent4>
          <a:srgbClr val="000000"/>
        </a:accent4>
        <a:accent5>
          <a:srgbClr val="BBE6B2"/>
        </a:accent5>
        <a:accent6>
          <a:srgbClr val="3A84C6"/>
        </a:accent6>
        <a:hlink>
          <a:srgbClr val="EC7A24"/>
        </a:hlink>
        <a:folHlink>
          <a:srgbClr val="AB6C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72D3F6"/>
        </a:dk2>
        <a:lt2>
          <a:srgbClr val="B2B2B2"/>
        </a:lt2>
        <a:accent1>
          <a:srgbClr val="51A0E1"/>
        </a:accent1>
        <a:accent2>
          <a:srgbClr val="7FCD53"/>
        </a:accent2>
        <a:accent3>
          <a:srgbClr val="FFFFFF"/>
        </a:accent3>
        <a:accent4>
          <a:srgbClr val="000000"/>
        </a:accent4>
        <a:accent5>
          <a:srgbClr val="B3CDEE"/>
        </a:accent5>
        <a:accent6>
          <a:srgbClr val="72BA4A"/>
        </a:accent6>
        <a:hlink>
          <a:srgbClr val="CB518E"/>
        </a:hlink>
        <a:folHlink>
          <a:srgbClr val="DB862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556</TotalTime>
  <Words>367</Words>
  <Application>Microsoft Office PowerPoint</Application>
  <PresentationFormat>Экран (4:3)</PresentationFormat>
  <Paragraphs>115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5" baseType="lpstr">
      <vt:lpstr>Arial</vt:lpstr>
      <vt:lpstr>Arial Black</vt:lpstr>
      <vt:lpstr>Arial Rounded MT Bold</vt:lpstr>
      <vt:lpstr>Calibri</vt:lpstr>
      <vt:lpstr>Georgia</vt:lpstr>
      <vt:lpstr>Times New Roman</vt:lpstr>
      <vt:lpstr>Тема1</vt:lpstr>
      <vt:lpstr>Презентация к уроку  по учебному предмету «Английский язык» в 4-ом классе на тему «Tasty treats!»</vt:lpstr>
      <vt:lpstr>Tasty treats!</vt:lpstr>
      <vt:lpstr>Let’s say our tongue-twisters, and repeat the pronunciation of the letter G </vt:lpstr>
      <vt:lpstr>Презентация PowerPoint</vt:lpstr>
      <vt:lpstr>Презентация PowerPoint</vt:lpstr>
      <vt:lpstr> STANDARD OF ANSWERS   (ЭТАЛОН ОТВЕТОВ)</vt:lpstr>
      <vt:lpstr>Complete the phrases</vt:lpstr>
      <vt:lpstr>         £ one pound = 100 pence 1 penny (one penny), plural – pence 1 and 2 pounds (one pound / two pounds). Symbol denote pence is the English letter “p”.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Read and remember</vt:lpstr>
      <vt:lpstr>Have we got many lemons?</vt:lpstr>
      <vt:lpstr>No, we haven’t got many lemons.</vt:lpstr>
      <vt:lpstr>Read and remember</vt:lpstr>
      <vt:lpstr>Have we got much sugar?</vt:lpstr>
      <vt:lpstr>No, we haven’t got much sugar.</vt:lpstr>
      <vt:lpstr>Презентация PowerPoint</vt:lpstr>
      <vt:lpstr>Ex. 3, p. 46</vt:lpstr>
      <vt:lpstr>Презентация PowerPoint</vt:lpstr>
      <vt:lpstr>Презентация PowerPoint</vt:lpstr>
      <vt:lpstr>Презентация PowerPoint</vt:lpstr>
      <vt:lpstr>Thank you for the lesson!</vt:lpstr>
    </vt:vector>
  </TitlesOfParts>
  <Company>МОУ СОШ №1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***</dc:creator>
  <cp:lastModifiedBy>Ирина</cp:lastModifiedBy>
  <cp:revision>70</cp:revision>
  <dcterms:created xsi:type="dcterms:W3CDTF">2013-11-22T06:04:47Z</dcterms:created>
  <dcterms:modified xsi:type="dcterms:W3CDTF">2022-03-09T21:35:03Z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869094</vt:lpwstr>
  </property>
  <property fmtid="{D5CDD505-2E9C-101B-9397-08002B2CF9AE}" pid="3" name="NXPowerLiteSettings">
    <vt:lpwstr>E6000400038000</vt:lpwstr>
  </property>
  <property fmtid="{D5CDD505-2E9C-101B-9397-08002B2CF9AE}" pid="4" name="NXPowerLiteVersion">
    <vt:lpwstr>D4.3.1</vt:lpwstr>
  </property>
</Properties>
</file>