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889DFB8-2CE8-40C7-904D-5E27DC7FCCE7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0FACA0-CD1C-45A2-915A-29CCBA8E91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0"/>
            <a:ext cx="7418397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41" y="5214950"/>
            <a:ext cx="8858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Арифметическая прогрессия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8724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Свойство членов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арифметической прогрессии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714488"/>
            <a:ext cx="3315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– а</a:t>
            </a:r>
            <a:r>
              <a:rPr lang="ru-RU" sz="4000" baseline="-25000" dirty="0" smtClean="0"/>
              <a:t>1</a:t>
            </a:r>
            <a:r>
              <a:rPr lang="ru-RU" sz="4000" dirty="0" smtClean="0"/>
              <a:t> = а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 – а</a:t>
            </a:r>
            <a:r>
              <a:rPr lang="ru-RU" sz="4000" baseline="-25000" dirty="0" smtClean="0"/>
              <a:t>2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2285992"/>
            <a:ext cx="26709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2а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= а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 + а</a:t>
            </a:r>
            <a:r>
              <a:rPr lang="ru-RU" sz="4000" baseline="-25000" dirty="0" smtClean="0"/>
              <a:t>1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071810"/>
            <a:ext cx="26289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786314" y="1714488"/>
            <a:ext cx="3315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 – а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= а</a:t>
            </a:r>
            <a:r>
              <a:rPr lang="ru-RU" sz="4000" baseline="-25000" dirty="0" smtClean="0"/>
              <a:t>4</a:t>
            </a:r>
            <a:r>
              <a:rPr lang="ru-RU" sz="4000" dirty="0" smtClean="0"/>
              <a:t> – а</a:t>
            </a:r>
            <a:r>
              <a:rPr lang="ru-RU" sz="4000" baseline="-25000" dirty="0" smtClean="0"/>
              <a:t>3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5000628" y="2357430"/>
            <a:ext cx="26709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2а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 = а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+ а</a:t>
            </a:r>
            <a:r>
              <a:rPr lang="ru-RU" sz="4000" baseline="-25000" dirty="0" smtClean="0"/>
              <a:t>4</a:t>
            </a:r>
            <a:endParaRPr lang="ru-RU" sz="4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000372"/>
            <a:ext cx="269557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786190"/>
            <a:ext cx="2838450" cy="104775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357158" y="5103674"/>
            <a:ext cx="793114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Как связаны между собой </a:t>
            </a:r>
            <a:r>
              <a:rPr lang="ru-RU" sz="3600" b="1" u="sng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любой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член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арифметической прогрессии и </a:t>
            </a:r>
          </a:p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соседние с ним члены?</a:t>
            </a:r>
            <a:endParaRPr lang="ru-RU" sz="3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1933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Дано: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428604"/>
            <a:ext cx="25891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</a:t>
            </a:r>
            <a:r>
              <a:rPr lang="ru-RU" sz="4000" baseline="-25000" dirty="0" smtClean="0"/>
              <a:t>7</a:t>
            </a:r>
            <a:r>
              <a:rPr lang="ru-RU" sz="4000" dirty="0" smtClean="0"/>
              <a:t> + а</a:t>
            </a:r>
            <a:r>
              <a:rPr lang="ru-RU" sz="4000" baseline="-25000" dirty="0" smtClean="0"/>
              <a:t>9 </a:t>
            </a:r>
            <a:r>
              <a:rPr lang="ru-RU" sz="4000" dirty="0" smtClean="0"/>
              <a:t> = 38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85860"/>
            <a:ext cx="2193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Найти: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12" y="1428736"/>
            <a:ext cx="603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</a:t>
            </a:r>
            <a:r>
              <a:rPr lang="ru-RU" sz="4000" baseline="-25000" dirty="0" smtClean="0"/>
              <a:t>8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214554"/>
            <a:ext cx="30735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Решение: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214554"/>
            <a:ext cx="260985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072198" y="2928934"/>
            <a:ext cx="2720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baseline="-25000" dirty="0" smtClean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= 38 : 2 = 19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57600"/>
            <a:ext cx="82010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642918"/>
            <a:ext cx="19335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Дано: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857364"/>
            <a:ext cx="3131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Доказать: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3286124"/>
            <a:ext cx="51023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Доказательство: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28926" y="785794"/>
            <a:ext cx="43594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последовательность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29322" y="1357298"/>
            <a:ext cx="20681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= 7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 – 5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7686" y="2071678"/>
            <a:ext cx="377616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арифметическая</a:t>
            </a:r>
          </a:p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прогрессия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48" y="4214818"/>
            <a:ext cx="18565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2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2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+1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а</a:t>
            </a:r>
            <a:r>
              <a:rPr lang="en-US" sz="32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71736" y="4286256"/>
            <a:ext cx="42691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n + 1) – 5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– (7n – 5) 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348" y="5072074"/>
            <a:ext cx="4014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 7n + 7 – 5 – 7n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5 =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3438" y="5072074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7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43504" y="5072074"/>
            <a:ext cx="8258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= d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42852"/>
            <a:ext cx="738279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При каком значении </a:t>
            </a:r>
            <a:r>
              <a:rPr lang="ru-RU" sz="2800" dirty="0" err="1" smtClean="0"/>
              <a:t>х</a:t>
            </a:r>
            <a:r>
              <a:rPr lang="ru-RU" sz="2800" dirty="0" smtClean="0"/>
              <a:t> значения выражений</a:t>
            </a:r>
          </a:p>
          <a:p>
            <a:r>
              <a:rPr lang="ru-RU" sz="2800" dirty="0" smtClean="0"/>
              <a:t>х</a:t>
            </a:r>
            <a:r>
              <a:rPr lang="ru-RU" sz="2800" baseline="30000" dirty="0" smtClean="0"/>
              <a:t>2</a:t>
            </a:r>
            <a:r>
              <a:rPr lang="ru-RU" sz="2800" dirty="0" smtClean="0"/>
              <a:t> – 4, 5х + 3 и 3х + 2 будут последовательными</a:t>
            </a:r>
          </a:p>
          <a:p>
            <a:r>
              <a:rPr lang="ru-RU" sz="2800" dirty="0" smtClean="0"/>
              <a:t>членами арифметической прогрессии?</a:t>
            </a:r>
          </a:p>
          <a:p>
            <a:r>
              <a:rPr lang="ru-RU" sz="2800" dirty="0" smtClean="0"/>
              <a:t>Найдите члены этой прогрессии.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785926"/>
            <a:ext cx="30735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Решение: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928802"/>
            <a:ext cx="2838450" cy="104775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85786" y="2786058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2а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= а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n-1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sz="3600" baseline="-25000" dirty="0" smtClean="0">
                <a:latin typeface="Times New Roman" pitchFamily="18" charset="0"/>
                <a:cs typeface="Times New Roman" pitchFamily="18" charset="0"/>
              </a:rPr>
              <a:t>n+1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3500438"/>
            <a:ext cx="4815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2(5</a:t>
            </a:r>
            <a:r>
              <a:rPr lang="ru-RU" sz="3600" dirty="0" err="1" smtClean="0"/>
              <a:t>х</a:t>
            </a:r>
            <a:r>
              <a:rPr lang="ru-RU" sz="3600" dirty="0" smtClean="0"/>
              <a:t> + 3) = х</a:t>
            </a:r>
            <a:r>
              <a:rPr lang="ru-RU" sz="3600" baseline="30000" dirty="0" smtClean="0"/>
              <a:t>2</a:t>
            </a:r>
            <a:r>
              <a:rPr lang="ru-RU" sz="3600" dirty="0" smtClean="0"/>
              <a:t> – 4 + 3х + 2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785786" y="4143380"/>
            <a:ext cx="45336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10х + 6 = х</a:t>
            </a:r>
            <a:r>
              <a:rPr lang="ru-RU" sz="3600" baseline="30000" dirty="0" smtClean="0"/>
              <a:t>2</a:t>
            </a:r>
            <a:r>
              <a:rPr lang="ru-RU" sz="3600" dirty="0" smtClean="0"/>
              <a:t> – 4 + 3х + 2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857224" y="4786322"/>
            <a:ext cx="5205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х</a:t>
            </a:r>
            <a:r>
              <a:rPr lang="ru-RU" sz="3600" baseline="30000" dirty="0" smtClean="0"/>
              <a:t>2</a:t>
            </a:r>
            <a:r>
              <a:rPr lang="ru-RU" sz="3600" dirty="0" smtClean="0"/>
              <a:t> – 4 + 3х + 2 – 10х – 6 = 0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928662" y="5429264"/>
            <a:ext cx="2860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х</a:t>
            </a:r>
            <a:r>
              <a:rPr lang="ru-RU" sz="3600" baseline="30000" dirty="0" smtClean="0"/>
              <a:t>2</a:t>
            </a:r>
            <a:r>
              <a:rPr lang="ru-RU" sz="3600" dirty="0" smtClean="0"/>
              <a:t> – 7х – 8 = 0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000760" y="3286124"/>
            <a:ext cx="1176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х</a:t>
            </a:r>
            <a:r>
              <a:rPr lang="ru-RU" sz="3600" baseline="-25000" dirty="0" smtClean="0"/>
              <a:t>1 </a:t>
            </a:r>
            <a:r>
              <a:rPr lang="ru-RU" sz="3600" dirty="0" smtClean="0"/>
              <a:t>= 8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3929066"/>
            <a:ext cx="3049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а</a:t>
            </a:r>
            <a:r>
              <a:rPr lang="ru-RU" sz="2400" baseline="-25000" dirty="0" smtClean="0">
                <a:solidFill>
                  <a:srgbClr val="FF0000"/>
                </a:solidFill>
              </a:rPr>
              <a:t>1</a:t>
            </a:r>
            <a:r>
              <a:rPr lang="ru-RU" sz="2400" dirty="0" smtClean="0">
                <a:solidFill>
                  <a:srgbClr val="FF0000"/>
                </a:solidFill>
              </a:rPr>
              <a:t> = 60; а</a:t>
            </a:r>
            <a:r>
              <a:rPr lang="ru-RU" sz="2400" baseline="-25000" dirty="0" smtClean="0">
                <a:solidFill>
                  <a:srgbClr val="FF0000"/>
                </a:solidFill>
              </a:rPr>
              <a:t>2</a:t>
            </a:r>
            <a:r>
              <a:rPr lang="ru-RU" sz="2400" dirty="0" smtClean="0">
                <a:solidFill>
                  <a:srgbClr val="FF0000"/>
                </a:solidFill>
              </a:rPr>
              <a:t> = 43; а</a:t>
            </a:r>
            <a:r>
              <a:rPr lang="ru-RU" sz="2400" baseline="-25000" dirty="0" smtClean="0">
                <a:solidFill>
                  <a:srgbClr val="FF0000"/>
                </a:solidFill>
              </a:rPr>
              <a:t>3</a:t>
            </a:r>
            <a:r>
              <a:rPr lang="ru-RU" sz="2400" dirty="0" smtClean="0">
                <a:solidFill>
                  <a:srgbClr val="FF0000"/>
                </a:solidFill>
              </a:rPr>
              <a:t> = 26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3636" y="4357694"/>
            <a:ext cx="1317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х</a:t>
            </a:r>
            <a:r>
              <a:rPr lang="ru-RU" sz="3600" baseline="-25000" dirty="0" smtClean="0"/>
              <a:t>2</a:t>
            </a:r>
            <a:r>
              <a:rPr lang="ru-RU" sz="3600" baseline="-25000" dirty="0" smtClean="0"/>
              <a:t> </a:t>
            </a:r>
            <a:r>
              <a:rPr lang="ru-RU" sz="3600" dirty="0" smtClean="0"/>
              <a:t>= -1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6094767" y="5143512"/>
            <a:ext cx="2866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а</a:t>
            </a:r>
            <a:r>
              <a:rPr lang="ru-RU" sz="2400" baseline="-25000" dirty="0" smtClean="0">
                <a:solidFill>
                  <a:srgbClr val="FF0000"/>
                </a:solidFill>
              </a:rPr>
              <a:t>1</a:t>
            </a:r>
            <a:r>
              <a:rPr lang="ru-RU" sz="2400" dirty="0" smtClean="0">
                <a:solidFill>
                  <a:srgbClr val="FF0000"/>
                </a:solidFill>
              </a:rPr>
              <a:t> = -3; а</a:t>
            </a:r>
            <a:r>
              <a:rPr lang="ru-RU" sz="2400" baseline="-25000" dirty="0" smtClean="0">
                <a:solidFill>
                  <a:srgbClr val="FF0000"/>
                </a:solidFill>
              </a:rPr>
              <a:t>2</a:t>
            </a:r>
            <a:r>
              <a:rPr lang="ru-RU" sz="2400" dirty="0" smtClean="0">
                <a:solidFill>
                  <a:srgbClr val="FF0000"/>
                </a:solidFill>
              </a:rPr>
              <a:t> = -2; а</a:t>
            </a:r>
            <a:r>
              <a:rPr lang="ru-RU" sz="2400" baseline="-25000" dirty="0" smtClean="0">
                <a:solidFill>
                  <a:srgbClr val="FF0000"/>
                </a:solidFill>
              </a:rPr>
              <a:t>3</a:t>
            </a:r>
            <a:r>
              <a:rPr lang="ru-RU" sz="2400" dirty="0" smtClean="0">
                <a:solidFill>
                  <a:srgbClr val="FF0000"/>
                </a:solidFill>
              </a:rPr>
              <a:t> = -1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7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8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500042"/>
            <a:ext cx="59875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2; 7; 12; 17; 22; 27…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643050"/>
            <a:ext cx="6327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1; 1,5; 2; 2,5; 3; 3,5 …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928934"/>
            <a:ext cx="57406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3; 1; -1; -3; -5; -7 …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4071942"/>
            <a:ext cx="42354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1; 2; 4; 8; 16…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857760"/>
            <a:ext cx="82864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Какая из последовательностей </a:t>
            </a:r>
          </a:p>
          <a:p>
            <a:pPr algn="ctr"/>
            <a: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</a:t>
            </a: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ишняя?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5643578"/>
            <a:ext cx="31254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ПОЧЕМУ?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ос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57562"/>
            <a:ext cx="6223000" cy="350043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57158" y="214290"/>
            <a:ext cx="821537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Каждый следующий член </a:t>
            </a:r>
          </a:p>
          <a:p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последовательности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3768" y="1928802"/>
            <a:ext cx="881023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олучен в результате </a:t>
            </a: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прибавления</a:t>
            </a:r>
          </a:p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предыдущему </a:t>
            </a:r>
            <a:r>
              <a:rPr lang="ru-RU" sz="4400" b="1" i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одного и того же</a:t>
            </a:r>
            <a:endParaRPr lang="ru-RU" sz="4400" b="1" i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00826" y="4500570"/>
            <a:ext cx="22541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ЧИСЛА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026" name="AutoShape 2" descr="https://sun9-13.userapi.com/impg/2UjJoj4YPOskiY9oHH6dkO7uQ4EKPDylJVqGyQ/UuVml7XLkqc.jpg?size=1280x720&amp;quality=96&amp;sign=a16da1d489d201d4c14a53169d45e9c0&amp;c_uniq_tag=zSw90sW_Erf4fMCtHoHrGscmj2o7Vo7khFtdM7IZOBE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sun9-13.userapi.com/impg/2UjJoj4YPOskiY9oHH6dkO7uQ4EKPDylJVqGyQ/UuVml7XLkqc.jpg?size=1280x720&amp;quality=96&amp;sign=a16da1d489d201d4c14a53169d45e9c0&amp;c_uniq_tag=zSw90sW_Erf4fMCtHoHrGscmj2o7Vo7khFtdM7IZOBE&amp;type=alb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sun9-13.userapi.com/impg/2UjJoj4YPOskiY9oHH6dkO7uQ4EKPDylJVqGyQ/UuVml7XLkqc.jpg?size=1280x720&amp;quality=96&amp;sign=a16da1d489d201d4c14a53169d45e9c0&amp;c_uniq_tag=zSw90sW_Erf4fMCtHoHrGscmj2o7Vo7khFtdM7IZOBE&amp;type=album"/>
          <p:cNvSpPr>
            <a:spLocks noChangeAspect="1" noChangeArrowheads="1"/>
          </p:cNvSpPr>
          <p:nvPr/>
        </p:nvSpPr>
        <p:spPr bwMode="auto">
          <a:xfrm>
            <a:off x="155575" y="-2833688"/>
            <a:ext cx="10496550" cy="59055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285729"/>
            <a:ext cx="6072230" cy="366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643702" y="428604"/>
            <a:ext cx="25002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err="1" smtClean="0"/>
              <a:t>progressio</a:t>
            </a:r>
            <a:endParaRPr lang="ru-RU" sz="36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643702" y="1285860"/>
            <a:ext cx="2214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д</a:t>
            </a:r>
            <a:r>
              <a:rPr lang="ru-RU" sz="3200" dirty="0" smtClean="0"/>
              <a:t>вижение </a:t>
            </a:r>
          </a:p>
          <a:p>
            <a:pPr algn="r"/>
            <a:r>
              <a:rPr lang="ru-RU" sz="3200" dirty="0" smtClean="0"/>
              <a:t>вперёд</a:t>
            </a:r>
            <a:endParaRPr lang="ru-RU" sz="3200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256"/>
            <a:ext cx="730923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201" y="214290"/>
            <a:ext cx="89587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Среди данных последовательностей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укажите арифметические прогрессии: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571612"/>
            <a:ext cx="5142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1) 3; -6; 12; -24 …</a:t>
            </a:r>
            <a:endParaRPr lang="ru-RU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428868"/>
            <a:ext cx="4612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2) 5; 10; 5; 10…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3357562"/>
            <a:ext cx="54713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3) 42; 39; 36; 33 …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43174" y="4214818"/>
            <a:ext cx="47019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4) -5; -3; -1; 1 …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5143512"/>
            <a:ext cx="61831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5) 1,2; 1,3; 1,5; 1,6 …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7" grpId="0"/>
      <p:bldP spid="8" grpId="0"/>
      <p:bldP spid="9" grpId="0"/>
      <p:bldP spid="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1357298"/>
            <a:ext cx="44294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а</a:t>
            </a:r>
            <a:r>
              <a:rPr lang="ru-RU" sz="4400" baseline="-25000" dirty="0" smtClean="0"/>
              <a:t>1</a:t>
            </a:r>
            <a:r>
              <a:rPr lang="ru-RU" sz="4400" dirty="0" smtClean="0"/>
              <a:t>; а</a:t>
            </a:r>
            <a:r>
              <a:rPr lang="ru-RU" sz="4400" baseline="-25000" dirty="0" smtClean="0"/>
              <a:t>2</a:t>
            </a:r>
            <a:r>
              <a:rPr lang="ru-RU" sz="4400" dirty="0" smtClean="0"/>
              <a:t>; а</a:t>
            </a:r>
            <a:r>
              <a:rPr lang="ru-RU" sz="4400" baseline="-25000" dirty="0" smtClean="0"/>
              <a:t>3</a:t>
            </a:r>
            <a:r>
              <a:rPr lang="ru-RU" sz="4400" dirty="0" smtClean="0"/>
              <a:t>; … а</a:t>
            </a:r>
            <a:r>
              <a:rPr lang="en-US" sz="4400" baseline="-25000" dirty="0" smtClean="0"/>
              <a:t>n-1</a:t>
            </a:r>
            <a:r>
              <a:rPr lang="ru-RU" sz="4400" dirty="0" smtClean="0"/>
              <a:t>; а</a:t>
            </a:r>
            <a:r>
              <a:rPr lang="en-US" sz="4400" baseline="-25000" dirty="0" smtClean="0"/>
              <a:t>n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41" y="214290"/>
            <a:ext cx="88582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Арифметическая прогрессия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285992"/>
            <a:ext cx="86068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</a:t>
            </a:r>
            <a:r>
              <a:rPr lang="ru-RU" sz="4000" baseline="-25000" dirty="0" smtClean="0"/>
              <a:t>2</a:t>
            </a:r>
            <a:r>
              <a:rPr lang="ru-RU" sz="4000" dirty="0" smtClean="0"/>
              <a:t> – а</a:t>
            </a:r>
            <a:r>
              <a:rPr lang="ru-RU" sz="4000" baseline="-25000" dirty="0" smtClean="0"/>
              <a:t>1</a:t>
            </a:r>
            <a:r>
              <a:rPr lang="ru-RU" sz="4000" dirty="0" smtClean="0"/>
              <a:t> = а</a:t>
            </a:r>
            <a:r>
              <a:rPr lang="ru-RU" sz="4000" baseline="-25000" dirty="0" smtClean="0"/>
              <a:t>3</a:t>
            </a:r>
            <a:r>
              <a:rPr lang="ru-RU" sz="4000" dirty="0" smtClean="0"/>
              <a:t> </a:t>
            </a:r>
            <a:r>
              <a:rPr lang="ru-RU" sz="4000" dirty="0" smtClean="0"/>
              <a:t>- а</a:t>
            </a:r>
            <a:r>
              <a:rPr lang="ru-RU" sz="4000" baseline="-25000" dirty="0" smtClean="0"/>
              <a:t>2 </a:t>
            </a:r>
            <a:r>
              <a:rPr lang="ru-RU" sz="4000" dirty="0" smtClean="0"/>
              <a:t>= а</a:t>
            </a:r>
            <a:r>
              <a:rPr lang="ru-RU" sz="4000" baseline="-25000" dirty="0" smtClean="0"/>
              <a:t>4</a:t>
            </a:r>
            <a:r>
              <a:rPr lang="ru-RU" sz="4000" dirty="0" smtClean="0"/>
              <a:t> - а</a:t>
            </a:r>
            <a:r>
              <a:rPr lang="ru-RU" sz="4000" baseline="-25000" dirty="0" smtClean="0"/>
              <a:t>3 </a:t>
            </a:r>
            <a:r>
              <a:rPr lang="ru-RU" sz="4000" dirty="0" smtClean="0"/>
              <a:t>= … =</a:t>
            </a:r>
            <a:r>
              <a:rPr lang="en-US" sz="4000" dirty="0" smtClean="0"/>
              <a:t> </a:t>
            </a:r>
            <a:r>
              <a:rPr lang="ru-RU" sz="4000" dirty="0" smtClean="0"/>
              <a:t>а</a:t>
            </a:r>
            <a:r>
              <a:rPr lang="en-US" sz="4000" baseline="-25000" dirty="0" smtClean="0"/>
              <a:t>n+1</a:t>
            </a:r>
            <a:r>
              <a:rPr lang="en-US" sz="4000" dirty="0" smtClean="0"/>
              <a:t> </a:t>
            </a:r>
            <a:r>
              <a:rPr lang="en-US" sz="4000" dirty="0" smtClean="0"/>
              <a:t>- </a:t>
            </a:r>
            <a:r>
              <a:rPr lang="ru-RU" sz="4000" dirty="0" smtClean="0"/>
              <a:t>а</a:t>
            </a:r>
            <a:r>
              <a:rPr lang="en-US" sz="4000" baseline="-25000" dirty="0" smtClean="0"/>
              <a:t>n</a:t>
            </a:r>
            <a:r>
              <a:rPr lang="ru-RU" sz="4000" dirty="0" smtClean="0"/>
              <a:t> =</a:t>
            </a:r>
            <a:r>
              <a:rPr lang="ru-RU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d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3214686"/>
            <a:ext cx="3283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FF0000"/>
                </a:solidFill>
              </a:rPr>
              <a:t>differentia</a:t>
            </a:r>
            <a:r>
              <a:rPr lang="en-US" sz="2800" dirty="0" smtClean="0">
                <a:solidFill>
                  <a:srgbClr val="FF0000"/>
                </a:solidFill>
              </a:rPr>
              <a:t> -</a:t>
            </a:r>
            <a:r>
              <a:rPr lang="ru-RU" sz="2800" dirty="0" smtClean="0">
                <a:solidFill>
                  <a:srgbClr val="FF0000"/>
                </a:solidFill>
              </a:rPr>
              <a:t> разность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929058" y="3286124"/>
            <a:ext cx="50006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857488" y="4000504"/>
            <a:ext cx="28216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</a:t>
            </a:r>
            <a:r>
              <a:rPr lang="en-US" sz="4000" baseline="-25000" dirty="0" smtClean="0"/>
              <a:t>n+1</a:t>
            </a:r>
            <a:r>
              <a:rPr lang="en-US" sz="4000" dirty="0" smtClean="0"/>
              <a:t> = </a:t>
            </a:r>
            <a:r>
              <a:rPr lang="ru-RU" sz="4000" dirty="0" smtClean="0"/>
              <a:t>а</a:t>
            </a:r>
            <a:r>
              <a:rPr lang="en-US" sz="4000" baseline="-25000" dirty="0" smtClean="0"/>
              <a:t>n</a:t>
            </a:r>
            <a:r>
              <a:rPr lang="en-US" sz="4000" dirty="0" smtClean="0"/>
              <a:t> + </a:t>
            </a:r>
            <a:r>
              <a:rPr lang="en-US" sz="4000" dirty="0" smtClean="0"/>
              <a:t>d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214950"/>
            <a:ext cx="9188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FF0066"/>
                </a:solidFill>
              </a:rPr>
              <a:t>Что надо указать, чтобы задать арифметическую прогрессию?</a:t>
            </a:r>
            <a:endParaRPr lang="ru-RU" sz="2400" b="1" i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25939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ru-RU" sz="3600" baseline="-25000" dirty="0" smtClean="0"/>
              <a:t>1</a:t>
            </a:r>
            <a:r>
              <a:rPr lang="ru-RU" sz="3600" dirty="0" smtClean="0"/>
              <a:t> = -3; </a:t>
            </a:r>
            <a:r>
              <a:rPr lang="en-US" sz="3600" dirty="0" smtClean="0"/>
              <a:t>d = 2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868" y="285728"/>
            <a:ext cx="50561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-3</a:t>
            </a:r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; -1; 1; 3; 5; 7…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00232" y="1428736"/>
            <a:ext cx="2597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ru-RU" sz="3600" baseline="-25000" dirty="0" smtClean="0"/>
              <a:t>1</a:t>
            </a:r>
            <a:r>
              <a:rPr lang="ru-RU" sz="3600" dirty="0" smtClean="0"/>
              <a:t> = 9; </a:t>
            </a:r>
            <a:r>
              <a:rPr lang="en-US" sz="3600" dirty="0" smtClean="0"/>
              <a:t>d = </a:t>
            </a:r>
            <a:r>
              <a:rPr lang="ru-RU" sz="3600" dirty="0" smtClean="0"/>
              <a:t>-5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357430"/>
            <a:ext cx="70936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9; 4; -1; -6; -11; -16…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7620" y="3214686"/>
            <a:ext cx="2597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ru-RU" sz="3600" baseline="-25000" dirty="0" smtClean="0"/>
              <a:t>1</a:t>
            </a:r>
            <a:r>
              <a:rPr lang="ru-RU" sz="3600" dirty="0" smtClean="0"/>
              <a:t> = -5; </a:t>
            </a:r>
            <a:r>
              <a:rPr lang="en-US" sz="3600" dirty="0" smtClean="0"/>
              <a:t>d = </a:t>
            </a:r>
            <a:r>
              <a:rPr lang="ru-RU" sz="3600" dirty="0" smtClean="0"/>
              <a:t>0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000504"/>
            <a:ext cx="4419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-5; -5; -5; -5 …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4714884"/>
            <a:ext cx="2946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ru-RU" sz="3600" baseline="-25000" dirty="0" smtClean="0"/>
              <a:t>1</a:t>
            </a:r>
            <a:r>
              <a:rPr lang="ru-RU" sz="3600" dirty="0" smtClean="0"/>
              <a:t> = 0; </a:t>
            </a:r>
            <a:r>
              <a:rPr lang="en-US" sz="3600" dirty="0" smtClean="0"/>
              <a:t>d = </a:t>
            </a:r>
            <a:r>
              <a:rPr lang="ru-RU" sz="3600" dirty="0" smtClean="0"/>
              <a:t>-0,3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357826"/>
            <a:ext cx="82862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0; -0,3; -0,6; -0,9; -1,2; -1,5…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642918"/>
            <a:ext cx="20730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 = 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ru-RU" sz="3600" baseline="-25000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>
                <a:solidFill>
                  <a:srgbClr val="FF0000"/>
                </a:solidFill>
              </a:rPr>
              <a:t> +</a:t>
            </a:r>
            <a:r>
              <a:rPr lang="en-US" sz="3600" dirty="0" smtClean="0">
                <a:solidFill>
                  <a:srgbClr val="FF0000"/>
                </a:solidFill>
              </a:rPr>
              <a:t> d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1428736"/>
            <a:ext cx="6088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en-US" sz="3600" baseline="-25000" dirty="0" smtClean="0"/>
              <a:t>3</a:t>
            </a:r>
            <a:r>
              <a:rPr lang="ru-RU" sz="3600" dirty="0" smtClean="0"/>
              <a:t> = 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en-US" sz="3600" baseline="-25000" dirty="0" smtClean="0">
                <a:solidFill>
                  <a:srgbClr val="FF0000"/>
                </a:solidFill>
              </a:rPr>
              <a:t>2</a:t>
            </a:r>
            <a:r>
              <a:rPr lang="ru-RU" sz="3600" dirty="0" smtClean="0"/>
              <a:t> +</a:t>
            </a:r>
            <a:r>
              <a:rPr lang="en-US" sz="3600" dirty="0" smtClean="0"/>
              <a:t> d = </a:t>
            </a:r>
            <a:r>
              <a:rPr lang="ru-RU" sz="3600" dirty="0" smtClean="0">
                <a:solidFill>
                  <a:srgbClr val="FF0000"/>
                </a:solidFill>
              </a:rPr>
              <a:t>а</a:t>
            </a:r>
            <a:r>
              <a:rPr lang="ru-RU" sz="3600" baseline="-25000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>
                <a:solidFill>
                  <a:srgbClr val="FF0000"/>
                </a:solidFill>
              </a:rPr>
              <a:t> + </a:t>
            </a:r>
            <a:r>
              <a:rPr lang="en-US" sz="3600" dirty="0" smtClean="0">
                <a:solidFill>
                  <a:srgbClr val="FF0000"/>
                </a:solidFill>
              </a:rPr>
              <a:t>d </a:t>
            </a:r>
            <a:r>
              <a:rPr lang="en-US" sz="3600" dirty="0" smtClean="0"/>
              <a:t>+d = </a:t>
            </a:r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</a:t>
            </a:r>
            <a:r>
              <a:rPr lang="ru-RU" sz="360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+ 2</a:t>
            </a: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</a:t>
            </a:r>
            <a:endParaRPr lang="ru-RU" sz="3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2976" y="2357430"/>
            <a:ext cx="6319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en-US" sz="3600" baseline="-25000" dirty="0" smtClean="0"/>
              <a:t>4</a:t>
            </a:r>
            <a:r>
              <a:rPr lang="ru-RU" sz="3600" dirty="0" smtClean="0"/>
              <a:t> = </a:t>
            </a:r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</a:t>
            </a:r>
            <a:r>
              <a:rPr lang="en-US" sz="360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</a:t>
            </a:r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600" dirty="0" smtClean="0"/>
              <a:t>+</a:t>
            </a:r>
            <a:r>
              <a:rPr lang="en-US" sz="3600" dirty="0" smtClean="0"/>
              <a:t> d = </a:t>
            </a:r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</a:t>
            </a:r>
            <a:r>
              <a:rPr lang="ru-RU" sz="3600" baseline="-25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1</a:t>
            </a:r>
            <a:r>
              <a:rPr lang="ru-RU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+ </a:t>
            </a:r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2d </a:t>
            </a:r>
            <a:r>
              <a:rPr lang="en-US" sz="3600" dirty="0" smtClean="0"/>
              <a:t>+d = </a:t>
            </a:r>
            <a:r>
              <a:rPr lang="ru-RU" sz="3600" dirty="0" smtClean="0">
                <a:solidFill>
                  <a:srgbClr val="00B050"/>
                </a:solidFill>
              </a:rPr>
              <a:t>а</a:t>
            </a:r>
            <a:r>
              <a:rPr lang="ru-RU" sz="3600" baseline="-25000" dirty="0" smtClean="0">
                <a:solidFill>
                  <a:srgbClr val="00B050"/>
                </a:solidFill>
              </a:rPr>
              <a:t>1</a:t>
            </a:r>
            <a:r>
              <a:rPr lang="ru-RU" sz="3600" dirty="0" smtClean="0">
                <a:solidFill>
                  <a:srgbClr val="00B050"/>
                </a:solidFill>
              </a:rPr>
              <a:t> + </a:t>
            </a:r>
            <a:r>
              <a:rPr lang="en-US" sz="3600" dirty="0" smtClean="0">
                <a:solidFill>
                  <a:srgbClr val="00B050"/>
                </a:solidFill>
              </a:rPr>
              <a:t>3d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3214686"/>
            <a:ext cx="6319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en-US" sz="3600" baseline="-25000" dirty="0" smtClean="0"/>
              <a:t>5</a:t>
            </a:r>
            <a:r>
              <a:rPr lang="ru-RU" sz="3600" dirty="0" smtClean="0"/>
              <a:t> = </a:t>
            </a:r>
            <a:r>
              <a:rPr lang="ru-RU" sz="3600" dirty="0" smtClean="0">
                <a:solidFill>
                  <a:srgbClr val="00B050"/>
                </a:solidFill>
              </a:rPr>
              <a:t>а</a:t>
            </a:r>
            <a:r>
              <a:rPr lang="en-US" sz="3600" baseline="-25000" dirty="0" smtClean="0">
                <a:solidFill>
                  <a:srgbClr val="00B050"/>
                </a:solidFill>
              </a:rPr>
              <a:t>4</a:t>
            </a:r>
            <a:r>
              <a:rPr lang="ru-RU" sz="3600" dirty="0" smtClean="0"/>
              <a:t> +</a:t>
            </a:r>
            <a:r>
              <a:rPr lang="en-US" sz="3600" dirty="0" smtClean="0"/>
              <a:t> d = </a:t>
            </a:r>
            <a:r>
              <a:rPr lang="ru-RU" sz="3600" dirty="0" smtClean="0">
                <a:solidFill>
                  <a:srgbClr val="00B050"/>
                </a:solidFill>
              </a:rPr>
              <a:t>а</a:t>
            </a:r>
            <a:r>
              <a:rPr lang="ru-RU" sz="3600" baseline="-25000" dirty="0" smtClean="0">
                <a:solidFill>
                  <a:srgbClr val="00B050"/>
                </a:solidFill>
              </a:rPr>
              <a:t>1</a:t>
            </a:r>
            <a:r>
              <a:rPr lang="ru-RU" sz="3600" dirty="0" smtClean="0">
                <a:solidFill>
                  <a:srgbClr val="00B050"/>
                </a:solidFill>
              </a:rPr>
              <a:t> + </a:t>
            </a:r>
            <a:r>
              <a:rPr lang="en-US" sz="3600" dirty="0" smtClean="0">
                <a:solidFill>
                  <a:srgbClr val="00B050"/>
                </a:solidFill>
              </a:rPr>
              <a:t>3d </a:t>
            </a:r>
            <a:r>
              <a:rPr lang="en-US" sz="3600" dirty="0" smtClean="0"/>
              <a:t>+d = </a:t>
            </a:r>
            <a:r>
              <a:rPr lang="ru-RU" sz="3600" dirty="0" smtClean="0"/>
              <a:t>а</a:t>
            </a:r>
            <a:r>
              <a:rPr lang="ru-RU" sz="3600" baseline="-25000" dirty="0" smtClean="0"/>
              <a:t>1</a:t>
            </a:r>
            <a:r>
              <a:rPr lang="ru-RU" sz="3600" dirty="0" smtClean="0"/>
              <a:t> + </a:t>
            </a:r>
            <a:r>
              <a:rPr lang="en-US" sz="3600" dirty="0" smtClean="0"/>
              <a:t>4d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43306" y="3571876"/>
            <a:ext cx="877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…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7422" y="4500570"/>
            <a:ext cx="3472425" cy="64633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en-US" sz="3600" baseline="-25000" dirty="0" smtClean="0"/>
              <a:t>n</a:t>
            </a:r>
            <a:r>
              <a:rPr lang="ru-RU" sz="3600" dirty="0" smtClean="0"/>
              <a:t> = а</a:t>
            </a:r>
            <a:r>
              <a:rPr lang="ru-RU" sz="3600" baseline="-25000" dirty="0" smtClean="0"/>
              <a:t>1</a:t>
            </a:r>
            <a:r>
              <a:rPr lang="ru-RU" sz="3600" dirty="0" smtClean="0"/>
              <a:t> +</a:t>
            </a:r>
            <a:r>
              <a:rPr lang="en-US" sz="3600" dirty="0" smtClean="0"/>
              <a:t>(n –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dirty="0" smtClean="0"/>
              <a:t>)· d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143512"/>
            <a:ext cx="67926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формула </a:t>
            </a:r>
            <a:r>
              <a:rPr lang="en-US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n-</a:t>
            </a: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го члена</a:t>
            </a:r>
          </a:p>
          <a:p>
            <a:pPr algn="ctr"/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арифметической прогрессии</a:t>
            </a:r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285728"/>
            <a:ext cx="19656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Дано: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43240" y="500042"/>
            <a:ext cx="2557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ru-RU" sz="3600" baseline="-25000" dirty="0" smtClean="0"/>
              <a:t>1</a:t>
            </a:r>
            <a:r>
              <a:rPr lang="ru-RU" sz="3600" dirty="0" smtClean="0"/>
              <a:t> = 8;  </a:t>
            </a:r>
            <a:r>
              <a:rPr lang="en-US" sz="3600" dirty="0" smtClean="0"/>
              <a:t>d = 5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142984"/>
            <a:ext cx="2231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Найти: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0430" y="1285860"/>
            <a:ext cx="223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ru-RU" sz="3600" baseline="-25000" dirty="0" smtClean="0"/>
              <a:t>7</a:t>
            </a:r>
            <a:r>
              <a:rPr lang="ru-RU" sz="3600" dirty="0" smtClean="0"/>
              <a:t>; а</a:t>
            </a:r>
            <a:r>
              <a:rPr lang="ru-RU" sz="3600" baseline="-25000" dirty="0" smtClean="0"/>
              <a:t>21</a:t>
            </a:r>
            <a:r>
              <a:rPr lang="ru-RU" sz="3600" dirty="0" smtClean="0"/>
              <a:t>; а</a:t>
            </a:r>
            <a:r>
              <a:rPr lang="ru-RU" sz="3600" baseline="-25000" dirty="0" smtClean="0"/>
              <a:t>100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000240"/>
            <a:ext cx="31248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Решение: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42976" y="2857496"/>
            <a:ext cx="2858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</a:t>
            </a:r>
            <a:r>
              <a:rPr lang="ru-RU" sz="2800" baseline="-25000" dirty="0" smtClean="0"/>
              <a:t>7</a:t>
            </a:r>
            <a:r>
              <a:rPr lang="ru-RU" sz="2800" dirty="0" smtClean="0"/>
              <a:t> = а</a:t>
            </a:r>
            <a:r>
              <a:rPr lang="ru-RU" sz="2800" baseline="-25000" dirty="0" smtClean="0"/>
              <a:t>1</a:t>
            </a:r>
            <a:r>
              <a:rPr lang="ru-RU" sz="2800" dirty="0" smtClean="0"/>
              <a:t> +</a:t>
            </a:r>
            <a:r>
              <a:rPr lang="en-US" sz="2800" dirty="0" smtClean="0"/>
              <a:t> </a:t>
            </a:r>
            <a:r>
              <a:rPr lang="ru-RU" sz="2800" dirty="0" smtClean="0"/>
              <a:t>(7-1)· </a:t>
            </a:r>
            <a:r>
              <a:rPr lang="en-US" sz="2800" dirty="0" smtClean="0"/>
              <a:t>d</a:t>
            </a:r>
            <a:r>
              <a:rPr lang="en-US" sz="2400" dirty="0" smtClean="0"/>
              <a:t> =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671575" y="0"/>
            <a:ext cx="3472425" cy="64633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r>
              <a:rPr lang="en-US" sz="3600" baseline="-25000" dirty="0" smtClean="0"/>
              <a:t>n</a:t>
            </a:r>
            <a:r>
              <a:rPr lang="ru-RU" sz="3600" dirty="0" smtClean="0"/>
              <a:t> = а</a:t>
            </a:r>
            <a:r>
              <a:rPr lang="ru-RU" sz="3600" baseline="-25000" dirty="0" smtClean="0"/>
              <a:t>1</a:t>
            </a:r>
            <a:r>
              <a:rPr lang="ru-RU" sz="3600" dirty="0" smtClean="0"/>
              <a:t> +</a:t>
            </a:r>
            <a:r>
              <a:rPr lang="en-US" sz="3600" dirty="0" smtClean="0"/>
              <a:t>(n –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dirty="0" smtClean="0"/>
              <a:t>)· d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929058" y="2928934"/>
            <a:ext cx="15167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8 + 6· 5 =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429256" y="2928934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38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2976" y="3714752"/>
            <a:ext cx="3244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</a:t>
            </a:r>
            <a:r>
              <a:rPr lang="en-US" sz="2800" baseline="-25000" dirty="0" smtClean="0"/>
              <a:t>21</a:t>
            </a:r>
            <a:r>
              <a:rPr lang="ru-RU" sz="2800" dirty="0" smtClean="0"/>
              <a:t> = а</a:t>
            </a:r>
            <a:r>
              <a:rPr lang="ru-RU" sz="2800" baseline="-25000" dirty="0" smtClean="0"/>
              <a:t>1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/>
              <a:t>1)· </a:t>
            </a:r>
            <a:r>
              <a:rPr lang="en-US" sz="2800" dirty="0" smtClean="0"/>
              <a:t>d =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286248" y="3786190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8 + 20· 5 =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929322" y="3786190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108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142976" y="4572008"/>
            <a:ext cx="3531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2800" dirty="0" smtClean="0"/>
              <a:t> = а</a:t>
            </a:r>
            <a:r>
              <a:rPr lang="ru-RU" sz="2800" baseline="-25000" dirty="0" smtClean="0"/>
              <a:t>1</a:t>
            </a:r>
            <a:r>
              <a:rPr lang="ru-RU" sz="2800" dirty="0" smtClean="0"/>
              <a:t> +</a:t>
            </a:r>
            <a:r>
              <a:rPr lang="en-US" sz="2800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/>
              <a:t>1)· </a:t>
            </a:r>
            <a:r>
              <a:rPr lang="en-US" sz="2800" dirty="0" smtClean="0"/>
              <a:t>d =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4500562" y="4572008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8 + 99· 5 =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072198" y="4572008"/>
            <a:ext cx="715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503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4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5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372</TotalTime>
  <Words>673</Words>
  <Application>Microsoft Office PowerPoint</Application>
  <PresentationFormat>Экран (4:3)</PresentationFormat>
  <Paragraphs>101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Арифметическая прогрессия</dc:title>
  <dc:creator>User</dc:creator>
  <cp:lastModifiedBy>User</cp:lastModifiedBy>
  <cp:revision>37</cp:revision>
  <dcterms:created xsi:type="dcterms:W3CDTF">2022-08-19T08:52:35Z</dcterms:created>
  <dcterms:modified xsi:type="dcterms:W3CDTF">2022-08-22T10:35:54Z</dcterms:modified>
</cp:coreProperties>
</file>