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  <p:sldId id="262" r:id="rId7"/>
    <p:sldId id="264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CFDEB0"/>
    <a:srgbClr val="502800"/>
    <a:srgbClr val="B18F13"/>
    <a:srgbClr val="E6BA1A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73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 userDrawn="1"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>
            <a:lvl1pPr>
              <a:defRPr sz="6000" b="1" cap="none" spc="0">
                <a:ln/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/>
              <a:t>Образец заголовка </a:t>
            </a:r>
          </a:p>
        </p:txBody>
      </p:sp>
      <p:sp>
        <p:nvSpPr>
          <p:cNvPr id="3" name="Подзаголовок 2"/>
          <p:cNvSpPr>
            <a:spLocks noGrp="1"/>
          </p:cNvSpPr>
          <p:nvPr userDrawn="1"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>
            <a:lvl1pPr marL="0" indent="0" algn="ctr">
              <a:buNone/>
              <a:defRPr sz="3200" b="1" cap="none" spc="0">
                <a:ln/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2290" name="Picture 2" descr="http://www.lenagold.ru/fon/clipart/u/ugol/ugol28.png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1620000" cy="1620000"/>
          </a:xfrm>
          <a:prstGeom prst="rect">
            <a:avLst/>
          </a:prstGeom>
          <a:noFill/>
        </p:spPr>
      </p:pic>
      <p:pic>
        <p:nvPicPr>
          <p:cNvPr id="9" name="Picture 2" descr="http://www.lenagold.ru/fon/clipart/u/ugol/ugol28.png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 flipH="1">
            <a:off x="7488504" y="0"/>
            <a:ext cx="1620000" cy="1620000"/>
          </a:xfrm>
          <a:prstGeom prst="rect">
            <a:avLst/>
          </a:prstGeom>
          <a:noFill/>
        </p:spPr>
      </p:pic>
      <p:pic>
        <p:nvPicPr>
          <p:cNvPr id="10" name="Picture 2" descr="http://www.lenagold.ru/fon/clipart/u/ugol/ugol28.png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 flipV="1">
            <a:off x="0" y="5238000"/>
            <a:ext cx="1620000" cy="1620000"/>
          </a:xfrm>
          <a:prstGeom prst="rect">
            <a:avLst/>
          </a:prstGeom>
          <a:noFill/>
        </p:spPr>
      </p:pic>
      <p:pic>
        <p:nvPicPr>
          <p:cNvPr id="11" name="Picture 2" descr="http://www.lenagold.ru/fon/clipart/u/ugol/ugol28.png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 flipH="1" flipV="1">
            <a:off x="7488504" y="5238000"/>
            <a:ext cx="1620000" cy="1620000"/>
          </a:xfrm>
          <a:prstGeom prst="rect">
            <a:avLst/>
          </a:prstGeom>
          <a:noFill/>
        </p:spPr>
      </p:pic>
      <p:grpSp>
        <p:nvGrpSpPr>
          <p:cNvPr id="27" name="Группа 26"/>
          <p:cNvGrpSpPr/>
          <p:nvPr userDrawn="1"/>
        </p:nvGrpSpPr>
        <p:grpSpPr>
          <a:xfrm>
            <a:off x="1439652" y="0"/>
            <a:ext cx="6264696" cy="656692"/>
            <a:chOff x="1439652" y="0"/>
            <a:chExt cx="6264696" cy="656692"/>
          </a:xfrm>
        </p:grpSpPr>
        <p:pic>
          <p:nvPicPr>
            <p:cNvPr id="25" name="Рисунок 24" descr="11.png"/>
            <p:cNvPicPr>
              <a:picLocks noChangeAspect="1"/>
            </p:cNvPicPr>
            <p:nvPr userDrawn="1"/>
          </p:nvPicPr>
          <p:blipFill>
            <a:blip r:embed="rId4" cstate="screen"/>
            <a:stretch>
              <a:fillRect/>
            </a:stretch>
          </p:blipFill>
          <p:spPr>
            <a:xfrm flipV="1">
              <a:off x="1439652" y="0"/>
              <a:ext cx="3132348" cy="656692"/>
            </a:xfrm>
            <a:prstGeom prst="rect">
              <a:avLst/>
            </a:prstGeom>
          </p:spPr>
        </p:pic>
        <p:pic>
          <p:nvPicPr>
            <p:cNvPr id="26" name="Рисунок 25" descr="11.png"/>
            <p:cNvPicPr>
              <a:picLocks noChangeAspect="1"/>
            </p:cNvPicPr>
            <p:nvPr userDrawn="1"/>
          </p:nvPicPr>
          <p:blipFill>
            <a:blip r:embed="rId4" cstate="screen"/>
            <a:stretch>
              <a:fillRect/>
            </a:stretch>
          </p:blipFill>
          <p:spPr>
            <a:xfrm flipV="1">
              <a:off x="4572000" y="0"/>
              <a:ext cx="3132348" cy="656692"/>
            </a:xfrm>
            <a:prstGeom prst="rect">
              <a:avLst/>
            </a:prstGeom>
          </p:spPr>
        </p:pic>
      </p:grpSp>
      <p:grpSp>
        <p:nvGrpSpPr>
          <p:cNvPr id="28" name="Группа 27"/>
          <p:cNvGrpSpPr/>
          <p:nvPr userDrawn="1"/>
        </p:nvGrpSpPr>
        <p:grpSpPr>
          <a:xfrm flipV="1">
            <a:off x="1439652" y="6201308"/>
            <a:ext cx="6264696" cy="656692"/>
            <a:chOff x="1439652" y="0"/>
            <a:chExt cx="6264696" cy="656692"/>
          </a:xfrm>
        </p:grpSpPr>
        <p:pic>
          <p:nvPicPr>
            <p:cNvPr id="29" name="Рисунок 28" descr="11.png"/>
            <p:cNvPicPr>
              <a:picLocks noChangeAspect="1"/>
            </p:cNvPicPr>
            <p:nvPr userDrawn="1"/>
          </p:nvPicPr>
          <p:blipFill>
            <a:blip r:embed="rId4" cstate="screen"/>
            <a:stretch>
              <a:fillRect/>
            </a:stretch>
          </p:blipFill>
          <p:spPr>
            <a:xfrm flipV="1">
              <a:off x="1439652" y="0"/>
              <a:ext cx="3132348" cy="656692"/>
            </a:xfrm>
            <a:prstGeom prst="rect">
              <a:avLst/>
            </a:prstGeom>
          </p:spPr>
        </p:pic>
        <p:pic>
          <p:nvPicPr>
            <p:cNvPr id="30" name="Рисунок 29" descr="11.png"/>
            <p:cNvPicPr>
              <a:picLocks noChangeAspect="1"/>
            </p:cNvPicPr>
            <p:nvPr userDrawn="1"/>
          </p:nvPicPr>
          <p:blipFill>
            <a:blip r:embed="rId4" cstate="screen"/>
            <a:stretch>
              <a:fillRect/>
            </a:stretch>
          </p:blipFill>
          <p:spPr>
            <a:xfrm flipV="1">
              <a:off x="4572000" y="0"/>
              <a:ext cx="3132348" cy="656692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920000" cy="742094"/>
          </a:xfrm>
        </p:spPr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232756"/>
            <a:ext cx="7920000" cy="5112568"/>
          </a:xfrm>
        </p:spPr>
        <p:txBody>
          <a:bodyPr/>
          <a:lstStyle>
            <a:lvl1pPr>
              <a:buFontTx/>
              <a:buBlip>
                <a:blip r:embed="rId2"/>
              </a:buBlip>
              <a:defRPr/>
            </a:lvl1pPr>
            <a:lvl2pPr>
              <a:buFont typeface="Wingdings" pitchFamily="2" charset="2"/>
              <a:buChar char="§"/>
              <a:defRPr/>
            </a:lvl2pPr>
            <a:lvl3pPr>
              <a:buFont typeface="Arial" pitchFamily="34" charset="0"/>
              <a:buChar char="•"/>
              <a:defRPr/>
            </a:lvl3pPr>
            <a:lvl4pPr>
              <a:buFont typeface="Arial" pitchFamily="34" charset="0"/>
              <a:buChar char="•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9611" y="4406900"/>
            <a:ext cx="741510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79611" y="2906713"/>
            <a:ext cx="741510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1620" y="274638"/>
            <a:ext cx="7535180" cy="742094"/>
          </a:xfrm>
        </p:spPr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51620" y="1600200"/>
            <a:ext cx="3600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86800" y="1600200"/>
            <a:ext cx="3600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1620" y="274638"/>
            <a:ext cx="7535180" cy="742094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51620" y="1535113"/>
            <a:ext cx="3600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151620" y="2174875"/>
            <a:ext cx="3600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86800" y="1535113"/>
            <a:ext cx="3600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86800" y="2174875"/>
            <a:ext cx="3600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9612" y="273050"/>
            <a:ext cx="2385901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9612" y="1435100"/>
            <a:ext cx="2385901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alphaModFix amt="80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7420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1600" y="1232756"/>
            <a:ext cx="7715200" cy="5112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 descr="Рисунок2.png"/>
          <p:cNvPicPr>
            <a:picLocks noChangeAspect="1"/>
          </p:cNvPicPr>
          <p:nvPr userDrawn="1"/>
        </p:nvPicPr>
        <p:blipFill>
          <a:blip r:embed="rId14" cstate="screen"/>
          <a:stretch>
            <a:fillRect/>
          </a:stretch>
        </p:blipFill>
        <p:spPr>
          <a:xfrm>
            <a:off x="0" y="0"/>
            <a:ext cx="900499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rgbClr val="5028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rgbClr val="50280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rgbClr val="5028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rgbClr val="50280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rgbClr val="50280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rgbClr val="5028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01622" y="1603350"/>
            <a:ext cx="7772400" cy="2263806"/>
          </a:xfrm>
        </p:spPr>
        <p:txBody>
          <a:bodyPr/>
          <a:lstStyle/>
          <a:p>
            <a:r>
              <a:rPr lang="ru-RU" sz="4400" dirty="0" err="1"/>
              <a:t>Песах</a:t>
            </a:r>
            <a:r>
              <a:rPr lang="ru-RU" sz="4400" dirty="0"/>
              <a:t> – один из главных </a:t>
            </a:r>
            <a:r>
              <a:rPr lang="ru-RU" sz="4400"/>
              <a:t>иудейских праздников </a:t>
            </a:r>
            <a:endParaRPr lang="ru-RU" sz="4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Песах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971600" y="1092168"/>
            <a:ext cx="7920000" cy="525315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		</a:t>
            </a:r>
            <a:r>
              <a:rPr lang="ru-RU" dirty="0" err="1"/>
              <a:t>Песах</a:t>
            </a:r>
            <a:r>
              <a:rPr lang="ru-RU" dirty="0"/>
              <a:t> - центральный иудейский праздник в память об Исходе из Египта. 	Начинается на 15-й день весеннего месяца нисан. </a:t>
            </a:r>
          </a:p>
          <a:p>
            <a:pPr marL="0" indent="0" algn="just">
              <a:buNone/>
            </a:pPr>
            <a:r>
              <a:rPr lang="ru-RU" dirty="0"/>
              <a:t>	В Израиле </a:t>
            </a:r>
            <a:r>
              <a:rPr lang="ru-RU" dirty="0" err="1"/>
              <a:t>Песах</a:t>
            </a:r>
            <a:r>
              <a:rPr lang="ru-RU" dirty="0"/>
              <a:t> - семидневный праздник, первый и последний дни которого - полноценные праздники и нерабочие дни. </a:t>
            </a:r>
            <a:br>
              <a:rPr lang="ru-RU" dirty="0"/>
            </a:br>
            <a:r>
              <a:rPr lang="ru-RU" dirty="0"/>
              <a:t>   	Слово </a:t>
            </a:r>
            <a:r>
              <a:rPr lang="ru-RU" dirty="0" err="1"/>
              <a:t>песах</a:t>
            </a:r>
            <a:r>
              <a:rPr lang="ru-RU" dirty="0"/>
              <a:t> (пасха) означает "прохождение мимо". </a:t>
            </a:r>
          </a:p>
        </p:txBody>
      </p:sp>
      <p:pic>
        <p:nvPicPr>
          <p:cNvPr id="6" name="Рисунок 50" descr="http://im3-tub-ru.yandex.net/i?id=7cf88667ac69716179fd57e3d1e3d8e2-108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8773" y="4853007"/>
            <a:ext cx="2263806" cy="1546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47674" y="179343"/>
            <a:ext cx="7920000" cy="591510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/>
              <a:t>		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		</a:t>
            </a:r>
            <a:r>
              <a:rPr lang="ru-RU" sz="3800" dirty="0"/>
              <a:t>Праздник получил такое название в память о том, как ангел смерти проходил мимо домов иудеев, поражая только египетских первенцев. </a:t>
            </a:r>
          </a:p>
          <a:p>
            <a:pPr>
              <a:buNone/>
            </a:pPr>
            <a:r>
              <a:rPr lang="ru-RU" sz="3800" dirty="0"/>
              <a:t>		Чтобы ангел мог отличить еврейские дома от египетских, каждой еврейской семье было велено заколоть </a:t>
            </a:r>
          </a:p>
          <a:p>
            <a:pPr>
              <a:buNone/>
            </a:pPr>
            <a:r>
              <a:rPr lang="ru-RU" sz="3800" dirty="0"/>
              <a:t>    ягненка и его кровью помазать</a:t>
            </a:r>
          </a:p>
          <a:p>
            <a:pPr>
              <a:buNone/>
            </a:pPr>
            <a:r>
              <a:rPr lang="ru-RU" sz="3800" dirty="0"/>
              <a:t>    косяки дверей. </a:t>
            </a:r>
            <a:r>
              <a:rPr lang="ru-RU" sz="3600" dirty="0"/>
              <a:t>Только после </a:t>
            </a:r>
          </a:p>
          <a:p>
            <a:pPr>
              <a:buNone/>
            </a:pPr>
            <a:r>
              <a:rPr lang="ru-RU" sz="3600" dirty="0"/>
              <a:t>    смерти всех египетских </a:t>
            </a:r>
          </a:p>
          <a:p>
            <a:pPr>
              <a:buNone/>
            </a:pPr>
            <a:r>
              <a:rPr lang="ru-RU" sz="3600" dirty="0"/>
              <a:t>    первенцев фараон позволил </a:t>
            </a:r>
          </a:p>
          <a:p>
            <a:pPr>
              <a:buNone/>
            </a:pPr>
            <a:r>
              <a:rPr lang="ru-RU" sz="3600" dirty="0"/>
              <a:t>    евреям покинуть Египет. </a:t>
            </a:r>
            <a:endParaRPr lang="ru-RU" sz="3800" dirty="0"/>
          </a:p>
          <a:p>
            <a:endParaRPr lang="ru-RU" dirty="0"/>
          </a:p>
        </p:txBody>
      </p:sp>
      <p:pic>
        <p:nvPicPr>
          <p:cNvPr id="2050" name="Рисунок 53" descr="Песах. Картинки на Песа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3675" y="3867156"/>
            <a:ext cx="2078806" cy="2555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727038"/>
            <a:ext cx="7920000" cy="50387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	Кульминационным моментом </a:t>
            </a:r>
            <a:r>
              <a:rPr lang="ru-RU" dirty="0" err="1"/>
              <a:t>Песаха</a:t>
            </a:r>
            <a:r>
              <a:rPr lang="ru-RU" dirty="0"/>
              <a:t> является вечерняя  семейная трапеза, </a:t>
            </a:r>
            <a:r>
              <a:rPr lang="ru-RU" b="1" dirty="0" err="1"/>
              <a:t>седер</a:t>
            </a:r>
            <a:r>
              <a:rPr lang="ru-RU" dirty="0"/>
              <a:t> («порядок»), которая устраивается в первую и во вторую ночь праздника. </a:t>
            </a:r>
          </a:p>
          <a:p>
            <a:pPr marL="0" indent="0">
              <a:buNone/>
            </a:pPr>
            <a:r>
              <a:rPr lang="ru-RU" dirty="0"/>
              <a:t>	Во время </a:t>
            </a:r>
            <a:r>
              <a:rPr lang="ru-RU" dirty="0" err="1"/>
              <a:t>седера</a:t>
            </a:r>
            <a:r>
              <a:rPr lang="ru-RU" dirty="0"/>
              <a:t> в определенной последовательности читают повествование об Исходе (по книге </a:t>
            </a:r>
            <a:r>
              <a:rPr lang="ru-RU" dirty="0" err="1"/>
              <a:t>Агада</a:t>
            </a:r>
            <a:r>
              <a:rPr lang="ru-RU" dirty="0"/>
              <a:t>) и едят особые символические блюда.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 descr="Седер Песах. История постоянного развит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14766" y="4670442"/>
            <a:ext cx="198120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361908"/>
            <a:ext cx="7992380" cy="598341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dirty="0"/>
              <a:t>			</a:t>
            </a:r>
            <a:r>
              <a:rPr lang="ru-RU" sz="2400" b="1" dirty="0"/>
              <a:t>Список блюд </a:t>
            </a:r>
            <a:r>
              <a:rPr lang="ru-RU" sz="2400" b="1" dirty="0" err="1"/>
              <a:t>седера</a:t>
            </a:r>
            <a:r>
              <a:rPr lang="ru-RU" sz="2400" b="1" dirty="0"/>
              <a:t> включает</a:t>
            </a:r>
            <a:r>
              <a:rPr lang="ru-RU" sz="2400" dirty="0"/>
              <a:t>:</a:t>
            </a:r>
          </a:p>
          <a:p>
            <a:r>
              <a:rPr lang="ru-RU" sz="2400" dirty="0"/>
              <a:t>три (иногда две) пластины мацы (</a:t>
            </a:r>
            <a:r>
              <a:rPr lang="ru-RU" sz="2400" dirty="0" err="1"/>
              <a:t>бездрожжевого</a:t>
            </a:r>
            <a:r>
              <a:rPr lang="ru-RU" sz="2400" dirty="0"/>
              <a:t> хлеба);</a:t>
            </a:r>
          </a:p>
          <a:p>
            <a:r>
              <a:rPr lang="ru-RU" sz="2400" dirty="0"/>
              <a:t>«крутое яйцо и куриное крылышко или мясо с костью»;</a:t>
            </a:r>
          </a:p>
          <a:p>
            <a:r>
              <a:rPr lang="ru-RU" sz="2400" i="1" dirty="0" err="1"/>
              <a:t>марор</a:t>
            </a:r>
            <a:r>
              <a:rPr lang="ru-RU" sz="2400" dirty="0"/>
              <a:t>, то есть сельдерей, хрен или другую горькую траву;</a:t>
            </a:r>
          </a:p>
          <a:p>
            <a:r>
              <a:rPr lang="ru-RU" sz="2400" i="1" dirty="0" err="1"/>
              <a:t>харосет</a:t>
            </a:r>
            <a:r>
              <a:rPr lang="ru-RU" sz="2400" dirty="0"/>
              <a:t>, то есть сладкую «смесь из натертых фруктов, молотых орехов, специй, вина и </a:t>
            </a:r>
            <a:r>
              <a:rPr lang="ru-RU" sz="2400" dirty="0" err="1"/>
              <a:t>маццовой</a:t>
            </a:r>
            <a:r>
              <a:rPr lang="ru-RU" sz="2400" dirty="0"/>
              <a:t> муки для подслащивания </a:t>
            </a:r>
            <a:r>
              <a:rPr lang="ru-RU" sz="2400" dirty="0" err="1"/>
              <a:t>марора</a:t>
            </a:r>
            <a:r>
              <a:rPr lang="ru-RU" sz="2400" dirty="0"/>
              <a:t>».</a:t>
            </a:r>
          </a:p>
          <a:p>
            <a:pPr>
              <a:buNone/>
            </a:pPr>
            <a:r>
              <a:rPr lang="ru-RU" sz="2400" dirty="0"/>
              <a:t>		Мясо напоминает о пасхальном агнце, </a:t>
            </a:r>
            <a:r>
              <a:rPr lang="ru-RU" sz="2400" dirty="0" err="1"/>
              <a:t>марор</a:t>
            </a:r>
            <a:r>
              <a:rPr lang="ru-RU" sz="2400" dirty="0"/>
              <a:t> — о тех горьких травах, которые съедались вместе с ним. Слово «</a:t>
            </a:r>
            <a:r>
              <a:rPr lang="ru-RU" sz="2400" dirty="0" err="1"/>
              <a:t>харосет</a:t>
            </a:r>
            <a:r>
              <a:rPr lang="ru-RU" sz="2400" dirty="0"/>
              <a:t>» в буквальном смысле означает глину и напоминает «о глиняном сырье, использовавшимся для изготовления кирпичей на строительных работах в египетском рабстве».</a:t>
            </a:r>
          </a:p>
          <a:p>
            <a:endParaRPr lang="ru-RU" sz="2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361907"/>
            <a:ext cx="7835908" cy="617069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		На основании предписаний Торы в праздник </a:t>
            </a:r>
            <a:r>
              <a:rPr lang="ru-RU" dirty="0" err="1"/>
              <a:t>Песах</a:t>
            </a:r>
            <a:r>
              <a:rPr lang="ru-RU" dirty="0"/>
              <a:t> каждый должен был совершить паломничество в Иерусалимский Храм и там на второй день праздника принести в жертву ягненка и сноп ячменя. </a:t>
            </a:r>
          </a:p>
          <a:p>
            <a:pPr>
              <a:buNone/>
            </a:pPr>
            <a:r>
              <a:rPr lang="ru-RU" dirty="0"/>
              <a:t>		В седьмой день </a:t>
            </a:r>
            <a:r>
              <a:rPr lang="ru-RU" dirty="0" err="1"/>
              <a:t>Песаха</a:t>
            </a:r>
            <a:r>
              <a:rPr lang="ru-RU" dirty="0"/>
              <a:t> евреи празднуют окончательное освобождение.  Этот день завершает торжества праздника </a:t>
            </a:r>
            <a:r>
              <a:rPr lang="ru-RU" dirty="0" err="1"/>
              <a:t>Песах</a:t>
            </a:r>
            <a:r>
              <a:rPr lang="ru-RU" dirty="0"/>
              <a:t> и считается нерабочим. </a:t>
            </a:r>
          </a:p>
          <a:p>
            <a:pPr>
              <a:buNone/>
            </a:pPr>
            <a:r>
              <a:rPr lang="ru-RU" dirty="0"/>
              <a:t>    	Он отмечается в </a:t>
            </a:r>
          </a:p>
          <a:p>
            <a:pPr>
              <a:buNone/>
            </a:pPr>
            <a:r>
              <a:rPr lang="ru-RU" dirty="0"/>
              <a:t>     радостной атмосфере, </a:t>
            </a:r>
          </a:p>
          <a:p>
            <a:pPr>
              <a:buNone/>
            </a:pPr>
            <a:r>
              <a:rPr lang="ru-RU" dirty="0"/>
              <a:t>     с пением и танцами.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686452E-7ADE-0C1E-E9C8-2E30A1E69BB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4617132"/>
            <a:ext cx="2715794" cy="152763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690526"/>
            <a:ext cx="7920000" cy="5654798"/>
          </a:xfrm>
        </p:spPr>
        <p:txBody>
          <a:bodyPr/>
          <a:lstStyle/>
          <a:p>
            <a:pPr>
              <a:buNone/>
            </a:pPr>
            <a:r>
              <a:rPr lang="ru-RU" dirty="0"/>
              <a:t>		Как правило, в эти дни не работают и не решают деловых вопросов (хотя, в принципе, это и не запрещается). </a:t>
            </a:r>
          </a:p>
          <a:p>
            <a:pPr>
              <a:buNone/>
            </a:pPr>
            <a:r>
              <a:rPr lang="ru-RU" dirty="0"/>
              <a:t>		Не выполняют и домашнюю работу - стирку, уборку дома и т.д. </a:t>
            </a:r>
          </a:p>
          <a:p>
            <a:pPr>
              <a:buNone/>
            </a:pPr>
            <a:r>
              <a:rPr lang="ru-RU" dirty="0"/>
              <a:t>		Приготовление пищи, естественно, дозволяется. </a:t>
            </a:r>
          </a:p>
          <a:p>
            <a:pPr>
              <a:buNone/>
            </a:pPr>
            <a:r>
              <a:rPr lang="ru-RU" dirty="0"/>
              <a:t>		А освободившееся время используют для более глубокого изучения Торы.  </a:t>
            </a:r>
          </a:p>
        </p:txBody>
      </p:sp>
      <p:pic>
        <p:nvPicPr>
          <p:cNvPr id="5122" name="Picture 2" descr="i?id=8bec885b7bd730ba70fa0dcd9ae8f4aa-123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35486" y="4999059"/>
            <a:ext cx="1277955" cy="1317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84187" y="654011"/>
            <a:ext cx="7920000" cy="580556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/>
              <a:t>		В этот праздник проводят больше времени с семьей. Ходят в гости. Путешествуют по земле Израиля. </a:t>
            </a:r>
          </a:p>
          <a:p>
            <a:pPr>
              <a:buNone/>
            </a:pPr>
            <a:r>
              <a:rPr lang="ru-RU" dirty="0"/>
              <a:t>		Те, кто не живет в Иерусалиме, стараются посетить этот единственный в своем роде город.</a:t>
            </a:r>
          </a:p>
          <a:p>
            <a:pPr>
              <a:buNone/>
            </a:pPr>
            <a:r>
              <a:rPr lang="ru-RU" dirty="0"/>
              <a:t>		А в семьях в последний день праздника с наступлением вечера делают разделение между праздничным днем и буднями. Выпивают последний символический</a:t>
            </a:r>
          </a:p>
          <a:p>
            <a:pPr>
              <a:buNone/>
            </a:pPr>
            <a:r>
              <a:rPr lang="ru-RU" dirty="0"/>
              <a:t>     бокал вина и после произносят: </a:t>
            </a:r>
          </a:p>
          <a:p>
            <a:pPr>
              <a:buNone/>
            </a:pPr>
            <a:r>
              <a:rPr lang="ru-RU" dirty="0"/>
              <a:t>             «В будущем году - в Иерусалиме!»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pic>
        <p:nvPicPr>
          <p:cNvPr id="4098" name="Рисунок 68" descr="http://im3-tub-ru.yandex.net/i?id=248b5d1b4a07dfe2b344edcd989bf8f6-36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0014" y="4743468"/>
            <a:ext cx="1277955" cy="169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2A1500"/>
      </a:accent6>
      <a:hlink>
        <a:srgbClr val="0000FF"/>
      </a:hlink>
      <a:folHlink>
        <a:srgbClr val="800080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</TotalTime>
  <Words>502</Words>
  <Application>Microsoft Office PowerPoint</Application>
  <PresentationFormat>Экран (4:3)</PresentationFormat>
  <Paragraphs>35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Georgia</vt:lpstr>
      <vt:lpstr>Wingdings</vt:lpstr>
      <vt:lpstr>Тема Office</vt:lpstr>
      <vt:lpstr>Песах – один из главных иудейских праздников </vt:lpstr>
      <vt:lpstr>Песах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Solaris</dc:creator>
  <cp:lastModifiedBy>Роман Марс</cp:lastModifiedBy>
  <cp:revision>61</cp:revision>
  <dcterms:created xsi:type="dcterms:W3CDTF">2014-08-01T14:04:11Z</dcterms:created>
  <dcterms:modified xsi:type="dcterms:W3CDTF">2022-08-22T14:10:42Z</dcterms:modified>
</cp:coreProperties>
</file>