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media/audio2.wav" ContentType="audio/wav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64" r:id="rId3"/>
    <p:sldId id="265" r:id="rId4"/>
    <p:sldId id="275" r:id="rId5"/>
    <p:sldId id="276" r:id="rId6"/>
    <p:sldId id="277" r:id="rId7"/>
    <p:sldId id="269" r:id="rId8"/>
    <p:sldId id="266" r:id="rId9"/>
    <p:sldId id="278" r:id="rId10"/>
    <p:sldId id="272" r:id="rId11"/>
    <p:sldId id="273" r:id="rId12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2C00"/>
    <a:srgbClr val="3A1D00"/>
    <a:srgbClr val="9900CC"/>
    <a:srgbClr val="0000FF"/>
    <a:srgbClr val="FF3300"/>
    <a:srgbClr val="920000"/>
    <a:srgbClr val="007774"/>
    <a:srgbClr val="A200A2"/>
    <a:srgbClr val="6600CC"/>
    <a:srgbClr val="66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730" y="6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3048B2-1CDA-439C-8862-0879377BCC80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EA11E0-EDB4-445C-B156-0C5CE0C141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76643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EA11E0-EDB4-445C-B156-0C5CE0C14106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02356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EA11E0-EDB4-445C-B156-0C5CE0C14106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81225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EA11E0-EDB4-445C-B156-0C5CE0C14106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79401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EA11E0-EDB4-445C-B156-0C5CE0C14106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01137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EA11E0-EDB4-445C-B156-0C5CE0C14106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7261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EA11E0-EDB4-445C-B156-0C5CE0C14106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2210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EA11E0-EDB4-445C-B156-0C5CE0C14106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25659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00" name="Picture 12" descr="http://img0.liveinternet.ru/images/attach/c/6/92/629/92629312_large_ya__1_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58"/>
            <a:ext cx="8715436" cy="4857784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2" descr="http://img1.liveinternet.ru/images/attach/c/6/92/629/92629353_large_ya__3_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285734"/>
            <a:ext cx="8286808" cy="4572032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2290" name="Picture 2" descr="https://img-fotki.yandex.ru/get/57985/200418627.17e/0_17c661_3d18a91e_orig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9" y="774427"/>
            <a:ext cx="2714612" cy="4292851"/>
          </a:xfrm>
          <a:prstGeom prst="rect">
            <a:avLst/>
          </a:prstGeom>
          <a:noFill/>
        </p:spPr>
      </p:pic>
      <p:pic>
        <p:nvPicPr>
          <p:cNvPr id="12320" name="Picture 32" descr="http://img-fotki.yandex.ru/get/9800/16969765.22a/0_8f5bb_4e5298c3_orig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285734"/>
            <a:ext cx="1085151" cy="4572032"/>
          </a:xfrm>
          <a:prstGeom prst="rect">
            <a:avLst/>
          </a:prstGeom>
          <a:noFill/>
        </p:spPr>
      </p:pic>
      <p:pic>
        <p:nvPicPr>
          <p:cNvPr id="26" name="Picture 32" descr="http://img-fotki.yandex.ru/get/9800/16969765.22a/0_8f5bb_4e5298c3_orig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8058849" y="285734"/>
            <a:ext cx="1085151" cy="457203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960672F-3129-4480-A602-60EDB16C2719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6FBC8E-8982-47E3-A89B-632EC60146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960672F-3129-4480-A602-60EDB16C2719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6FBC8E-8982-47E3-A89B-632EC60146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2" descr="http://img0.liveinternet.ru/images/attach/c/6/92/629/92629312_large_ya__1_.jpg">
            <a:extLst>
              <a:ext uri="{FF2B5EF4-FFF2-40B4-BE49-F238E27FC236}">
                <a16:creationId xmlns:a16="http://schemas.microsoft.com/office/drawing/2014/main" id="{E3F7B546-2F67-4416-B079-B1E0317D5EF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" y="142858"/>
            <a:ext cx="9144000" cy="4857784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2" descr="http://img1.liveinternet.ru/images/attach/c/6/92/629/92629353_large_ya__3_.jpg">
            <a:extLst>
              <a:ext uri="{FF2B5EF4-FFF2-40B4-BE49-F238E27FC236}">
                <a16:creationId xmlns:a16="http://schemas.microsoft.com/office/drawing/2014/main" id="{E02D2355-F414-40D4-AD9A-6BBFFA0191D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85734"/>
            <a:ext cx="8572560" cy="4572032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32" descr="http://img-fotki.yandex.ru/get/9800/16969765.22a/0_8f5bb_4e5298c3_orig.png">
            <a:extLst>
              <a:ext uri="{FF2B5EF4-FFF2-40B4-BE49-F238E27FC236}">
                <a16:creationId xmlns:a16="http://schemas.microsoft.com/office/drawing/2014/main" id="{5401790D-F663-4901-A50A-E1CDCC19D56D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print"/>
          <a:srcRect l="26039"/>
          <a:stretch/>
        </p:blipFill>
        <p:spPr bwMode="auto">
          <a:xfrm>
            <a:off x="0" y="285734"/>
            <a:ext cx="802598" cy="4572032"/>
          </a:xfrm>
          <a:prstGeom prst="rect">
            <a:avLst/>
          </a:prstGeom>
          <a:noFill/>
        </p:spPr>
      </p:pic>
      <p:pic>
        <p:nvPicPr>
          <p:cNvPr id="9" name="Picture 32" descr="http://img-fotki.yandex.ru/get/9800/16969765.22a/0_8f5bb_4e5298c3_orig.png">
            <a:extLst>
              <a:ext uri="{FF2B5EF4-FFF2-40B4-BE49-F238E27FC236}">
                <a16:creationId xmlns:a16="http://schemas.microsoft.com/office/drawing/2014/main" id="{DFA06D30-5420-4CF9-8F45-4BD93D4EF8AE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print"/>
          <a:srcRect l="23735"/>
          <a:stretch/>
        </p:blipFill>
        <p:spPr bwMode="auto">
          <a:xfrm rot="10800000">
            <a:off x="8352928" y="285734"/>
            <a:ext cx="827584" cy="457203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2" descr="http://img0.liveinternet.ru/images/attach/c/6/92/629/92629312_large_ya__1_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71420"/>
            <a:ext cx="8786874" cy="4857784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2" descr="http://img1.liveinternet.ru/images/attach/c/6/92/629/92629353_large_ya__3_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42858"/>
            <a:ext cx="8429684" cy="4643470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32" descr="http://img-fotki.yandex.ru/get/9800/16969765.22a/0_8f5bb_4e5298c3_orig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42858"/>
            <a:ext cx="1102106" cy="4643470"/>
          </a:xfrm>
          <a:prstGeom prst="rect">
            <a:avLst/>
          </a:prstGeom>
          <a:noFill/>
        </p:spPr>
      </p:pic>
      <p:pic>
        <p:nvPicPr>
          <p:cNvPr id="11" name="Picture 2" descr="https://img-fotki.yandex.ru/get/57985/200418627.17e/0_17c661_3d18a91e_orig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0" y="2714626"/>
            <a:ext cx="1535914" cy="2428874"/>
          </a:xfrm>
          <a:prstGeom prst="rect">
            <a:avLst/>
          </a:prstGeom>
          <a:noFill/>
        </p:spPr>
      </p:pic>
      <p:pic>
        <p:nvPicPr>
          <p:cNvPr id="12" name="Picture 6" descr="https://img-fotki.yandex.ru/get/50936/200418627.17e/0_17c5f8_dcaec621_orig.png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 rot="11607846" flipV="1">
            <a:off x="1172556" y="3592429"/>
            <a:ext cx="683671" cy="96212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2" descr="http://img0.liveinternet.ru/images/attach/c/6/92/629/92629312_large_ya__1_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71420"/>
            <a:ext cx="8786874" cy="4857784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2" descr="http://img1.liveinternet.ru/images/attach/c/6/92/629/92629353_large_ya__3_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42858"/>
            <a:ext cx="8429684" cy="4643470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32" descr="http://img-fotki.yandex.ru/get/9800/16969765.22a/0_8f5bb_4e5298c3_orig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7929586" y="142858"/>
            <a:ext cx="1102106" cy="4643470"/>
          </a:xfrm>
          <a:prstGeom prst="rect">
            <a:avLst/>
          </a:prstGeom>
          <a:noFill/>
        </p:spPr>
      </p:pic>
      <p:pic>
        <p:nvPicPr>
          <p:cNvPr id="11" name="Picture 6" descr="https://img-fotki.yandex.ru/get/50936/200418627.17e/0_17c5f8_dcaec621_orig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 rot="12268795" flipV="1">
            <a:off x="6880120" y="3207146"/>
            <a:ext cx="1248273" cy="175668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Группа 30"/>
          <p:cNvGrpSpPr/>
          <p:nvPr userDrawn="1"/>
        </p:nvGrpSpPr>
        <p:grpSpPr>
          <a:xfrm rot="10800000">
            <a:off x="0" y="4357699"/>
            <a:ext cx="8974608" cy="785801"/>
            <a:chOff x="20032" y="-1"/>
            <a:chExt cx="8974608" cy="785801"/>
          </a:xfrm>
        </p:grpSpPr>
        <p:pic>
          <p:nvPicPr>
            <p:cNvPr id="32" name="Picture 32" descr="http://img-fotki.yandex.ru/get/9800/16969765.22a/0_8f5bb_4e5298c3_orig.png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 l="26330"/>
            <a:stretch>
              <a:fillRect/>
            </a:stretch>
          </p:blipFill>
          <p:spPr bwMode="auto">
            <a:xfrm rot="5400000">
              <a:off x="1874172" y="-1854141"/>
              <a:ext cx="785801" cy="4494081"/>
            </a:xfrm>
            <a:prstGeom prst="rect">
              <a:avLst/>
            </a:prstGeom>
            <a:noFill/>
          </p:spPr>
        </p:pic>
        <p:pic>
          <p:nvPicPr>
            <p:cNvPr id="33" name="Picture 32" descr="http://img-fotki.yandex.ru/get/9800/16969765.22a/0_8f5bb_4e5298c3_orig.png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 l="26330"/>
            <a:stretch>
              <a:fillRect/>
            </a:stretch>
          </p:blipFill>
          <p:spPr bwMode="auto">
            <a:xfrm rot="5400000" flipV="1">
              <a:off x="6354700" y="-1854139"/>
              <a:ext cx="785801" cy="4494078"/>
            </a:xfrm>
            <a:prstGeom prst="rect">
              <a:avLst/>
            </a:prstGeom>
            <a:noFill/>
          </p:spPr>
        </p:pic>
      </p:grpSp>
      <p:grpSp>
        <p:nvGrpSpPr>
          <p:cNvPr id="30" name="Группа 29"/>
          <p:cNvGrpSpPr/>
          <p:nvPr userDrawn="1"/>
        </p:nvGrpSpPr>
        <p:grpSpPr>
          <a:xfrm>
            <a:off x="20032" y="-1"/>
            <a:ext cx="8974608" cy="785801"/>
            <a:chOff x="20032" y="-1"/>
            <a:chExt cx="8974608" cy="785801"/>
          </a:xfrm>
        </p:grpSpPr>
        <p:pic>
          <p:nvPicPr>
            <p:cNvPr id="13" name="Picture 32" descr="http://img-fotki.yandex.ru/get/9800/16969765.22a/0_8f5bb_4e5298c3_orig.png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 l="26330"/>
            <a:stretch>
              <a:fillRect/>
            </a:stretch>
          </p:blipFill>
          <p:spPr bwMode="auto">
            <a:xfrm rot="5400000">
              <a:off x="1874172" y="-1854141"/>
              <a:ext cx="785801" cy="4494081"/>
            </a:xfrm>
            <a:prstGeom prst="rect">
              <a:avLst/>
            </a:prstGeom>
            <a:noFill/>
          </p:spPr>
        </p:pic>
        <p:pic>
          <p:nvPicPr>
            <p:cNvPr id="14" name="Picture 32" descr="http://img-fotki.yandex.ru/get/9800/16969765.22a/0_8f5bb_4e5298c3_orig.png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 l="26330"/>
            <a:stretch>
              <a:fillRect/>
            </a:stretch>
          </p:blipFill>
          <p:spPr bwMode="auto">
            <a:xfrm rot="5400000" flipV="1">
              <a:off x="6354700" y="-1854139"/>
              <a:ext cx="785801" cy="4494078"/>
            </a:xfrm>
            <a:prstGeom prst="rect">
              <a:avLst/>
            </a:prstGeom>
            <a:noFill/>
          </p:spPr>
        </p:pic>
      </p:grpSp>
      <p:pic>
        <p:nvPicPr>
          <p:cNvPr id="12" name="Picture 32" descr="http://img-fotki.yandex.ru/get/9800/16969765.22a/0_8f5bb_4e5298c3_orig.png"/>
          <p:cNvPicPr>
            <a:picLocks noChangeAspect="1" noChangeArrowheads="1"/>
          </p:cNvPicPr>
          <p:nvPr userDrawn="1"/>
        </p:nvPicPr>
        <p:blipFill>
          <a:blip r:embed="rId3" cstate="print"/>
          <a:srcRect l="26330"/>
          <a:stretch>
            <a:fillRect/>
          </a:stretch>
        </p:blipFill>
        <p:spPr bwMode="auto">
          <a:xfrm rot="10800000">
            <a:off x="8244646" y="0"/>
            <a:ext cx="899354" cy="5143500"/>
          </a:xfrm>
          <a:prstGeom prst="rect">
            <a:avLst/>
          </a:prstGeom>
          <a:noFill/>
        </p:spPr>
      </p:pic>
      <p:pic>
        <p:nvPicPr>
          <p:cNvPr id="10" name="Picture 32" descr="http://img-fotki.yandex.ru/get/9800/16969765.22a/0_8f5bb_4e5298c3_orig.png"/>
          <p:cNvPicPr>
            <a:picLocks noChangeAspect="1" noChangeArrowheads="1"/>
          </p:cNvPicPr>
          <p:nvPr userDrawn="1"/>
        </p:nvPicPr>
        <p:blipFill>
          <a:blip r:embed="rId3" cstate="print"/>
          <a:srcRect l="26330"/>
          <a:stretch>
            <a:fillRect/>
          </a:stretch>
        </p:blipFill>
        <p:spPr bwMode="auto">
          <a:xfrm>
            <a:off x="0" y="0"/>
            <a:ext cx="899354" cy="5143500"/>
          </a:xfrm>
          <a:prstGeom prst="rect">
            <a:avLst/>
          </a:prstGeom>
          <a:noFill/>
        </p:spPr>
      </p:pic>
      <p:pic>
        <p:nvPicPr>
          <p:cNvPr id="8198" name="Picture 6" descr="&amp;tscy;&amp;vcy;&amp;iecy;&amp;tcy;&amp;ycy;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0" y="0"/>
            <a:ext cx="589680" cy="500048"/>
          </a:xfrm>
          <a:prstGeom prst="rect">
            <a:avLst/>
          </a:prstGeom>
          <a:noFill/>
        </p:spPr>
      </p:pic>
      <p:pic>
        <p:nvPicPr>
          <p:cNvPr id="34" name="Picture 6" descr="&amp;tscy;&amp;vcy;&amp;iecy;&amp;tcy;&amp;ycy;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0" y="4643452"/>
            <a:ext cx="589680" cy="50004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2" descr="http://img0.liveinternet.ru/images/attach/c/6/92/629/92629312_large_ya__1_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frame">
            <a:avLst>
              <a:gd name="adj1" fmla="val 2998"/>
            </a:avLst>
          </a:prstGeom>
          <a:noFill/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9" name="Picture 2" descr="http://img1.liveinternet.ru/images/attach/c/6/92/629/92629353_large_ya__3_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14296"/>
            <a:ext cx="8572560" cy="464347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960672F-3129-4480-A602-60EDB16C2719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6FBC8E-8982-47E3-A89B-632EC60146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960672F-3129-4480-A602-60EDB16C2719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6FBC8E-8982-47E3-A89B-632EC60146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960672F-3129-4480-A602-60EDB16C2719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6FBC8E-8982-47E3-A89B-632EC60146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img1.liveinternet.ru/images/attach/c/6/92/629/92629353_large_ya__3_.jp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learningapps.org/view13406154" TargetMode="External"/><Relationship Id="rId5" Type="http://schemas.openxmlformats.org/officeDocument/2006/relationships/image" Target="../media/image4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5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10" Type="http://schemas.openxmlformats.org/officeDocument/2006/relationships/image" Target="../media/image48.png"/><Relationship Id="rId4" Type="http://schemas.openxmlformats.org/officeDocument/2006/relationships/image" Target="../media/image10.png"/><Relationship Id="rId9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13" Type="http://schemas.openxmlformats.org/officeDocument/2006/relationships/image" Target="../media/image19.png"/><Relationship Id="rId3" Type="http://schemas.openxmlformats.org/officeDocument/2006/relationships/image" Target="../media/image2.jpeg"/><Relationship Id="rId7" Type="http://schemas.openxmlformats.org/officeDocument/2006/relationships/image" Target="../media/image13.jpg"/><Relationship Id="rId12" Type="http://schemas.openxmlformats.org/officeDocument/2006/relationships/image" Target="../media/image18.jpg"/><Relationship Id="rId17" Type="http://schemas.openxmlformats.org/officeDocument/2006/relationships/image" Target="../media/image10.png"/><Relationship Id="rId2" Type="http://schemas.openxmlformats.org/officeDocument/2006/relationships/audio" Target="../media/audio1.wav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g"/><Relationship Id="rId11" Type="http://schemas.openxmlformats.org/officeDocument/2006/relationships/image" Target="../media/image17.jpg"/><Relationship Id="rId5" Type="http://schemas.openxmlformats.org/officeDocument/2006/relationships/image" Target="../media/image11.jpg"/><Relationship Id="rId15" Type="http://schemas.openxmlformats.org/officeDocument/2006/relationships/image" Target="../media/image5.png"/><Relationship Id="rId10" Type="http://schemas.openxmlformats.org/officeDocument/2006/relationships/image" Target="../media/image16.jpg"/><Relationship Id="rId4" Type="http://schemas.openxmlformats.org/officeDocument/2006/relationships/image" Target="../media/image1.jpeg"/><Relationship Id="rId9" Type="http://schemas.openxmlformats.org/officeDocument/2006/relationships/image" Target="../media/image15.jpg"/><Relationship Id="rId14" Type="http://schemas.openxmlformats.org/officeDocument/2006/relationships/image" Target="../media/image20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5.png"/><Relationship Id="rId9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6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5.png"/><Relationship Id="rId4" Type="http://schemas.openxmlformats.org/officeDocument/2006/relationships/image" Target="../media/image10.png"/><Relationship Id="rId9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30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5.png"/><Relationship Id="rId4" Type="http://schemas.openxmlformats.org/officeDocument/2006/relationships/image" Target="../media/image10.png"/><Relationship Id="rId9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0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10.png"/><Relationship Id="rId7" Type="http://schemas.openxmlformats.org/officeDocument/2006/relationships/image" Target="../media/image3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31640" y="987574"/>
            <a:ext cx="5184576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i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7A3D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 panose="020B0503020102020204" pitchFamily="34" charset="0"/>
              </a:rPr>
              <a:t>Основные и составные цвета</a:t>
            </a:r>
          </a:p>
        </p:txBody>
      </p:sp>
      <p:sp>
        <p:nvSpPr>
          <p:cNvPr id="3" name="Овал 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420CA64-EE6D-4FE2-B6BF-633B98EE5CF7}"/>
              </a:ext>
            </a:extLst>
          </p:cNvPr>
          <p:cNvSpPr/>
          <p:nvPr/>
        </p:nvSpPr>
        <p:spPr>
          <a:xfrm>
            <a:off x="8388456" y="4569766"/>
            <a:ext cx="288000" cy="288000"/>
          </a:xfrm>
          <a:prstGeom prst="ellipse">
            <a:avLst/>
          </a:prstGeom>
          <a:solidFill>
            <a:srgbClr val="C38649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A4DA05F-AB03-4199-8952-45F4A372E8E6}"/>
              </a:ext>
            </a:extLst>
          </p:cNvPr>
          <p:cNvSpPr txBox="1"/>
          <p:nvPr/>
        </p:nvSpPr>
        <p:spPr>
          <a:xfrm>
            <a:off x="1724740" y="2748865"/>
            <a:ext cx="414340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i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7A3D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 panose="020B0503020102020204" pitchFamily="34" charset="0"/>
              </a:rPr>
              <a:t>изобразительное искусство</a:t>
            </a:r>
          </a:p>
          <a:p>
            <a:pPr algn="ctr"/>
            <a:r>
              <a:rPr lang="ru-RU" sz="2400" b="1" i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7A3D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 panose="020B0503020102020204" pitchFamily="34" charset="0"/>
              </a:rPr>
              <a:t>1 класс</a:t>
            </a:r>
            <a:endParaRPr lang="ru-RU" sz="3200" b="1" i="1" dirty="0">
              <a:ln w="6600">
                <a:solidFill>
                  <a:schemeClr val="accent2"/>
                </a:solidFill>
                <a:prstDash val="solid"/>
              </a:ln>
              <a:solidFill>
                <a:srgbClr val="7A3D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Book" panose="020B0503020102020204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7DB8250-1767-4210-8BE5-9CE11E4664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3541098"/>
            <a:ext cx="1036769" cy="160240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лачко с текстом: прямоугольное 1">
            <a:extLst>
              <a:ext uri="{FF2B5EF4-FFF2-40B4-BE49-F238E27FC236}">
                <a16:creationId xmlns:a16="http://schemas.microsoft.com/office/drawing/2014/main" id="{9622A351-72E0-4B6C-B5B9-DCFE6865E9EC}"/>
              </a:ext>
            </a:extLst>
          </p:cNvPr>
          <p:cNvSpPr/>
          <p:nvPr/>
        </p:nvSpPr>
        <p:spPr>
          <a:xfrm>
            <a:off x="772698" y="306690"/>
            <a:ext cx="7598604" cy="2268000"/>
          </a:xfrm>
          <a:prstGeom prst="wedgeRectCallout">
            <a:avLst>
              <a:gd name="adj1" fmla="val -31979"/>
              <a:gd name="adj2" fmla="val 95549"/>
            </a:avLst>
          </a:prstGeom>
          <a:solidFill>
            <a:srgbClr val="F0E0D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000" algn="just"/>
            <a:endParaRPr lang="ru-RU" sz="800" dirty="0">
              <a:solidFill>
                <a:srgbClr val="C00000"/>
              </a:solidFill>
              <a:effectLst/>
              <a:latin typeface="Franklin Gothic Medium Cond" panose="020B06060304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00" algn="just"/>
            <a:r>
              <a:rPr lang="ru-RU" sz="2000" dirty="0">
                <a:solidFill>
                  <a:srgbClr val="C00000"/>
                </a:solidFill>
                <a:effectLst/>
                <a:latin typeface="Franklin Gothic Medium Cond" panose="020B06060304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Друзья!</a:t>
            </a:r>
            <a:r>
              <a:rPr lang="ru-RU" sz="2000" dirty="0">
                <a:solidFill>
                  <a:srgbClr val="582C00"/>
                </a:solidFill>
                <a:effectLst/>
                <a:latin typeface="Franklin Gothic Medium Cond" panose="020B06060304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3A1D00"/>
                </a:solidFill>
                <a:effectLst/>
                <a:latin typeface="Franklin Gothic Medium Cond" panose="020B06060304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Распределите карточки с цветами на две группы: слева – холодные цвета, справа – тёплые цвета, для этого захватите карточку мышкой и перетащить её в определённую группу. В качестве подсказки можно выполнить клик на лампочку в левом верхнем углу. Для проверки нажмите на синюю кнопку в нижнем правом углу. Если на плашках появится зелёная рамка – задание выполнено верно, если красная – допущены ошибки. </a:t>
            </a:r>
          </a:p>
          <a:p>
            <a:pPr marL="36000" algn="just"/>
            <a:endParaRPr lang="ru-RU" sz="2000" dirty="0">
              <a:solidFill>
                <a:srgbClr val="C00000"/>
              </a:solidFill>
              <a:effectLst/>
              <a:latin typeface="Franklin Gothic Medium Cond" panose="020B06060304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00" algn="just">
              <a:lnSpc>
                <a:spcPct val="115000"/>
              </a:lnSpc>
              <a:spcAft>
                <a:spcPts val="0"/>
              </a:spcAft>
            </a:pPr>
            <a:r>
              <a:rPr lang="ru-RU" sz="200" dirty="0">
                <a:solidFill>
                  <a:srgbClr val="582C00"/>
                </a:solidFill>
                <a:effectLst/>
                <a:latin typeface="Franklin Gothic Medium Cond" panose="020B06060304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pic>
        <p:nvPicPr>
          <p:cNvPr id="6" name="Picture 2" descr="https://img-fotki.yandex.ru/get/57985/200418627.17e/0_17c661_3d18a91e_orig.png">
            <a:extLst>
              <a:ext uri="{FF2B5EF4-FFF2-40B4-BE49-F238E27FC236}">
                <a16:creationId xmlns:a16="http://schemas.microsoft.com/office/drawing/2014/main" id="{6999393E-6896-47D9-BFB5-CB966F1A3E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0" y="2714626"/>
            <a:ext cx="1535914" cy="2428874"/>
          </a:xfrm>
          <a:prstGeom prst="rect">
            <a:avLst/>
          </a:prstGeom>
          <a:noFill/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1450692-E824-4244-9672-DF5FAECEFEB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75656" y="3507854"/>
            <a:ext cx="1036769" cy="160240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2" name="Овал 2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C18617B-90D5-4D5F-ADEC-528BB4F7DB39}"/>
              </a:ext>
            </a:extLst>
          </p:cNvPr>
          <p:cNvSpPr/>
          <p:nvPr/>
        </p:nvSpPr>
        <p:spPr>
          <a:xfrm>
            <a:off x="8676456" y="4588006"/>
            <a:ext cx="288000" cy="288000"/>
          </a:xfrm>
          <a:prstGeom prst="ellipse">
            <a:avLst/>
          </a:prstGeom>
          <a:solidFill>
            <a:srgbClr val="C38649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A05F0AD-A2DE-491A-A406-8C598DBB626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679990"/>
            <a:ext cx="3647625" cy="2052000"/>
          </a:xfrm>
          <a:prstGeom prst="rect">
            <a:avLst/>
          </a:prstGeom>
        </p:spPr>
      </p:pic>
      <p:pic>
        <p:nvPicPr>
          <p:cNvPr id="12" name="Рисунок 11">
            <a:hlinkClick r:id="rId6"/>
            <a:extLst>
              <a:ext uri="{FF2B5EF4-FFF2-40B4-BE49-F238E27FC236}">
                <a16:creationId xmlns:a16="http://schemas.microsoft.com/office/drawing/2014/main" id="{1A098036-6375-4BEE-A0E2-471BD657ABB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320" y="3237614"/>
            <a:ext cx="1441771" cy="1350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2866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img-fotki.yandex.ru/get/57985/200418627.17e/0_17c661_3d18a91e_orig.png">
            <a:extLst>
              <a:ext uri="{FF2B5EF4-FFF2-40B4-BE49-F238E27FC236}">
                <a16:creationId xmlns:a16="http://schemas.microsoft.com/office/drawing/2014/main" id="{6999393E-6896-47D9-BFB5-CB966F1A3E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0" y="2714626"/>
            <a:ext cx="1535914" cy="2428874"/>
          </a:xfrm>
          <a:prstGeom prst="rect">
            <a:avLst/>
          </a:prstGeom>
          <a:noFill/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1450692-E824-4244-9672-DF5FAECEFEB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75656" y="3507854"/>
            <a:ext cx="1036769" cy="160240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2" name="Знак умножения 21">
            <a:hlinkClick r:id="" action="ppaction://hlinkshowjump?jump=endshow"/>
            <a:extLst>
              <a:ext uri="{FF2B5EF4-FFF2-40B4-BE49-F238E27FC236}">
                <a16:creationId xmlns:a16="http://schemas.microsoft.com/office/drawing/2014/main" id="{6C18617B-90D5-4D5F-ADEC-528BB4F7DB39}"/>
              </a:ext>
            </a:extLst>
          </p:cNvPr>
          <p:cNvSpPr/>
          <p:nvPr/>
        </p:nvSpPr>
        <p:spPr>
          <a:xfrm>
            <a:off x="8676456" y="4588006"/>
            <a:ext cx="288000" cy="288000"/>
          </a:xfrm>
          <a:prstGeom prst="mathMultiply">
            <a:avLst/>
          </a:prstGeom>
          <a:solidFill>
            <a:srgbClr val="C38649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блачко с текстом: прямоугольное 1">
            <a:extLst>
              <a:ext uri="{FF2B5EF4-FFF2-40B4-BE49-F238E27FC236}">
                <a16:creationId xmlns:a16="http://schemas.microsoft.com/office/drawing/2014/main" id="{C7E856A6-D069-4963-9153-510F63A2FD87}"/>
              </a:ext>
            </a:extLst>
          </p:cNvPr>
          <p:cNvSpPr/>
          <p:nvPr/>
        </p:nvSpPr>
        <p:spPr>
          <a:xfrm>
            <a:off x="772698" y="306690"/>
            <a:ext cx="4015326" cy="2769116"/>
          </a:xfrm>
          <a:prstGeom prst="wedgeRectCallout">
            <a:avLst>
              <a:gd name="adj1" fmla="val -9006"/>
              <a:gd name="adj2" fmla="val 68375"/>
            </a:avLst>
          </a:prstGeom>
          <a:solidFill>
            <a:srgbClr val="F0E0D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000" algn="just">
              <a:spcAft>
                <a:spcPts val="0"/>
              </a:spcAft>
            </a:pPr>
            <a:r>
              <a:rPr lang="ru-RU" sz="2200" dirty="0">
                <a:solidFill>
                  <a:srgbClr val="C00000"/>
                </a:solidFill>
                <a:effectLst/>
                <a:latin typeface="Franklin Gothic Medium Cond" panose="020B06060304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Друзья!</a:t>
            </a:r>
            <a:r>
              <a:rPr lang="ru-RU" sz="2200" dirty="0">
                <a:solidFill>
                  <a:srgbClr val="582C00"/>
                </a:solidFill>
                <a:effectLst/>
                <a:latin typeface="Franklin Gothic Medium Cond" panose="020B06060304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Теперь вы знаете, что все цвета делятся на:</a:t>
            </a:r>
          </a:p>
          <a:p>
            <a:pPr marL="36000" algn="just">
              <a:spcAft>
                <a:spcPts val="0"/>
              </a:spcAft>
            </a:pPr>
            <a:r>
              <a:rPr lang="ru-RU" sz="2200" dirty="0">
                <a:solidFill>
                  <a:srgbClr val="582C00"/>
                </a:solidFill>
                <a:latin typeface="Franklin Gothic Medium Cond" panose="020B06060304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1. основные и составные;</a:t>
            </a:r>
          </a:p>
          <a:p>
            <a:pPr marL="36000" algn="just">
              <a:spcAft>
                <a:spcPts val="0"/>
              </a:spcAft>
            </a:pPr>
            <a:r>
              <a:rPr lang="ru-RU" sz="2200" dirty="0">
                <a:solidFill>
                  <a:srgbClr val="582C00"/>
                </a:solidFill>
                <a:effectLst/>
                <a:latin typeface="Franklin Gothic Medium Cond" panose="020B06060304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2. тёплые и холодные</a:t>
            </a:r>
            <a:r>
              <a:rPr lang="ru-RU" sz="2200" dirty="0">
                <a:solidFill>
                  <a:srgbClr val="582C00"/>
                </a:solidFill>
                <a:latin typeface="Franklin Gothic Medium Cond" panose="020B06060304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6000" algn="just">
              <a:spcAft>
                <a:spcPts val="0"/>
              </a:spcAft>
            </a:pPr>
            <a:r>
              <a:rPr lang="ru-RU" sz="2200" dirty="0">
                <a:solidFill>
                  <a:srgbClr val="582C00"/>
                </a:solidFill>
                <a:latin typeface="Franklin Gothic Medium Cond" panose="020B06060304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Пользуйтесь этими знаниями при выполнении своих работ. </a:t>
            </a:r>
          </a:p>
          <a:p>
            <a:pPr marL="36000" algn="just">
              <a:spcAft>
                <a:spcPts val="0"/>
              </a:spcAft>
            </a:pPr>
            <a:r>
              <a:rPr lang="ru-RU" sz="2200" dirty="0">
                <a:solidFill>
                  <a:srgbClr val="582C00"/>
                </a:solidFill>
                <a:effectLst/>
                <a:latin typeface="Franklin Gothic Medium Cond" panose="020B06060304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lang="ru-RU" sz="2200" dirty="0">
                <a:solidFill>
                  <a:srgbClr val="C00000"/>
                </a:solidFill>
                <a:effectLst/>
                <a:latin typeface="Franklin Gothic Medium Cond" panose="020B06060304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Художник Тюбик.</a:t>
            </a:r>
          </a:p>
          <a:p>
            <a:pPr marL="36000" algn="just">
              <a:lnSpc>
                <a:spcPct val="115000"/>
              </a:lnSpc>
              <a:spcAft>
                <a:spcPts val="0"/>
              </a:spcAft>
            </a:pPr>
            <a:r>
              <a:rPr lang="ru-RU" sz="200" dirty="0">
                <a:solidFill>
                  <a:srgbClr val="C00000"/>
                </a:solidFill>
                <a:effectLst/>
                <a:latin typeface="Franklin Gothic Medium Cond" panose="020B06060304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7B9421BD-C952-4C6A-9549-12F475A4D5ED}"/>
              </a:ext>
            </a:extLst>
          </p:cNvPr>
          <p:cNvGrpSpPr>
            <a:grpSpLocks noChangeAspect="1"/>
          </p:cNvGrpSpPr>
          <p:nvPr/>
        </p:nvGrpSpPr>
        <p:grpSpPr>
          <a:xfrm>
            <a:off x="5004048" y="1491630"/>
            <a:ext cx="3296870" cy="3096000"/>
            <a:chOff x="5555596" y="2051931"/>
            <a:chExt cx="2835990" cy="2663204"/>
          </a:xfrm>
        </p:grpSpPr>
        <p:sp>
          <p:nvSpPr>
            <p:cNvPr id="8" name="Овал 7">
              <a:extLst>
                <a:ext uri="{FF2B5EF4-FFF2-40B4-BE49-F238E27FC236}">
                  <a16:creationId xmlns:a16="http://schemas.microsoft.com/office/drawing/2014/main" id="{C6DA34E9-F76B-43BC-BBDC-C54FE674B11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40152" y="2355726"/>
              <a:ext cx="2159999" cy="21600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" name="Рисунок 4">
              <a:extLst>
                <a:ext uri="{FF2B5EF4-FFF2-40B4-BE49-F238E27FC236}">
                  <a16:creationId xmlns:a16="http://schemas.microsoft.com/office/drawing/2014/main" id="{4E01BBEA-2F58-45C7-8EBD-CD64EBBF5EB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52976" y="3435846"/>
              <a:ext cx="938610" cy="720000"/>
            </a:xfrm>
            <a:prstGeom prst="rect">
              <a:avLst/>
            </a:prstGeom>
          </p:spPr>
        </p:pic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A1C2B507-9A10-412D-9C7E-986AC2A2D69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14366" y="3995135"/>
              <a:ext cx="938610" cy="720000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C54F0944-98EE-4BA2-8516-C96F64A7F2C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52976" y="2568709"/>
              <a:ext cx="938610" cy="720000"/>
            </a:xfrm>
            <a:prstGeom prst="rect">
              <a:avLst/>
            </a:prstGeom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2DCAC236-A4FF-42C2-A9C7-815F1799642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55596" y="3435846"/>
              <a:ext cx="938610" cy="720000"/>
            </a:xfrm>
            <a:prstGeom prst="rect">
              <a:avLst/>
            </a:prstGeom>
          </p:spPr>
        </p:pic>
        <p:pic>
          <p:nvPicPr>
            <p:cNvPr id="17" name="Рисунок 16">
              <a:extLst>
                <a:ext uri="{FF2B5EF4-FFF2-40B4-BE49-F238E27FC236}">
                  <a16:creationId xmlns:a16="http://schemas.microsoft.com/office/drawing/2014/main" id="{4699F138-067E-48BC-8D2D-8363AC74865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14366" y="2051931"/>
              <a:ext cx="938610" cy="720000"/>
            </a:xfrm>
            <a:prstGeom prst="rect">
              <a:avLst/>
            </a:prstGeom>
          </p:spPr>
        </p:pic>
        <p:pic>
          <p:nvPicPr>
            <p:cNvPr id="19" name="Рисунок 18">
              <a:extLst>
                <a:ext uri="{FF2B5EF4-FFF2-40B4-BE49-F238E27FC236}">
                  <a16:creationId xmlns:a16="http://schemas.microsoft.com/office/drawing/2014/main" id="{73A0F820-08CB-4F1B-8E17-2B5FC6886A0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55596" y="2568709"/>
              <a:ext cx="938610" cy="72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733595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2" descr="http://img0.liveinternet.ru/images/attach/c/6/92/629/92629312_large_ya__1_.jpg">
            <a:extLst>
              <a:ext uri="{FF2B5EF4-FFF2-40B4-BE49-F238E27FC236}">
                <a16:creationId xmlns:a16="http://schemas.microsoft.com/office/drawing/2014/main" id="{FDDE03CF-C405-4999-98CF-0CB5D83AA0F0}"/>
              </a:ext>
            </a:extLst>
          </p:cNvPr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4" y="142858"/>
            <a:ext cx="9144000" cy="4857784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2" descr="http://img1.liveinternet.ru/images/attach/c/6/92/629/92629353_large_ya__3_.jpg">
            <a:extLst>
              <a:ext uri="{FF2B5EF4-FFF2-40B4-BE49-F238E27FC236}">
                <a16:creationId xmlns:a16="http://schemas.microsoft.com/office/drawing/2014/main" id="{4BA97A61-A134-46DD-8B9B-6A224F24D7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285734"/>
            <a:ext cx="8572560" cy="4572032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57A7839F-76A5-4636-A2B6-86CBB31CBB5F}"/>
              </a:ext>
            </a:extLst>
          </p:cNvPr>
          <p:cNvSpPr txBox="1"/>
          <p:nvPr/>
        </p:nvSpPr>
        <p:spPr>
          <a:xfrm>
            <a:off x="1580220" y="1045061"/>
            <a:ext cx="5983561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>
                <a:solidFill>
                  <a:srgbClr val="920000"/>
                </a:solidFill>
                <a:latin typeface="Franklin Gothic Medium Cond" panose="020B0606030402020204" pitchFamily="34" charset="0"/>
              </a:rPr>
              <a:t>Друзья! </a:t>
            </a:r>
          </a:p>
          <a:p>
            <a:pPr algn="ctr"/>
            <a:r>
              <a:rPr lang="ru-RU" sz="2800" dirty="0">
                <a:solidFill>
                  <a:srgbClr val="582C00"/>
                </a:solidFill>
                <a:latin typeface="Franklin Gothic Medium Cond" panose="020B0606030402020204" pitchFamily="34" charset="0"/>
              </a:rPr>
              <a:t>Трудно сосчитать все краски природы. </a:t>
            </a:r>
          </a:p>
          <a:p>
            <a:pPr algn="ctr"/>
            <a:r>
              <a:rPr lang="ru-RU" sz="2800" dirty="0">
                <a:solidFill>
                  <a:srgbClr val="582C00"/>
                </a:solidFill>
                <a:latin typeface="Franklin Gothic Medium Cond" panose="020B0606030402020204" pitchFamily="34" charset="0"/>
              </a:rPr>
              <a:t>А у вас в наборе всего несколько цветов. </a:t>
            </a:r>
          </a:p>
          <a:p>
            <a:pPr algn="ctr"/>
            <a:r>
              <a:rPr lang="ru-RU" sz="2800" dirty="0">
                <a:solidFill>
                  <a:srgbClr val="582C00"/>
                </a:solidFill>
                <a:latin typeface="Franklin Gothic Medium Cond" panose="020B0606030402020204" pitchFamily="34" charset="0"/>
              </a:rPr>
              <a:t>Как же быть? Как передать красоту мира?</a:t>
            </a:r>
          </a:p>
          <a:p>
            <a:pPr algn="ctr"/>
            <a:r>
              <a:rPr lang="ru-RU" sz="2800" dirty="0">
                <a:solidFill>
                  <a:srgbClr val="582C00"/>
                </a:solidFill>
                <a:latin typeface="Franklin Gothic Medium Cond" panose="020B0606030402020204" pitchFamily="34" charset="0"/>
              </a:rPr>
              <a:t>Вам помогут знания о цвете. </a:t>
            </a:r>
          </a:p>
        </p:txBody>
      </p:sp>
      <p:grpSp>
        <p:nvGrpSpPr>
          <p:cNvPr id="44" name="Группа 43">
            <a:extLst>
              <a:ext uri="{FF2B5EF4-FFF2-40B4-BE49-F238E27FC236}">
                <a16:creationId xmlns:a16="http://schemas.microsoft.com/office/drawing/2014/main" id="{0553E249-820F-4265-8A6C-E202B5C1AF6A}"/>
              </a:ext>
            </a:extLst>
          </p:cNvPr>
          <p:cNvGrpSpPr>
            <a:grpSpLocks noChangeAspect="1"/>
          </p:cNvGrpSpPr>
          <p:nvPr/>
        </p:nvGrpSpPr>
        <p:grpSpPr>
          <a:xfrm>
            <a:off x="-63475565" y="303998"/>
            <a:ext cx="71637179" cy="4536000"/>
            <a:chOff x="-2510652" y="1636141"/>
            <a:chExt cx="12266972" cy="714196"/>
          </a:xfrm>
        </p:grpSpPr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3EC16080-C870-4EB5-BF9E-8788206B87B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592192" y="1636141"/>
              <a:ext cx="1164128" cy="714194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06DDA799-A6AD-4290-AA6E-FDFCF197233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782395" y="1636141"/>
              <a:ext cx="1165100" cy="714194"/>
            </a:xfrm>
            <a:prstGeom prst="rect">
              <a:avLst/>
            </a:prstGeom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3F3AAF2E-432E-4F21-86CB-D8A6926E274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944984" y="1636141"/>
              <a:ext cx="1484203" cy="714194"/>
            </a:xfrm>
            <a:prstGeom prst="rect">
              <a:avLst/>
            </a:prstGeom>
          </p:spPr>
        </p:pic>
        <p:pic>
          <p:nvPicPr>
            <p:cNvPr id="17" name="Рисунок 16">
              <a:extLst>
                <a:ext uri="{FF2B5EF4-FFF2-40B4-BE49-F238E27FC236}">
                  <a16:creationId xmlns:a16="http://schemas.microsoft.com/office/drawing/2014/main" id="{4174940C-B1F2-4DEF-9039-B4A918C2AF4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426675" y="1636141"/>
              <a:ext cx="1168029" cy="714196"/>
            </a:xfrm>
            <a:prstGeom prst="rect">
              <a:avLst/>
            </a:prstGeom>
          </p:spPr>
        </p:pic>
        <p:pic>
          <p:nvPicPr>
            <p:cNvPr id="19" name="Рисунок 18">
              <a:extLst>
                <a:ext uri="{FF2B5EF4-FFF2-40B4-BE49-F238E27FC236}">
                  <a16:creationId xmlns:a16="http://schemas.microsoft.com/office/drawing/2014/main" id="{67AE2504-4AB0-44BD-979B-114C8EB0E1B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2510652" y="1636141"/>
              <a:ext cx="1165108" cy="714196"/>
            </a:xfrm>
            <a:prstGeom prst="rect">
              <a:avLst/>
            </a:prstGeom>
          </p:spPr>
        </p:pic>
        <p:pic>
          <p:nvPicPr>
            <p:cNvPr id="21" name="Рисунок 20">
              <a:extLst>
                <a:ext uri="{FF2B5EF4-FFF2-40B4-BE49-F238E27FC236}">
                  <a16:creationId xmlns:a16="http://schemas.microsoft.com/office/drawing/2014/main" id="{5DD75B32-4B94-43D2-8F1F-4F25962770C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348056" y="1636141"/>
              <a:ext cx="1161136" cy="714195"/>
            </a:xfrm>
            <a:prstGeom prst="rect">
              <a:avLst/>
            </a:prstGeom>
          </p:spPr>
        </p:pic>
        <p:pic>
          <p:nvPicPr>
            <p:cNvPr id="23" name="Рисунок 22">
              <a:extLst>
                <a:ext uri="{FF2B5EF4-FFF2-40B4-BE49-F238E27FC236}">
                  <a16:creationId xmlns:a16="http://schemas.microsoft.com/office/drawing/2014/main" id="{DA23EC0D-E4AD-4B3A-8DB3-ECED9473939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89432" y="1636141"/>
              <a:ext cx="1445104" cy="714195"/>
            </a:xfrm>
            <a:prstGeom prst="rect">
              <a:avLst/>
            </a:prstGeom>
          </p:spPr>
        </p:pic>
        <p:pic>
          <p:nvPicPr>
            <p:cNvPr id="39" name="Рисунок 38">
              <a:extLst>
                <a:ext uri="{FF2B5EF4-FFF2-40B4-BE49-F238E27FC236}">
                  <a16:creationId xmlns:a16="http://schemas.microsoft.com/office/drawing/2014/main" id="{69DEE917-7072-4DFF-BD9B-39FA76EE0D8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253161" y="1636141"/>
              <a:ext cx="1168820" cy="714194"/>
            </a:xfrm>
            <a:prstGeom prst="rect">
              <a:avLst/>
            </a:prstGeom>
          </p:spPr>
        </p:pic>
        <p:pic>
          <p:nvPicPr>
            <p:cNvPr id="41" name="Рисунок 40">
              <a:extLst>
                <a:ext uri="{FF2B5EF4-FFF2-40B4-BE49-F238E27FC236}">
                  <a16:creationId xmlns:a16="http://schemas.microsoft.com/office/drawing/2014/main" id="{B9E48CBA-5E8A-49FC-B1EC-CDC1486E84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419469" y="1636141"/>
              <a:ext cx="1166274" cy="714194"/>
            </a:xfrm>
            <a:prstGeom prst="rect">
              <a:avLst/>
            </a:prstGeom>
          </p:spPr>
        </p:pic>
        <p:pic>
          <p:nvPicPr>
            <p:cNvPr id="43" name="Рисунок 42">
              <a:extLst>
                <a:ext uri="{FF2B5EF4-FFF2-40B4-BE49-F238E27FC236}">
                  <a16:creationId xmlns:a16="http://schemas.microsoft.com/office/drawing/2014/main" id="{6DEECC20-F38E-448D-A78B-B65320168C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801"/>
            <a:stretch/>
          </p:blipFill>
          <p:spPr>
            <a:xfrm>
              <a:off x="3583231" y="1636141"/>
              <a:ext cx="1201676" cy="714193"/>
            </a:xfrm>
            <a:prstGeom prst="rect">
              <a:avLst/>
            </a:prstGeom>
          </p:spPr>
        </p:pic>
      </p:grpSp>
      <p:pic>
        <p:nvPicPr>
          <p:cNvPr id="6" name="Picture 2" descr="https://img-fotki.yandex.ru/get/57985/200418627.17e/0_17c661_3d18a91e_orig.png">
            <a:extLst>
              <a:ext uri="{FF2B5EF4-FFF2-40B4-BE49-F238E27FC236}">
                <a16:creationId xmlns:a16="http://schemas.microsoft.com/office/drawing/2014/main" id="{6999393E-6896-47D9-BFB5-CB966F1A3E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 flipH="1">
            <a:off x="0" y="2714626"/>
            <a:ext cx="1535914" cy="2428874"/>
          </a:xfrm>
          <a:prstGeom prst="rect">
            <a:avLst/>
          </a:prstGeom>
          <a:noFill/>
        </p:spPr>
      </p:pic>
      <p:pic>
        <p:nvPicPr>
          <p:cNvPr id="7" name="Picture 32" descr="http://img-fotki.yandex.ru/get/9800/16969765.22a/0_8f5bb_4e5298c3_orig.png">
            <a:extLst>
              <a:ext uri="{FF2B5EF4-FFF2-40B4-BE49-F238E27FC236}">
                <a16:creationId xmlns:a16="http://schemas.microsoft.com/office/drawing/2014/main" id="{99988DAE-DABD-4696-9AA2-49C6E26F6B0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6" cstate="print"/>
          <a:srcRect l="26039"/>
          <a:stretch/>
        </p:blipFill>
        <p:spPr bwMode="auto">
          <a:xfrm>
            <a:off x="0" y="285734"/>
            <a:ext cx="802598" cy="4572032"/>
          </a:xfrm>
          <a:prstGeom prst="rect">
            <a:avLst/>
          </a:prstGeom>
          <a:noFill/>
        </p:spPr>
      </p:pic>
      <p:pic>
        <p:nvPicPr>
          <p:cNvPr id="9" name="Picture 32" descr="http://img-fotki.yandex.ru/get/9800/16969765.22a/0_8f5bb_4e5298c3_orig.png">
            <a:extLst>
              <a:ext uri="{FF2B5EF4-FFF2-40B4-BE49-F238E27FC236}">
                <a16:creationId xmlns:a16="http://schemas.microsoft.com/office/drawing/2014/main" id="{90231729-B9C1-4A89-AAE8-4E110E5605D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6" cstate="print"/>
          <a:srcRect l="23735"/>
          <a:stretch/>
        </p:blipFill>
        <p:spPr bwMode="auto">
          <a:xfrm rot="10800000">
            <a:off x="8352928" y="285734"/>
            <a:ext cx="827584" cy="4572032"/>
          </a:xfrm>
          <a:prstGeom prst="rect">
            <a:avLst/>
          </a:prstGeom>
          <a:noFill/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67F484D-F18B-4085-994D-1FDC7CE1F41D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2211" y="3541098"/>
            <a:ext cx="1036769" cy="160240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Овал 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656E3B9-895D-420A-B576-FC9534650A0B}"/>
              </a:ext>
            </a:extLst>
          </p:cNvPr>
          <p:cNvSpPr/>
          <p:nvPr/>
        </p:nvSpPr>
        <p:spPr>
          <a:xfrm>
            <a:off x="8676456" y="4588006"/>
            <a:ext cx="288000" cy="288000"/>
          </a:xfrm>
          <a:prstGeom prst="ellipse">
            <a:avLst/>
          </a:prstGeom>
          <a:solidFill>
            <a:srgbClr val="C38649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17795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9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9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59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iroda_-_Penie_ptic_ruchej_i_krasivaya_muzyka_(Gybka (mp3cut.net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9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CD38066E-2B34-4355-AE9D-BBFC7FAD27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75656" y="3507854"/>
            <a:ext cx="1036769" cy="160240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" name="Picture 2" descr="https://img-fotki.yandex.ru/get/57985/200418627.17e/0_17c661_3d18a91e_orig.png">
            <a:extLst>
              <a:ext uri="{FF2B5EF4-FFF2-40B4-BE49-F238E27FC236}">
                <a16:creationId xmlns:a16="http://schemas.microsoft.com/office/drawing/2014/main" id="{A1CD6F99-E137-4CD3-ADD5-29158CBCCF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0" y="2714626"/>
            <a:ext cx="1535914" cy="2428874"/>
          </a:xfrm>
          <a:prstGeom prst="rect">
            <a:avLst/>
          </a:prstGeom>
          <a:noFill/>
        </p:spPr>
      </p:pic>
      <p:sp>
        <p:nvSpPr>
          <p:cNvPr id="29" name="Облачко с текстом: прямоугольное 28">
            <a:extLst>
              <a:ext uri="{FF2B5EF4-FFF2-40B4-BE49-F238E27FC236}">
                <a16:creationId xmlns:a16="http://schemas.microsoft.com/office/drawing/2014/main" id="{26384642-F883-4E06-8116-F51E6D4601D7}"/>
              </a:ext>
            </a:extLst>
          </p:cNvPr>
          <p:cNvSpPr/>
          <p:nvPr/>
        </p:nvSpPr>
        <p:spPr>
          <a:xfrm>
            <a:off x="717812" y="303646"/>
            <a:ext cx="4777656" cy="2268104"/>
          </a:xfrm>
          <a:prstGeom prst="wedgeRectCallout">
            <a:avLst>
              <a:gd name="adj1" fmla="val -17012"/>
              <a:gd name="adj2" fmla="val 95705"/>
            </a:avLst>
          </a:prstGeom>
          <a:solidFill>
            <a:srgbClr val="F0E0D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solidFill>
                <a:srgbClr val="582C00"/>
              </a:solidFill>
              <a:latin typeface="Franklin Gothic Medium Cond" panose="020B0606030402020204" pitchFamily="34" charset="0"/>
            </a:endParaRPr>
          </a:p>
          <a:p>
            <a:pPr algn="ctr"/>
            <a:endParaRPr lang="ru-RU" sz="1000" dirty="0">
              <a:solidFill>
                <a:srgbClr val="582C00"/>
              </a:solidFill>
              <a:latin typeface="Franklin Gothic Medium Cond" panose="020B0606030402020204" pitchFamily="34" charset="0"/>
            </a:endParaRPr>
          </a:p>
          <a:p>
            <a:pPr marL="36000" algn="ctr"/>
            <a:endParaRPr lang="ru-RU" sz="2400" dirty="0">
              <a:solidFill>
                <a:srgbClr val="582C00"/>
              </a:solidFill>
              <a:latin typeface="Franklin Gothic Medium Cond" panose="020B0606030402020204" pitchFamily="34" charset="0"/>
            </a:endParaRPr>
          </a:p>
          <a:p>
            <a:pPr marL="36000" algn="ctr"/>
            <a:r>
              <a:rPr lang="ru-RU" sz="2400" dirty="0">
                <a:solidFill>
                  <a:srgbClr val="582C00"/>
                </a:solidFill>
                <a:latin typeface="Franklin Gothic Medium Cond" panose="020B0606030402020204" pitchFamily="34" charset="0"/>
              </a:rPr>
              <a:t>Основных цветов всего три. </a:t>
            </a:r>
          </a:p>
          <a:p>
            <a:pPr marL="36000" algn="ctr"/>
            <a:r>
              <a:rPr lang="ru-RU" sz="2400" dirty="0">
                <a:solidFill>
                  <a:srgbClr val="582C00"/>
                </a:solidFill>
                <a:latin typeface="Franklin Gothic Medium Cond" panose="020B0606030402020204" pitchFamily="34" charset="0"/>
              </a:rPr>
              <a:t>Это </a:t>
            </a:r>
            <a:r>
              <a:rPr lang="ru-RU" sz="2400" dirty="0">
                <a:solidFill>
                  <a:srgbClr val="FF3300"/>
                </a:solidFill>
                <a:latin typeface="Franklin Gothic Medium Cond" panose="020B0606030402020204" pitchFamily="34" charset="0"/>
              </a:rPr>
              <a:t>красный</a:t>
            </a:r>
            <a:r>
              <a:rPr lang="ru-RU" sz="2400" dirty="0">
                <a:solidFill>
                  <a:srgbClr val="582C00"/>
                </a:solidFill>
                <a:latin typeface="Franklin Gothic Medium Cond" panose="020B0606030402020204" pitchFamily="34" charset="0"/>
              </a:rPr>
              <a:t>, </a:t>
            </a:r>
            <a:r>
              <a:rPr lang="ru-RU" sz="2400" dirty="0">
                <a:solidFill>
                  <a:srgbClr val="FFFF00"/>
                </a:solidFill>
                <a:latin typeface="Franklin Gothic Medium Cond" panose="020B0606030402020204" pitchFamily="34" charset="0"/>
              </a:rPr>
              <a:t>жёлтый </a:t>
            </a:r>
            <a:r>
              <a:rPr lang="ru-RU" sz="2400" dirty="0">
                <a:solidFill>
                  <a:srgbClr val="582C00"/>
                </a:solidFill>
                <a:latin typeface="Franklin Gothic Medium Cond" panose="020B0606030402020204" pitchFamily="34" charset="0"/>
              </a:rPr>
              <a:t>и </a:t>
            </a:r>
            <a:r>
              <a:rPr lang="ru-RU" sz="2400" dirty="0">
                <a:solidFill>
                  <a:srgbClr val="0000FF"/>
                </a:solidFill>
                <a:latin typeface="Franklin Gothic Medium Cond" panose="020B0606030402020204" pitchFamily="34" charset="0"/>
              </a:rPr>
              <a:t>синий</a:t>
            </a:r>
            <a:r>
              <a:rPr lang="ru-RU" sz="2400" dirty="0">
                <a:solidFill>
                  <a:srgbClr val="582C00"/>
                </a:solidFill>
                <a:latin typeface="Franklin Gothic Medium Cond" panose="020B0606030402020204" pitchFamily="34" charset="0"/>
              </a:rPr>
              <a:t>. </a:t>
            </a:r>
          </a:p>
          <a:p>
            <a:pPr marL="36000" algn="ctr"/>
            <a:endParaRPr lang="ru-RU" dirty="0">
              <a:solidFill>
                <a:srgbClr val="582C00"/>
              </a:solidFill>
              <a:latin typeface="Franklin Gothic Medium Cond" panose="020B0606030402020204" pitchFamily="34" charset="0"/>
            </a:endParaRPr>
          </a:p>
          <a:p>
            <a:pPr marL="36000" algn="ctr"/>
            <a:endParaRPr lang="ru-RU" sz="2400" dirty="0">
              <a:solidFill>
                <a:srgbClr val="582C00"/>
              </a:solidFill>
              <a:latin typeface="Franklin Gothic Medium Cond" panose="020B0606030402020204" pitchFamily="34" charset="0"/>
            </a:endParaRPr>
          </a:p>
          <a:p>
            <a:pPr algn="ctr"/>
            <a:r>
              <a:rPr lang="ru-RU" sz="2400" dirty="0">
                <a:solidFill>
                  <a:srgbClr val="582C00"/>
                </a:solidFill>
                <a:latin typeface="Franklin Gothic Medium Cond" panose="020B0606030402020204" pitchFamily="34" charset="0"/>
              </a:rPr>
              <a:t>Давайте поучимся составлять новые цвета, для этого проведём опыты.</a:t>
            </a:r>
          </a:p>
          <a:p>
            <a:pPr algn="ctr"/>
            <a:r>
              <a:rPr lang="ru-RU" sz="800" dirty="0">
                <a:solidFill>
                  <a:srgbClr val="582C00"/>
                </a:solidFill>
                <a:latin typeface="Franklin Gothic Medium Cond" panose="020B0606030402020204" pitchFamily="34" charset="0"/>
              </a:rPr>
              <a:t> </a:t>
            </a:r>
          </a:p>
          <a:p>
            <a:pPr algn="ctr"/>
            <a:endParaRPr lang="ru-RU" sz="2400" dirty="0">
              <a:solidFill>
                <a:srgbClr val="582C00"/>
              </a:solidFill>
              <a:latin typeface="Franklin Gothic Medium Cond" panose="020B0606030402020204" pitchFamily="34" charset="0"/>
            </a:endParaRPr>
          </a:p>
          <a:p>
            <a:pPr algn="ctr"/>
            <a:r>
              <a:rPr lang="ru-RU" sz="2400" dirty="0">
                <a:solidFill>
                  <a:srgbClr val="582C00"/>
                </a:solidFill>
                <a:latin typeface="Franklin Gothic Medium Cond" panose="020B0606030402020204" pitchFamily="34" charset="0"/>
              </a:rPr>
              <a:t> </a:t>
            </a:r>
          </a:p>
        </p:txBody>
      </p:sp>
      <p:sp>
        <p:nvSpPr>
          <p:cNvPr id="30" name="Овал 29">
            <a:extLst>
              <a:ext uri="{FF2B5EF4-FFF2-40B4-BE49-F238E27FC236}">
                <a16:creationId xmlns:a16="http://schemas.microsoft.com/office/drawing/2014/main" id="{B121C812-74A4-4E1A-B489-A4F3C05504A3}"/>
              </a:ext>
            </a:extLst>
          </p:cNvPr>
          <p:cNvSpPr/>
          <p:nvPr/>
        </p:nvSpPr>
        <p:spPr>
          <a:xfrm>
            <a:off x="1922023" y="1203598"/>
            <a:ext cx="540000" cy="540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>
            <a:extLst>
              <a:ext uri="{FF2B5EF4-FFF2-40B4-BE49-F238E27FC236}">
                <a16:creationId xmlns:a16="http://schemas.microsoft.com/office/drawing/2014/main" id="{31DF43EC-036D-43EA-9606-FFE85B821966}"/>
              </a:ext>
            </a:extLst>
          </p:cNvPr>
          <p:cNvSpPr/>
          <p:nvPr/>
        </p:nvSpPr>
        <p:spPr>
          <a:xfrm>
            <a:off x="2760987" y="1203598"/>
            <a:ext cx="540000" cy="540000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>
            <a:extLst>
              <a:ext uri="{FF2B5EF4-FFF2-40B4-BE49-F238E27FC236}">
                <a16:creationId xmlns:a16="http://schemas.microsoft.com/office/drawing/2014/main" id="{2E2A0DAF-D5BF-4C82-B9E2-D0BA02E3B82E}"/>
              </a:ext>
            </a:extLst>
          </p:cNvPr>
          <p:cNvSpPr/>
          <p:nvPr/>
        </p:nvSpPr>
        <p:spPr>
          <a:xfrm>
            <a:off x="3599952" y="1203598"/>
            <a:ext cx="540000" cy="540000"/>
          </a:xfrm>
          <a:prstGeom prst="ellipse">
            <a:avLst/>
          </a:prstGeom>
          <a:solidFill>
            <a:srgbClr val="0000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>
            <a:extLst>
              <a:ext uri="{FF2B5EF4-FFF2-40B4-BE49-F238E27FC236}">
                <a16:creationId xmlns:a16="http://schemas.microsoft.com/office/drawing/2014/main" id="{756303D2-5A9C-48BA-9D93-3ED88A3A0E88}"/>
              </a:ext>
            </a:extLst>
          </p:cNvPr>
          <p:cNvSpPr/>
          <p:nvPr/>
        </p:nvSpPr>
        <p:spPr>
          <a:xfrm>
            <a:off x="5508424" y="1851990"/>
            <a:ext cx="2880000" cy="2880000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F153408-AD70-431F-AEEC-8D046963BC9F}"/>
              </a:ext>
            </a:extLst>
          </p:cNvPr>
          <p:cNvSpPr txBox="1"/>
          <p:nvPr/>
        </p:nvSpPr>
        <p:spPr>
          <a:xfrm>
            <a:off x="5814203" y="771550"/>
            <a:ext cx="22684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>
                <a:solidFill>
                  <a:srgbClr val="7A3D00"/>
                </a:solidFill>
                <a:latin typeface="Franklin Gothic Medium Cond" panose="020B0606030402020204" pitchFamily="34" charset="0"/>
              </a:rPr>
              <a:t>Это цветовой круг</a:t>
            </a:r>
          </a:p>
          <a:p>
            <a:pPr algn="ctr"/>
            <a:r>
              <a:rPr lang="ru-RU" sz="2400" dirty="0">
                <a:solidFill>
                  <a:srgbClr val="7A3D00"/>
                </a:solidFill>
                <a:latin typeface="Franklin Gothic Medium Cond" panose="020B0606030402020204" pitchFamily="34" charset="0"/>
              </a:rPr>
              <a:t>из трёх цветов</a:t>
            </a:r>
          </a:p>
        </p:txBody>
      </p:sp>
      <p:sp>
        <p:nvSpPr>
          <p:cNvPr id="35" name="Овал 3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DD1AA29-B1A8-4858-9697-C160247DA73B}"/>
              </a:ext>
            </a:extLst>
          </p:cNvPr>
          <p:cNvSpPr/>
          <p:nvPr/>
        </p:nvSpPr>
        <p:spPr>
          <a:xfrm>
            <a:off x="8676456" y="4588006"/>
            <a:ext cx="288000" cy="288000"/>
          </a:xfrm>
          <a:prstGeom prst="ellipse">
            <a:avLst/>
          </a:prstGeom>
          <a:solidFill>
            <a:srgbClr val="C38649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A4DE9A1-77A4-4898-8C1B-0F84D09CB26E}"/>
              </a:ext>
            </a:extLst>
          </p:cNvPr>
          <p:cNvSpPr txBox="1"/>
          <p:nvPr/>
        </p:nvSpPr>
        <p:spPr>
          <a:xfrm>
            <a:off x="2555776" y="4506674"/>
            <a:ext cx="3209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>
                <a:solidFill>
                  <a:srgbClr val="7A3D00"/>
                </a:solidFill>
                <a:latin typeface="Franklin Gothic Medium Cond" panose="020B0606030402020204" pitchFamily="34" charset="0"/>
              </a:rPr>
              <a:t>Для проверки сделай клик на меня</a:t>
            </a: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093D835C-966E-40F8-8EEA-3EF41C7196B4}"/>
              </a:ext>
            </a:extLst>
          </p:cNvPr>
          <p:cNvSpPr/>
          <p:nvPr/>
        </p:nvSpPr>
        <p:spPr>
          <a:xfrm>
            <a:off x="5508424" y="1851990"/>
            <a:ext cx="2880000" cy="2880000"/>
          </a:xfrm>
          <a:prstGeom prst="ellipse">
            <a:avLst/>
          </a:prstGeom>
          <a:noFill/>
          <a:ln w="38100">
            <a:solidFill>
              <a:schemeClr val="bg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43078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33" grpId="0" animBg="1"/>
      <p:bldP spid="34" grpId="0"/>
      <p:bldP spid="35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CD38066E-2B34-4355-AE9D-BBFC7FAD27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75656" y="3507854"/>
            <a:ext cx="1036769" cy="160240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" name="Picture 2" descr="https://img-fotki.yandex.ru/get/57985/200418627.17e/0_17c661_3d18a91e_orig.png">
            <a:extLst>
              <a:ext uri="{FF2B5EF4-FFF2-40B4-BE49-F238E27FC236}">
                <a16:creationId xmlns:a16="http://schemas.microsoft.com/office/drawing/2014/main" id="{A1CD6F99-E137-4CD3-ADD5-29158CBCCF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0" y="2714626"/>
            <a:ext cx="1535914" cy="2428874"/>
          </a:xfrm>
          <a:prstGeom prst="rect">
            <a:avLst/>
          </a:prstGeom>
          <a:noFill/>
        </p:spPr>
      </p:pic>
      <p:sp>
        <p:nvSpPr>
          <p:cNvPr id="29" name="Облачко с текстом: прямоугольное 28">
            <a:extLst>
              <a:ext uri="{FF2B5EF4-FFF2-40B4-BE49-F238E27FC236}">
                <a16:creationId xmlns:a16="http://schemas.microsoft.com/office/drawing/2014/main" id="{26384642-F883-4E06-8116-F51E6D4601D7}"/>
              </a:ext>
            </a:extLst>
          </p:cNvPr>
          <p:cNvSpPr/>
          <p:nvPr/>
        </p:nvSpPr>
        <p:spPr>
          <a:xfrm>
            <a:off x="717812" y="303646"/>
            <a:ext cx="4777656" cy="2268104"/>
          </a:xfrm>
          <a:prstGeom prst="wedgeRectCallout">
            <a:avLst>
              <a:gd name="adj1" fmla="val -17012"/>
              <a:gd name="adj2" fmla="val 95705"/>
            </a:avLst>
          </a:prstGeom>
          <a:solidFill>
            <a:srgbClr val="F0E0D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solidFill>
                <a:srgbClr val="582C00"/>
              </a:solidFill>
              <a:latin typeface="Franklin Gothic Medium Cond" panose="020B0606030402020204" pitchFamily="34" charset="0"/>
            </a:endParaRPr>
          </a:p>
          <a:p>
            <a:pPr algn="ctr"/>
            <a:endParaRPr lang="ru-RU" sz="1000" dirty="0">
              <a:solidFill>
                <a:srgbClr val="582C00"/>
              </a:solidFill>
              <a:latin typeface="Franklin Gothic Medium Cond" panose="020B0606030402020204" pitchFamily="34" charset="0"/>
            </a:endParaRPr>
          </a:p>
          <a:p>
            <a:pPr marL="36000" algn="ctr"/>
            <a:r>
              <a:rPr lang="ru-RU" sz="2400" dirty="0">
                <a:solidFill>
                  <a:srgbClr val="920000"/>
                </a:solidFill>
                <a:latin typeface="Franklin Gothic Medium Cond" panose="020B0606030402020204" pitchFamily="34" charset="0"/>
              </a:rPr>
              <a:t>Опыт №1.</a:t>
            </a:r>
            <a:r>
              <a:rPr lang="ru-RU" sz="2400" dirty="0">
                <a:solidFill>
                  <a:srgbClr val="582C00"/>
                </a:solidFill>
                <a:latin typeface="Franklin Gothic Medium Cond" panose="020B0606030402020204" pitchFamily="34" charset="0"/>
              </a:rPr>
              <a:t> Смешайте красный и жёлтый цвет. Какой цвет получился? </a:t>
            </a:r>
          </a:p>
          <a:p>
            <a:pPr algn="ctr"/>
            <a:endParaRPr lang="ru-RU" sz="2400" dirty="0">
              <a:solidFill>
                <a:srgbClr val="582C00"/>
              </a:solidFill>
              <a:latin typeface="Franklin Gothic Medium Cond" panose="020B0606030402020204" pitchFamily="34" charset="0"/>
            </a:endParaRPr>
          </a:p>
          <a:p>
            <a:pPr algn="ctr"/>
            <a:r>
              <a:rPr lang="ru-RU" sz="800" dirty="0">
                <a:solidFill>
                  <a:srgbClr val="582C00"/>
                </a:solidFill>
                <a:latin typeface="Franklin Gothic Medium Cond" panose="020B0606030402020204" pitchFamily="34" charset="0"/>
              </a:rPr>
              <a:t> </a:t>
            </a:r>
          </a:p>
          <a:p>
            <a:pPr algn="ctr"/>
            <a:endParaRPr lang="ru-RU" sz="2400" dirty="0">
              <a:solidFill>
                <a:srgbClr val="582C00"/>
              </a:solidFill>
              <a:latin typeface="Franklin Gothic Medium Cond" panose="020B0606030402020204" pitchFamily="34" charset="0"/>
            </a:endParaRPr>
          </a:p>
          <a:p>
            <a:pPr algn="ctr"/>
            <a:r>
              <a:rPr lang="ru-RU" sz="2400" dirty="0">
                <a:solidFill>
                  <a:srgbClr val="582C00"/>
                </a:solidFill>
                <a:latin typeface="Franklin Gothic Medium Cond" panose="020B0606030402020204" pitchFamily="34" charset="0"/>
              </a:rPr>
              <a:t>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F153408-AD70-431F-AEEC-8D046963BC9F}"/>
              </a:ext>
            </a:extLst>
          </p:cNvPr>
          <p:cNvSpPr txBox="1"/>
          <p:nvPr/>
        </p:nvSpPr>
        <p:spPr>
          <a:xfrm>
            <a:off x="5791601" y="771550"/>
            <a:ext cx="23136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>
                <a:solidFill>
                  <a:srgbClr val="7A3D00"/>
                </a:solidFill>
                <a:latin typeface="Franklin Gothic Medium Cond" panose="020B0606030402020204" pitchFamily="34" charset="0"/>
              </a:rPr>
              <a:t>Это цветовой круг</a:t>
            </a:r>
          </a:p>
          <a:p>
            <a:pPr algn="ctr"/>
            <a:r>
              <a:rPr lang="ru-RU" sz="2400" dirty="0">
                <a:solidFill>
                  <a:srgbClr val="7A3D00"/>
                </a:solidFill>
                <a:latin typeface="Franklin Gothic Medium Cond" panose="020B0606030402020204" pitchFamily="34" charset="0"/>
              </a:rPr>
              <a:t>из четырёх цветов</a:t>
            </a:r>
          </a:p>
        </p:txBody>
      </p:sp>
      <p:sp>
        <p:nvSpPr>
          <p:cNvPr id="35" name="Овал 3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DD1AA29-B1A8-4858-9697-C160247DA73B}"/>
              </a:ext>
            </a:extLst>
          </p:cNvPr>
          <p:cNvSpPr/>
          <p:nvPr/>
        </p:nvSpPr>
        <p:spPr>
          <a:xfrm>
            <a:off x="8676456" y="4588006"/>
            <a:ext cx="288000" cy="288000"/>
          </a:xfrm>
          <a:prstGeom prst="ellipse">
            <a:avLst/>
          </a:prstGeom>
          <a:solidFill>
            <a:srgbClr val="C38649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A4DE9A1-77A4-4898-8C1B-0F84D09CB26E}"/>
              </a:ext>
            </a:extLst>
          </p:cNvPr>
          <p:cNvSpPr txBox="1"/>
          <p:nvPr/>
        </p:nvSpPr>
        <p:spPr>
          <a:xfrm>
            <a:off x="2555776" y="4506674"/>
            <a:ext cx="3209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>
                <a:solidFill>
                  <a:srgbClr val="7A3D00"/>
                </a:solidFill>
                <a:latin typeface="Franklin Gothic Medium Cond" panose="020B0606030402020204" pitchFamily="34" charset="0"/>
              </a:rPr>
              <a:t>Для проверки сделай клик на меня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422447A-1BD5-4275-8CB7-164FC4D802E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59632" y="1521521"/>
            <a:ext cx="1079406" cy="82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3CB4788-422A-446E-8FB4-C455F476CF3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3" y="1521521"/>
            <a:ext cx="1079403" cy="82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33369A1-BDB7-4F58-8C79-A8F07F494D2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9774" y="1521521"/>
            <a:ext cx="1079403" cy="828000"/>
          </a:xfrm>
          <a:prstGeom prst="rect">
            <a:avLst/>
          </a:prstGeom>
        </p:spPr>
      </p:pic>
      <p:sp>
        <p:nvSpPr>
          <p:cNvPr id="33" name="Овал 32">
            <a:extLst>
              <a:ext uri="{FF2B5EF4-FFF2-40B4-BE49-F238E27FC236}">
                <a16:creationId xmlns:a16="http://schemas.microsoft.com/office/drawing/2014/main" id="{756303D2-5A9C-48BA-9D93-3ED88A3A0E88}"/>
              </a:ext>
            </a:extLst>
          </p:cNvPr>
          <p:cNvSpPr/>
          <p:nvPr/>
        </p:nvSpPr>
        <p:spPr>
          <a:xfrm>
            <a:off x="5508425" y="1851990"/>
            <a:ext cx="2879999" cy="2880000"/>
          </a:xfrm>
          <a:prstGeom prst="ellipse">
            <a:avLst/>
          </a:prstGeom>
          <a:blipFill>
            <a:blip r:embed="rId8" cstate="print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809ECDFB-F7E4-48BF-BD51-9EF1420DF00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3380" y="2715887"/>
            <a:ext cx="1871999" cy="1908000"/>
          </a:xfrm>
          <a:prstGeom prst="rect">
            <a:avLst/>
          </a:prstGeom>
        </p:spPr>
      </p:pic>
      <p:sp>
        <p:nvSpPr>
          <p:cNvPr id="19" name="Овал 18">
            <a:extLst>
              <a:ext uri="{FF2B5EF4-FFF2-40B4-BE49-F238E27FC236}">
                <a16:creationId xmlns:a16="http://schemas.microsoft.com/office/drawing/2014/main" id="{839BA7B8-F43E-45A7-952B-0179400F3EE0}"/>
              </a:ext>
            </a:extLst>
          </p:cNvPr>
          <p:cNvSpPr/>
          <p:nvPr/>
        </p:nvSpPr>
        <p:spPr>
          <a:xfrm>
            <a:off x="5508425" y="1851990"/>
            <a:ext cx="2879999" cy="2880000"/>
          </a:xfrm>
          <a:prstGeom prst="ellipse">
            <a:avLst/>
          </a:prstGeom>
          <a:noFill/>
          <a:ln w="38100">
            <a:solidFill>
              <a:schemeClr val="bg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2795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5679E-6 L 0.13785 -0.0021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92" y="-12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5679E-6 L -0.13785 -0.0021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92" y="-1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000"/>
                            </p:stCondLst>
                            <p:childTnLst>
                              <p:par>
                                <p:cTn id="3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1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34" grpId="0"/>
      <p:bldP spid="35" grpId="0" animBg="1"/>
      <p:bldP spid="33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2AF719A-841C-448F-A78F-6E4BAF9B3C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0234" y="1744424"/>
            <a:ext cx="3121423" cy="3133616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CD38066E-2B34-4355-AE9D-BBFC7FAD27E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75656" y="3507854"/>
            <a:ext cx="1036769" cy="160240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" name="Picture 2" descr="https://img-fotki.yandex.ru/get/57985/200418627.17e/0_17c661_3d18a91e_orig.png">
            <a:extLst>
              <a:ext uri="{FF2B5EF4-FFF2-40B4-BE49-F238E27FC236}">
                <a16:creationId xmlns:a16="http://schemas.microsoft.com/office/drawing/2014/main" id="{A1CD6F99-E137-4CD3-ADD5-29158CBCCF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0" y="2714626"/>
            <a:ext cx="1535914" cy="2428874"/>
          </a:xfrm>
          <a:prstGeom prst="rect">
            <a:avLst/>
          </a:prstGeom>
          <a:noFill/>
        </p:spPr>
      </p:pic>
      <p:sp>
        <p:nvSpPr>
          <p:cNvPr id="29" name="Облачко с текстом: прямоугольное 28">
            <a:extLst>
              <a:ext uri="{FF2B5EF4-FFF2-40B4-BE49-F238E27FC236}">
                <a16:creationId xmlns:a16="http://schemas.microsoft.com/office/drawing/2014/main" id="{26384642-F883-4E06-8116-F51E6D4601D7}"/>
              </a:ext>
            </a:extLst>
          </p:cNvPr>
          <p:cNvSpPr/>
          <p:nvPr/>
        </p:nvSpPr>
        <p:spPr>
          <a:xfrm>
            <a:off x="717812" y="303646"/>
            <a:ext cx="4777656" cy="2268104"/>
          </a:xfrm>
          <a:prstGeom prst="wedgeRectCallout">
            <a:avLst>
              <a:gd name="adj1" fmla="val -17012"/>
              <a:gd name="adj2" fmla="val 95705"/>
            </a:avLst>
          </a:prstGeom>
          <a:solidFill>
            <a:srgbClr val="F0E0D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solidFill>
                <a:srgbClr val="582C00"/>
              </a:solidFill>
              <a:latin typeface="Franklin Gothic Medium Cond" panose="020B0606030402020204" pitchFamily="34" charset="0"/>
            </a:endParaRPr>
          </a:p>
          <a:p>
            <a:pPr algn="ctr"/>
            <a:endParaRPr lang="ru-RU" sz="1000" dirty="0">
              <a:solidFill>
                <a:srgbClr val="582C00"/>
              </a:solidFill>
              <a:latin typeface="Franklin Gothic Medium Cond" panose="020B0606030402020204" pitchFamily="34" charset="0"/>
            </a:endParaRPr>
          </a:p>
          <a:p>
            <a:pPr marL="36000" algn="ctr"/>
            <a:r>
              <a:rPr lang="ru-RU" sz="2400" dirty="0">
                <a:solidFill>
                  <a:srgbClr val="920000"/>
                </a:solidFill>
                <a:latin typeface="Franklin Gothic Medium Cond" panose="020B0606030402020204" pitchFamily="34" charset="0"/>
              </a:rPr>
              <a:t>Опыт №2.</a:t>
            </a:r>
            <a:r>
              <a:rPr lang="ru-RU" sz="2400" dirty="0">
                <a:solidFill>
                  <a:srgbClr val="582C00"/>
                </a:solidFill>
                <a:latin typeface="Franklin Gothic Medium Cond" panose="020B0606030402020204" pitchFamily="34" charset="0"/>
              </a:rPr>
              <a:t> Смешайте красный и синий цвет. Какой цвет получился? </a:t>
            </a:r>
          </a:p>
          <a:p>
            <a:pPr algn="ctr"/>
            <a:endParaRPr lang="ru-RU" sz="2400" dirty="0">
              <a:solidFill>
                <a:srgbClr val="582C00"/>
              </a:solidFill>
              <a:latin typeface="Franklin Gothic Medium Cond" panose="020B0606030402020204" pitchFamily="34" charset="0"/>
            </a:endParaRPr>
          </a:p>
          <a:p>
            <a:pPr algn="ctr"/>
            <a:r>
              <a:rPr lang="ru-RU" sz="800" dirty="0">
                <a:solidFill>
                  <a:srgbClr val="582C00"/>
                </a:solidFill>
                <a:latin typeface="Franklin Gothic Medium Cond" panose="020B0606030402020204" pitchFamily="34" charset="0"/>
              </a:rPr>
              <a:t> </a:t>
            </a:r>
          </a:p>
          <a:p>
            <a:pPr algn="ctr"/>
            <a:endParaRPr lang="ru-RU" sz="2400" dirty="0">
              <a:solidFill>
                <a:srgbClr val="582C00"/>
              </a:solidFill>
              <a:latin typeface="Franklin Gothic Medium Cond" panose="020B0606030402020204" pitchFamily="34" charset="0"/>
            </a:endParaRPr>
          </a:p>
          <a:p>
            <a:pPr algn="ctr"/>
            <a:r>
              <a:rPr lang="ru-RU" sz="2400" dirty="0">
                <a:solidFill>
                  <a:srgbClr val="582C00"/>
                </a:solidFill>
                <a:latin typeface="Franklin Gothic Medium Cond" panose="020B0606030402020204" pitchFamily="34" charset="0"/>
              </a:rPr>
              <a:t>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F153408-AD70-431F-AEEC-8D046963BC9F}"/>
              </a:ext>
            </a:extLst>
          </p:cNvPr>
          <p:cNvSpPr txBox="1"/>
          <p:nvPr/>
        </p:nvSpPr>
        <p:spPr>
          <a:xfrm>
            <a:off x="5791601" y="771550"/>
            <a:ext cx="23136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>
                <a:solidFill>
                  <a:srgbClr val="7A3D00"/>
                </a:solidFill>
                <a:latin typeface="Franklin Gothic Medium Cond" panose="020B0606030402020204" pitchFamily="34" charset="0"/>
              </a:rPr>
              <a:t>Это цветовой круг</a:t>
            </a:r>
          </a:p>
          <a:p>
            <a:pPr algn="ctr"/>
            <a:r>
              <a:rPr lang="ru-RU" sz="2400" dirty="0">
                <a:solidFill>
                  <a:srgbClr val="7A3D00"/>
                </a:solidFill>
                <a:latin typeface="Franklin Gothic Medium Cond" panose="020B0606030402020204" pitchFamily="34" charset="0"/>
              </a:rPr>
              <a:t>из пяти цветов</a:t>
            </a:r>
          </a:p>
        </p:txBody>
      </p:sp>
      <p:sp>
        <p:nvSpPr>
          <p:cNvPr id="35" name="Овал 3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DD1AA29-B1A8-4858-9697-C160247DA73B}"/>
              </a:ext>
            </a:extLst>
          </p:cNvPr>
          <p:cNvSpPr/>
          <p:nvPr/>
        </p:nvSpPr>
        <p:spPr>
          <a:xfrm>
            <a:off x="8676456" y="4588006"/>
            <a:ext cx="288000" cy="288000"/>
          </a:xfrm>
          <a:prstGeom prst="ellipse">
            <a:avLst/>
          </a:prstGeom>
          <a:solidFill>
            <a:srgbClr val="C38649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A4DE9A1-77A4-4898-8C1B-0F84D09CB26E}"/>
              </a:ext>
            </a:extLst>
          </p:cNvPr>
          <p:cNvSpPr txBox="1"/>
          <p:nvPr/>
        </p:nvSpPr>
        <p:spPr>
          <a:xfrm>
            <a:off x="2555776" y="4506674"/>
            <a:ext cx="3209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>
                <a:solidFill>
                  <a:srgbClr val="7A3D00"/>
                </a:solidFill>
                <a:latin typeface="Franklin Gothic Medium Cond" panose="020B0606030402020204" pitchFamily="34" charset="0"/>
              </a:rPr>
              <a:t>Для проверки сделай клик на меня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422447A-1BD5-4275-8CB7-164FC4D802E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59632" y="1521521"/>
            <a:ext cx="1079406" cy="82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3CB4788-422A-446E-8FB4-C455F476CF3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79913" y="1521522"/>
            <a:ext cx="1079403" cy="82799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33369A1-BDB7-4F58-8C79-A8F07F494D2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9774" y="1521522"/>
            <a:ext cx="1079403" cy="82799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38C44EE-1AA8-4B85-927E-0832880B559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79168">
            <a:off x="5954094" y="1653630"/>
            <a:ext cx="1902117" cy="1938696"/>
          </a:xfrm>
          <a:prstGeom prst="rect">
            <a:avLst/>
          </a:prstGeom>
        </p:spPr>
      </p:pic>
      <p:sp>
        <p:nvSpPr>
          <p:cNvPr id="22" name="Овал 21">
            <a:extLst>
              <a:ext uri="{FF2B5EF4-FFF2-40B4-BE49-F238E27FC236}">
                <a16:creationId xmlns:a16="http://schemas.microsoft.com/office/drawing/2014/main" id="{0BC51E79-A368-46BF-9CE0-6860FA7EBD99}"/>
              </a:ext>
            </a:extLst>
          </p:cNvPr>
          <p:cNvSpPr/>
          <p:nvPr/>
        </p:nvSpPr>
        <p:spPr>
          <a:xfrm>
            <a:off x="5508425" y="1851990"/>
            <a:ext cx="2879999" cy="2880000"/>
          </a:xfrm>
          <a:prstGeom prst="ellipse">
            <a:avLst/>
          </a:prstGeom>
          <a:noFill/>
          <a:ln w="38100">
            <a:solidFill>
              <a:schemeClr val="bg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92570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5679E-6 L 0.13785 -0.0021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92" y="-12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5679E-6 L -0.13785 -0.0021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92" y="-1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000"/>
                            </p:stCondLst>
                            <p:childTnLst>
                              <p:par>
                                <p:cTn id="3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1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34" grpId="0"/>
      <p:bldP spid="35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5ABCBEDC-1716-4D3A-8FA4-ED68F75B79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7712" y="1312056"/>
            <a:ext cx="3121423" cy="356037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CD38066E-2B34-4355-AE9D-BBFC7FAD27E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75656" y="3507854"/>
            <a:ext cx="1036769" cy="160240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" name="Picture 2" descr="https://img-fotki.yandex.ru/get/57985/200418627.17e/0_17c661_3d18a91e_orig.png">
            <a:extLst>
              <a:ext uri="{FF2B5EF4-FFF2-40B4-BE49-F238E27FC236}">
                <a16:creationId xmlns:a16="http://schemas.microsoft.com/office/drawing/2014/main" id="{A1CD6F99-E137-4CD3-ADD5-29158CBCCF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0" y="2714626"/>
            <a:ext cx="1535914" cy="2428874"/>
          </a:xfrm>
          <a:prstGeom prst="rect">
            <a:avLst/>
          </a:prstGeom>
          <a:noFill/>
        </p:spPr>
      </p:pic>
      <p:sp>
        <p:nvSpPr>
          <p:cNvPr id="29" name="Облачко с текстом: прямоугольное 28">
            <a:extLst>
              <a:ext uri="{FF2B5EF4-FFF2-40B4-BE49-F238E27FC236}">
                <a16:creationId xmlns:a16="http://schemas.microsoft.com/office/drawing/2014/main" id="{26384642-F883-4E06-8116-F51E6D4601D7}"/>
              </a:ext>
            </a:extLst>
          </p:cNvPr>
          <p:cNvSpPr/>
          <p:nvPr/>
        </p:nvSpPr>
        <p:spPr>
          <a:xfrm>
            <a:off x="717812" y="303646"/>
            <a:ext cx="4777656" cy="2268104"/>
          </a:xfrm>
          <a:prstGeom prst="wedgeRectCallout">
            <a:avLst>
              <a:gd name="adj1" fmla="val -17012"/>
              <a:gd name="adj2" fmla="val 95705"/>
            </a:avLst>
          </a:prstGeom>
          <a:solidFill>
            <a:srgbClr val="F0E0D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solidFill>
                <a:srgbClr val="582C00"/>
              </a:solidFill>
              <a:latin typeface="Franklin Gothic Medium Cond" panose="020B0606030402020204" pitchFamily="34" charset="0"/>
            </a:endParaRPr>
          </a:p>
          <a:p>
            <a:pPr algn="ctr"/>
            <a:endParaRPr lang="ru-RU" sz="1000" dirty="0">
              <a:solidFill>
                <a:srgbClr val="582C00"/>
              </a:solidFill>
              <a:latin typeface="Franklin Gothic Medium Cond" panose="020B0606030402020204" pitchFamily="34" charset="0"/>
            </a:endParaRPr>
          </a:p>
          <a:p>
            <a:pPr marL="36000" algn="ctr"/>
            <a:r>
              <a:rPr lang="ru-RU" sz="2400" dirty="0">
                <a:solidFill>
                  <a:srgbClr val="920000"/>
                </a:solidFill>
                <a:latin typeface="Franklin Gothic Medium Cond" panose="020B0606030402020204" pitchFamily="34" charset="0"/>
              </a:rPr>
              <a:t>Опыт №3.</a:t>
            </a:r>
            <a:r>
              <a:rPr lang="ru-RU" sz="2400" dirty="0">
                <a:solidFill>
                  <a:srgbClr val="582C00"/>
                </a:solidFill>
                <a:latin typeface="Franklin Gothic Medium Cond" panose="020B0606030402020204" pitchFamily="34" charset="0"/>
              </a:rPr>
              <a:t> Смешайте жёлтый и синий цвет. Какой цвет получился? </a:t>
            </a:r>
          </a:p>
          <a:p>
            <a:pPr algn="ctr"/>
            <a:endParaRPr lang="ru-RU" sz="2400" dirty="0">
              <a:solidFill>
                <a:srgbClr val="582C00"/>
              </a:solidFill>
              <a:latin typeface="Franklin Gothic Medium Cond" panose="020B0606030402020204" pitchFamily="34" charset="0"/>
            </a:endParaRPr>
          </a:p>
          <a:p>
            <a:pPr algn="ctr"/>
            <a:r>
              <a:rPr lang="ru-RU" sz="800" dirty="0">
                <a:solidFill>
                  <a:srgbClr val="582C00"/>
                </a:solidFill>
                <a:latin typeface="Franklin Gothic Medium Cond" panose="020B0606030402020204" pitchFamily="34" charset="0"/>
              </a:rPr>
              <a:t> </a:t>
            </a:r>
          </a:p>
          <a:p>
            <a:pPr algn="ctr"/>
            <a:endParaRPr lang="ru-RU" sz="2400" dirty="0">
              <a:solidFill>
                <a:srgbClr val="582C00"/>
              </a:solidFill>
              <a:latin typeface="Franklin Gothic Medium Cond" panose="020B0606030402020204" pitchFamily="34" charset="0"/>
            </a:endParaRPr>
          </a:p>
          <a:p>
            <a:pPr algn="ctr"/>
            <a:r>
              <a:rPr lang="ru-RU" sz="2400" dirty="0">
                <a:solidFill>
                  <a:srgbClr val="582C00"/>
                </a:solidFill>
                <a:latin typeface="Franklin Gothic Medium Cond" panose="020B0606030402020204" pitchFamily="34" charset="0"/>
              </a:rPr>
              <a:t>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F153408-AD70-431F-AEEC-8D046963BC9F}"/>
              </a:ext>
            </a:extLst>
          </p:cNvPr>
          <p:cNvSpPr txBox="1"/>
          <p:nvPr/>
        </p:nvSpPr>
        <p:spPr>
          <a:xfrm>
            <a:off x="5791601" y="771550"/>
            <a:ext cx="23136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>
                <a:solidFill>
                  <a:srgbClr val="7A3D00"/>
                </a:solidFill>
                <a:latin typeface="Franklin Gothic Medium Cond" panose="020B0606030402020204" pitchFamily="34" charset="0"/>
              </a:rPr>
              <a:t>Это цветовой круг</a:t>
            </a:r>
          </a:p>
          <a:p>
            <a:pPr algn="ctr"/>
            <a:r>
              <a:rPr lang="ru-RU" sz="2400" dirty="0">
                <a:solidFill>
                  <a:srgbClr val="7A3D00"/>
                </a:solidFill>
                <a:latin typeface="Franklin Gothic Medium Cond" panose="020B0606030402020204" pitchFamily="34" charset="0"/>
              </a:rPr>
              <a:t>из шести цветов</a:t>
            </a:r>
          </a:p>
        </p:txBody>
      </p:sp>
      <p:sp>
        <p:nvSpPr>
          <p:cNvPr id="35" name="Овал 3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DD1AA29-B1A8-4858-9697-C160247DA73B}"/>
              </a:ext>
            </a:extLst>
          </p:cNvPr>
          <p:cNvSpPr/>
          <p:nvPr/>
        </p:nvSpPr>
        <p:spPr>
          <a:xfrm>
            <a:off x="8676456" y="4588006"/>
            <a:ext cx="288000" cy="288000"/>
          </a:xfrm>
          <a:prstGeom prst="ellipse">
            <a:avLst/>
          </a:prstGeom>
          <a:solidFill>
            <a:srgbClr val="C38649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A4DE9A1-77A4-4898-8C1B-0F84D09CB26E}"/>
              </a:ext>
            </a:extLst>
          </p:cNvPr>
          <p:cNvSpPr txBox="1"/>
          <p:nvPr/>
        </p:nvSpPr>
        <p:spPr>
          <a:xfrm>
            <a:off x="2555776" y="4506674"/>
            <a:ext cx="3209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>
                <a:solidFill>
                  <a:srgbClr val="7A3D00"/>
                </a:solidFill>
                <a:latin typeface="Franklin Gothic Medium Cond" panose="020B0606030402020204" pitchFamily="34" charset="0"/>
              </a:rPr>
              <a:t>Для проверки сделай клик на меня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422447A-1BD5-4275-8CB7-164FC4D802E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59632" y="1521521"/>
            <a:ext cx="1079406" cy="82799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3CB4788-422A-446E-8FB4-C455F476CF3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79913" y="1521522"/>
            <a:ext cx="1079403" cy="82799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33369A1-BDB7-4F58-8C79-A8F07F494D2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9774" y="1521522"/>
            <a:ext cx="1079402" cy="827997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F860B3B-A1DC-4668-8F59-1D105AAFCB8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517504">
            <a:off x="6603166" y="2656565"/>
            <a:ext cx="1902117" cy="1938696"/>
          </a:xfrm>
          <a:prstGeom prst="rect">
            <a:avLst/>
          </a:prstGeom>
        </p:spPr>
      </p:pic>
      <p:sp>
        <p:nvSpPr>
          <p:cNvPr id="20" name="Овал 19">
            <a:extLst>
              <a:ext uri="{FF2B5EF4-FFF2-40B4-BE49-F238E27FC236}">
                <a16:creationId xmlns:a16="http://schemas.microsoft.com/office/drawing/2014/main" id="{E4406451-AA7A-45E1-9D76-9A1FE44051DE}"/>
              </a:ext>
            </a:extLst>
          </p:cNvPr>
          <p:cNvSpPr/>
          <p:nvPr/>
        </p:nvSpPr>
        <p:spPr>
          <a:xfrm>
            <a:off x="5508425" y="1851990"/>
            <a:ext cx="2879999" cy="2880000"/>
          </a:xfrm>
          <a:prstGeom prst="ellipse">
            <a:avLst/>
          </a:prstGeom>
          <a:noFill/>
          <a:ln w="38100">
            <a:solidFill>
              <a:schemeClr val="bg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E090EA2-5C91-4C32-9F87-44CE5C08C311}"/>
              </a:ext>
            </a:extLst>
          </p:cNvPr>
          <p:cNvSpPr/>
          <p:nvPr/>
        </p:nvSpPr>
        <p:spPr>
          <a:xfrm>
            <a:off x="8676456" y="4588006"/>
            <a:ext cx="288000" cy="288000"/>
          </a:xfrm>
          <a:prstGeom prst="ellipse">
            <a:avLst/>
          </a:prstGeom>
          <a:solidFill>
            <a:srgbClr val="C38649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99518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5679E-6 L 0.13785 -0.0021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92" y="-12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5679E-6 L -0.13785 -0.0021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92" y="-1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000"/>
                            </p:stCondLst>
                            <p:childTnLst>
                              <p:par>
                                <p:cTn id="3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1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34" grpId="0"/>
      <p:bldP spid="35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лачко с текстом: прямоугольное 2">
            <a:extLst>
              <a:ext uri="{FF2B5EF4-FFF2-40B4-BE49-F238E27FC236}">
                <a16:creationId xmlns:a16="http://schemas.microsoft.com/office/drawing/2014/main" id="{24F35347-9553-4EC6-A8FE-7D5043C21C82}"/>
              </a:ext>
            </a:extLst>
          </p:cNvPr>
          <p:cNvSpPr/>
          <p:nvPr/>
        </p:nvSpPr>
        <p:spPr>
          <a:xfrm>
            <a:off x="717812" y="303646"/>
            <a:ext cx="4777656" cy="2268104"/>
          </a:xfrm>
          <a:prstGeom prst="wedgeRectCallout">
            <a:avLst>
              <a:gd name="adj1" fmla="val -17012"/>
              <a:gd name="adj2" fmla="val 95705"/>
            </a:avLst>
          </a:prstGeom>
          <a:solidFill>
            <a:srgbClr val="F0E0D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582C00"/>
                </a:solidFill>
                <a:latin typeface="Franklin Gothic Medium Cond" panose="020B0606030402020204" pitchFamily="34" charset="0"/>
              </a:rPr>
              <a:t>Предлагаю проверить полученные знания и  вычислить следующие выражения:</a:t>
            </a:r>
          </a:p>
          <a:p>
            <a:pPr algn="ctr"/>
            <a:r>
              <a:rPr lang="ru-RU" sz="2400" dirty="0">
                <a:solidFill>
                  <a:srgbClr val="582C00"/>
                </a:solidFill>
                <a:latin typeface="Franklin Gothic Medium Cond" panose="020B0606030402020204" pitchFamily="34" charset="0"/>
              </a:rPr>
              <a:t>                               </a:t>
            </a:r>
          </a:p>
          <a:p>
            <a:pPr algn="ctr"/>
            <a:endParaRPr lang="ru-RU" sz="2400" dirty="0">
              <a:solidFill>
                <a:srgbClr val="582C00"/>
              </a:solidFill>
              <a:latin typeface="Franklin Gothic Medium Cond" panose="020B0606030402020204" pitchFamily="34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67F484D-F18B-4085-994D-1FDC7CE1F4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75656" y="3507854"/>
            <a:ext cx="1036769" cy="160240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2" descr="https://img-fotki.yandex.ru/get/57985/200418627.17e/0_17c661_3d18a91e_orig.png">
            <a:extLst>
              <a:ext uri="{FF2B5EF4-FFF2-40B4-BE49-F238E27FC236}">
                <a16:creationId xmlns:a16="http://schemas.microsoft.com/office/drawing/2014/main" id="{6999393E-6896-47D9-BFB5-CB966F1A3E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0" y="2714626"/>
            <a:ext cx="1535914" cy="2428874"/>
          </a:xfrm>
          <a:prstGeom prst="rect">
            <a:avLst/>
          </a:prstGeom>
          <a:noFill/>
        </p:spPr>
      </p:pic>
      <p:sp>
        <p:nvSpPr>
          <p:cNvPr id="13" name="Овал 12">
            <a:extLst>
              <a:ext uri="{FF2B5EF4-FFF2-40B4-BE49-F238E27FC236}">
                <a16:creationId xmlns:a16="http://schemas.microsoft.com/office/drawing/2014/main" id="{086A33D2-CF6B-44AB-BCA5-FE7B8119AF98}"/>
              </a:ext>
            </a:extLst>
          </p:cNvPr>
          <p:cNvSpPr/>
          <p:nvPr/>
        </p:nvSpPr>
        <p:spPr>
          <a:xfrm>
            <a:off x="2771800" y="1885571"/>
            <a:ext cx="432000" cy="432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>
            <a:extLst>
              <a:ext uri="{FF2B5EF4-FFF2-40B4-BE49-F238E27FC236}">
                <a16:creationId xmlns:a16="http://schemas.microsoft.com/office/drawing/2014/main" id="{576846E4-9871-4F5A-A39D-6975FBD8BBCF}"/>
              </a:ext>
            </a:extLst>
          </p:cNvPr>
          <p:cNvSpPr/>
          <p:nvPr/>
        </p:nvSpPr>
        <p:spPr>
          <a:xfrm>
            <a:off x="3652731" y="1885571"/>
            <a:ext cx="432000" cy="432000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527B15D8-75CA-4C2D-AA40-533BAE5E3A6A}"/>
              </a:ext>
            </a:extLst>
          </p:cNvPr>
          <p:cNvSpPr/>
          <p:nvPr/>
        </p:nvSpPr>
        <p:spPr>
          <a:xfrm>
            <a:off x="2771800" y="3327886"/>
            <a:ext cx="432000" cy="432000"/>
          </a:xfrm>
          <a:prstGeom prst="ellipse">
            <a:avLst/>
          </a:prstGeom>
          <a:solidFill>
            <a:srgbClr val="0000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id="{690D19EB-F861-421F-B9A3-EE25E5C103DB}"/>
              </a:ext>
            </a:extLst>
          </p:cNvPr>
          <p:cNvSpPr/>
          <p:nvPr/>
        </p:nvSpPr>
        <p:spPr>
          <a:xfrm>
            <a:off x="2771800" y="2607806"/>
            <a:ext cx="432000" cy="432000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id="{E482C914-FA2B-4EDD-AC6C-2954312A2A6D}"/>
              </a:ext>
            </a:extLst>
          </p:cNvPr>
          <p:cNvSpPr/>
          <p:nvPr/>
        </p:nvSpPr>
        <p:spPr>
          <a:xfrm>
            <a:off x="3652731" y="2607806"/>
            <a:ext cx="432000" cy="432000"/>
          </a:xfrm>
          <a:prstGeom prst="ellipse">
            <a:avLst/>
          </a:prstGeom>
          <a:solidFill>
            <a:srgbClr val="0000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20A8B177-D6D1-48F9-9078-F4AF2E8CC7DD}"/>
              </a:ext>
            </a:extLst>
          </p:cNvPr>
          <p:cNvSpPr/>
          <p:nvPr/>
        </p:nvSpPr>
        <p:spPr>
          <a:xfrm>
            <a:off x="3652731" y="3327886"/>
            <a:ext cx="432000" cy="432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4EF41A44-B78D-4E22-BEAD-30E7887313FE}"/>
              </a:ext>
            </a:extLst>
          </p:cNvPr>
          <p:cNvSpPr/>
          <p:nvPr/>
        </p:nvSpPr>
        <p:spPr>
          <a:xfrm>
            <a:off x="4533661" y="3327886"/>
            <a:ext cx="432000" cy="432000"/>
          </a:xfrm>
          <a:prstGeom prst="ellipse">
            <a:avLst/>
          </a:prstGeom>
          <a:solidFill>
            <a:srgbClr val="A800D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>
            <a:extLst>
              <a:ext uri="{FF2B5EF4-FFF2-40B4-BE49-F238E27FC236}">
                <a16:creationId xmlns:a16="http://schemas.microsoft.com/office/drawing/2014/main" id="{694D8901-9AA8-4ADF-988B-EFD959552A1B}"/>
              </a:ext>
            </a:extLst>
          </p:cNvPr>
          <p:cNvSpPr/>
          <p:nvPr/>
        </p:nvSpPr>
        <p:spPr>
          <a:xfrm>
            <a:off x="4533661" y="1885571"/>
            <a:ext cx="432000" cy="432000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>
            <a:extLst>
              <a:ext uri="{FF2B5EF4-FFF2-40B4-BE49-F238E27FC236}">
                <a16:creationId xmlns:a16="http://schemas.microsoft.com/office/drawing/2014/main" id="{5B43AFB1-D631-448F-9602-A281EAD3ECF6}"/>
              </a:ext>
            </a:extLst>
          </p:cNvPr>
          <p:cNvSpPr/>
          <p:nvPr/>
        </p:nvSpPr>
        <p:spPr>
          <a:xfrm>
            <a:off x="4533661" y="2607806"/>
            <a:ext cx="432000" cy="432000"/>
          </a:xfrm>
          <a:prstGeom prst="ellipse">
            <a:avLst/>
          </a:prstGeom>
          <a:solidFill>
            <a:srgbClr val="00C8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Круг: прозрачная заливка 1">
            <a:extLst>
              <a:ext uri="{FF2B5EF4-FFF2-40B4-BE49-F238E27FC236}">
                <a16:creationId xmlns:a16="http://schemas.microsoft.com/office/drawing/2014/main" id="{325FDC15-4349-4E4E-B5C6-7BFC1705F4A4}"/>
              </a:ext>
            </a:extLst>
          </p:cNvPr>
          <p:cNvSpPr/>
          <p:nvPr/>
        </p:nvSpPr>
        <p:spPr>
          <a:xfrm>
            <a:off x="4497661" y="2571806"/>
            <a:ext cx="504000" cy="504000"/>
          </a:xfrm>
          <a:prstGeom prst="donut">
            <a:avLst>
              <a:gd name="adj" fmla="val 903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6" name="Круг: прозрачная заливка 25">
            <a:extLst>
              <a:ext uri="{FF2B5EF4-FFF2-40B4-BE49-F238E27FC236}">
                <a16:creationId xmlns:a16="http://schemas.microsoft.com/office/drawing/2014/main" id="{056D219F-0C85-43E9-BF18-EEDB2B396CCD}"/>
              </a:ext>
            </a:extLst>
          </p:cNvPr>
          <p:cNvSpPr/>
          <p:nvPr/>
        </p:nvSpPr>
        <p:spPr>
          <a:xfrm>
            <a:off x="4497661" y="1851726"/>
            <a:ext cx="504000" cy="504000"/>
          </a:xfrm>
          <a:prstGeom prst="donut">
            <a:avLst>
              <a:gd name="adj" fmla="val 903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7" name="Круг: прозрачная заливка 26">
            <a:extLst>
              <a:ext uri="{FF2B5EF4-FFF2-40B4-BE49-F238E27FC236}">
                <a16:creationId xmlns:a16="http://schemas.microsoft.com/office/drawing/2014/main" id="{1CC0C084-DB66-4E0A-BC3B-6A3CB0AFDE92}"/>
              </a:ext>
            </a:extLst>
          </p:cNvPr>
          <p:cNvSpPr/>
          <p:nvPr/>
        </p:nvSpPr>
        <p:spPr>
          <a:xfrm>
            <a:off x="4497661" y="3291886"/>
            <a:ext cx="504000" cy="504000"/>
          </a:xfrm>
          <a:prstGeom prst="donut">
            <a:avLst>
              <a:gd name="adj" fmla="val 903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DE93512-78F1-4008-8B36-05516CDC92C2}"/>
              </a:ext>
            </a:extLst>
          </p:cNvPr>
          <p:cNvSpPr txBox="1"/>
          <p:nvPr/>
        </p:nvSpPr>
        <p:spPr>
          <a:xfrm>
            <a:off x="5674233" y="771550"/>
            <a:ext cx="25483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>
                <a:solidFill>
                  <a:srgbClr val="7A3D00"/>
                </a:solidFill>
                <a:latin typeface="Franklin Gothic Medium Cond" panose="020B0606030402020204" pitchFamily="34" charset="0"/>
              </a:rPr>
              <a:t>Три основных цвета </a:t>
            </a:r>
          </a:p>
          <a:p>
            <a:pPr algn="ctr"/>
            <a:r>
              <a:rPr lang="ru-RU" sz="2400" dirty="0">
                <a:solidFill>
                  <a:srgbClr val="7A3D00"/>
                </a:solidFill>
                <a:latin typeface="Franklin Gothic Medium Cond" panose="020B0606030402020204" pitchFamily="34" charset="0"/>
              </a:rPr>
              <a:t>и три составных</a:t>
            </a:r>
          </a:p>
        </p:txBody>
      </p:sp>
      <p:sp>
        <p:nvSpPr>
          <p:cNvPr id="30" name="Овал 2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974DF58-6A07-48B6-8FA6-9B4A74AA196C}"/>
              </a:ext>
            </a:extLst>
          </p:cNvPr>
          <p:cNvSpPr/>
          <p:nvPr/>
        </p:nvSpPr>
        <p:spPr>
          <a:xfrm>
            <a:off x="8676456" y="4588006"/>
            <a:ext cx="288000" cy="288000"/>
          </a:xfrm>
          <a:prstGeom prst="ellipse">
            <a:avLst/>
          </a:prstGeom>
          <a:solidFill>
            <a:srgbClr val="C38649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B98CF46-A9DE-42BA-A7BF-2044CB6A2930}"/>
              </a:ext>
            </a:extLst>
          </p:cNvPr>
          <p:cNvSpPr txBox="1"/>
          <p:nvPr/>
        </p:nvSpPr>
        <p:spPr>
          <a:xfrm>
            <a:off x="3243759" y="2565909"/>
            <a:ext cx="3690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7A3D00"/>
                </a:solidFill>
                <a:latin typeface="Franklin Gothic Medium Cond" panose="020B0606030402020204" pitchFamily="34" charset="0"/>
              </a:rPr>
              <a:t>+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CEC4450-6DBE-48CC-843F-AFD9AA26DCE5}"/>
              </a:ext>
            </a:extLst>
          </p:cNvPr>
          <p:cNvSpPr txBox="1"/>
          <p:nvPr/>
        </p:nvSpPr>
        <p:spPr>
          <a:xfrm>
            <a:off x="3243759" y="1832506"/>
            <a:ext cx="3690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7A3D00"/>
                </a:solidFill>
                <a:latin typeface="Franklin Gothic Medium Cond" panose="020B0606030402020204" pitchFamily="34" charset="0"/>
              </a:rPr>
              <a:t>+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A609CC4-2311-488B-9E7F-A3985F76BADC}"/>
              </a:ext>
            </a:extLst>
          </p:cNvPr>
          <p:cNvSpPr txBox="1"/>
          <p:nvPr/>
        </p:nvSpPr>
        <p:spPr>
          <a:xfrm>
            <a:off x="3243759" y="3299312"/>
            <a:ext cx="3690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7A3D00"/>
                </a:solidFill>
                <a:latin typeface="Franklin Gothic Medium Cond" panose="020B0606030402020204" pitchFamily="34" charset="0"/>
              </a:rPr>
              <a:t>+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43DBEFD-E1B3-456A-8364-978A6CB22FE6}"/>
              </a:ext>
            </a:extLst>
          </p:cNvPr>
          <p:cNvSpPr txBox="1"/>
          <p:nvPr/>
        </p:nvSpPr>
        <p:spPr>
          <a:xfrm>
            <a:off x="4131938" y="1819434"/>
            <a:ext cx="3690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7A3D00"/>
                </a:solidFill>
                <a:latin typeface="Franklin Gothic Medium Cond" panose="020B0606030402020204" pitchFamily="34" charset="0"/>
              </a:rPr>
              <a:t>=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63F81FA-22DC-4D4E-B797-8AC2DEB1D139}"/>
              </a:ext>
            </a:extLst>
          </p:cNvPr>
          <p:cNvSpPr txBox="1"/>
          <p:nvPr/>
        </p:nvSpPr>
        <p:spPr>
          <a:xfrm>
            <a:off x="4131938" y="2562791"/>
            <a:ext cx="3690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7A3D00"/>
                </a:solidFill>
                <a:latin typeface="Franklin Gothic Medium Cond" panose="020B0606030402020204" pitchFamily="34" charset="0"/>
              </a:rPr>
              <a:t>=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3630356-CB85-43A9-9EAD-0AAA2625A0E2}"/>
              </a:ext>
            </a:extLst>
          </p:cNvPr>
          <p:cNvSpPr txBox="1"/>
          <p:nvPr/>
        </p:nvSpPr>
        <p:spPr>
          <a:xfrm>
            <a:off x="4131938" y="3306149"/>
            <a:ext cx="3690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7A3D00"/>
                </a:solidFill>
                <a:latin typeface="Franklin Gothic Medium Cond" panose="020B0606030402020204" pitchFamily="34" charset="0"/>
              </a:rPr>
              <a:t>=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FA73B2-E2F3-4BE8-AFB3-50CF8D6BB390}"/>
              </a:ext>
            </a:extLst>
          </p:cNvPr>
          <p:cNvSpPr txBox="1"/>
          <p:nvPr/>
        </p:nvSpPr>
        <p:spPr>
          <a:xfrm>
            <a:off x="6228184" y="91556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A4DE9A1-77A4-4898-8C1B-0F84D09CB26E}"/>
              </a:ext>
            </a:extLst>
          </p:cNvPr>
          <p:cNvSpPr txBox="1"/>
          <p:nvPr/>
        </p:nvSpPr>
        <p:spPr>
          <a:xfrm>
            <a:off x="2555776" y="4506674"/>
            <a:ext cx="3209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>
                <a:solidFill>
                  <a:srgbClr val="7A3D00"/>
                </a:solidFill>
                <a:latin typeface="Franklin Gothic Medium Cond" panose="020B0606030402020204" pitchFamily="34" charset="0"/>
              </a:rPr>
              <a:t>Для проверки сделай клик на меня</a:t>
            </a: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3D27A07D-2D7B-4399-9B00-DDB272521FFC}"/>
              </a:ext>
            </a:extLst>
          </p:cNvPr>
          <p:cNvGrpSpPr/>
          <p:nvPr/>
        </p:nvGrpSpPr>
        <p:grpSpPr>
          <a:xfrm>
            <a:off x="5387712" y="1312056"/>
            <a:ext cx="3135861" cy="3560373"/>
            <a:chOff x="5387712" y="1312056"/>
            <a:chExt cx="3135861" cy="3560373"/>
          </a:xfrm>
        </p:grpSpPr>
        <p:pic>
          <p:nvPicPr>
            <p:cNvPr id="41" name="Рисунок 40">
              <a:extLst>
                <a:ext uri="{FF2B5EF4-FFF2-40B4-BE49-F238E27FC236}">
                  <a16:creationId xmlns:a16="http://schemas.microsoft.com/office/drawing/2014/main" id="{1AD8BA29-D393-433A-95C1-0D33CD271CD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87712" y="1312056"/>
              <a:ext cx="3121423" cy="3560373"/>
            </a:xfrm>
            <a:prstGeom prst="rect">
              <a:avLst/>
            </a:prstGeom>
          </p:spPr>
        </p:pic>
        <p:pic>
          <p:nvPicPr>
            <p:cNvPr id="42" name="Рисунок 41">
              <a:extLst>
                <a:ext uri="{FF2B5EF4-FFF2-40B4-BE49-F238E27FC236}">
                  <a16:creationId xmlns:a16="http://schemas.microsoft.com/office/drawing/2014/main" id="{CC54E9A8-F029-47F4-AF6C-F04D3A4FEA2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4517504">
              <a:off x="6603166" y="2656565"/>
              <a:ext cx="1902117" cy="1938696"/>
            </a:xfrm>
            <a:prstGeom prst="rect">
              <a:avLst/>
            </a:prstGeom>
          </p:spPr>
        </p:pic>
      </p:grpSp>
      <p:sp>
        <p:nvSpPr>
          <p:cNvPr id="43" name="Овал 42">
            <a:extLst>
              <a:ext uri="{FF2B5EF4-FFF2-40B4-BE49-F238E27FC236}">
                <a16:creationId xmlns:a16="http://schemas.microsoft.com/office/drawing/2014/main" id="{E1A08F97-4DA7-48F7-B7DB-B2DCAAC82422}"/>
              </a:ext>
            </a:extLst>
          </p:cNvPr>
          <p:cNvSpPr/>
          <p:nvPr/>
        </p:nvSpPr>
        <p:spPr>
          <a:xfrm>
            <a:off x="5508425" y="1851990"/>
            <a:ext cx="2879999" cy="2880000"/>
          </a:xfrm>
          <a:prstGeom prst="ellipse">
            <a:avLst/>
          </a:prstGeom>
          <a:noFill/>
          <a:ln w="38100">
            <a:solidFill>
              <a:schemeClr val="bg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14730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9" grpId="0"/>
      <p:bldP spid="30" grpId="0" animBg="1"/>
      <p:bldP spid="4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img-fotki.yandex.ru/get/57985/200418627.17e/0_17c661_3d18a91e_orig.png">
            <a:extLst>
              <a:ext uri="{FF2B5EF4-FFF2-40B4-BE49-F238E27FC236}">
                <a16:creationId xmlns:a16="http://schemas.microsoft.com/office/drawing/2014/main" id="{6999393E-6896-47D9-BFB5-CB966F1A3E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0" y="2714626"/>
            <a:ext cx="1535914" cy="2428874"/>
          </a:xfrm>
          <a:prstGeom prst="rect">
            <a:avLst/>
          </a:prstGeom>
          <a:noFill/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1450692-E824-4244-9672-DF5FAECEFE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75656" y="3507854"/>
            <a:ext cx="1036769" cy="160240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Облачко с текстом: прямоугольное 1">
            <a:extLst>
              <a:ext uri="{FF2B5EF4-FFF2-40B4-BE49-F238E27FC236}">
                <a16:creationId xmlns:a16="http://schemas.microsoft.com/office/drawing/2014/main" id="{E421D92C-9AC1-4A46-B7EA-F53F91C4F685}"/>
              </a:ext>
            </a:extLst>
          </p:cNvPr>
          <p:cNvSpPr/>
          <p:nvPr/>
        </p:nvSpPr>
        <p:spPr>
          <a:xfrm>
            <a:off x="717812" y="303646"/>
            <a:ext cx="4777656" cy="2268104"/>
          </a:xfrm>
          <a:prstGeom prst="wedgeRectCallout">
            <a:avLst>
              <a:gd name="adj1" fmla="val -17012"/>
              <a:gd name="adj2" fmla="val 95705"/>
            </a:avLst>
          </a:prstGeom>
          <a:solidFill>
            <a:srgbClr val="F0E0D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582C00"/>
                </a:solidFill>
                <a:latin typeface="Franklin Gothic Medium Cond" panose="020B0606030402020204" pitchFamily="34" charset="0"/>
              </a:rPr>
              <a:t>Посмотри, как красиво, когда цвета спектра расположены по кругу. В спектре 12 цветов и оттенков, которые получаются, когда смешивают два соседних цвета. </a:t>
            </a: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B97B1478-4883-467B-BC7A-7586ED9DFDD1}"/>
              </a:ext>
            </a:extLst>
          </p:cNvPr>
          <p:cNvSpPr/>
          <p:nvPr/>
        </p:nvSpPr>
        <p:spPr>
          <a:xfrm rot="1800000">
            <a:off x="5485403" y="1851670"/>
            <a:ext cx="2880000" cy="2880000"/>
          </a:xfrm>
          <a:prstGeom prst="ellipse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612861C-E4A9-4218-89D9-00C1677B55A5}"/>
              </a:ext>
            </a:extLst>
          </p:cNvPr>
          <p:cNvSpPr txBox="1"/>
          <p:nvPr/>
        </p:nvSpPr>
        <p:spPr>
          <a:xfrm>
            <a:off x="5557368" y="771550"/>
            <a:ext cx="27360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>
                <a:solidFill>
                  <a:srgbClr val="7A3D00"/>
                </a:solidFill>
                <a:latin typeface="Franklin Gothic Medium Cond" panose="020B0606030402020204" pitchFamily="34" charset="0"/>
              </a:rPr>
              <a:t>Это цветовой круг </a:t>
            </a:r>
          </a:p>
          <a:p>
            <a:pPr algn="ctr"/>
            <a:r>
              <a:rPr lang="ru-RU" sz="2400" dirty="0">
                <a:solidFill>
                  <a:srgbClr val="7A3D00"/>
                </a:solidFill>
                <a:latin typeface="Franklin Gothic Medium Cond" panose="020B0606030402020204" pitchFamily="34" charset="0"/>
              </a:rPr>
              <a:t>из двенадцати цветов</a:t>
            </a:r>
          </a:p>
        </p:txBody>
      </p:sp>
      <p:sp>
        <p:nvSpPr>
          <p:cNvPr id="13" name="Овал 1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32E0B68-9BDC-42A5-8C7C-55F3A9AEAB9D}"/>
              </a:ext>
            </a:extLst>
          </p:cNvPr>
          <p:cNvSpPr/>
          <p:nvPr/>
        </p:nvSpPr>
        <p:spPr>
          <a:xfrm>
            <a:off x="8676456" y="4588006"/>
            <a:ext cx="288000" cy="288000"/>
          </a:xfrm>
          <a:prstGeom prst="ellipse">
            <a:avLst/>
          </a:prstGeom>
          <a:solidFill>
            <a:srgbClr val="C38649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82F7D890-1975-4044-B58A-4922E6DFE8EA}"/>
              </a:ext>
            </a:extLst>
          </p:cNvPr>
          <p:cNvSpPr/>
          <p:nvPr/>
        </p:nvSpPr>
        <p:spPr>
          <a:xfrm>
            <a:off x="5508425" y="1851990"/>
            <a:ext cx="2879999" cy="2880000"/>
          </a:xfrm>
          <a:prstGeom prst="ellipse">
            <a:avLst/>
          </a:prstGeom>
          <a:noFill/>
          <a:ln w="38100">
            <a:solidFill>
              <a:schemeClr val="bg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1E847E7-2C3E-4AA9-BB63-07D1DD0B517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241" y="2469855"/>
            <a:ext cx="657027" cy="504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29EC471-1A08-4DF0-B23B-D7E5E7BD2A2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005" y="2155727"/>
            <a:ext cx="657027" cy="50400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3D5EBAA9-1EB8-472C-9C55-3BEE59526BF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5977" y="2714626"/>
            <a:ext cx="657027" cy="50400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85E73371-57C6-4918-AF39-289DEB1B21C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2168" y="3173063"/>
            <a:ext cx="657027" cy="504000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052547EF-8F31-4862-852D-7580BD72CA0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12" y="3425063"/>
            <a:ext cx="657027" cy="504000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BD23AECD-06EC-41A4-82E5-87E84DE863A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5403" y="4258510"/>
            <a:ext cx="657027" cy="5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1804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img-fotki.yandex.ru/get/57985/200418627.17e/0_17c661_3d18a91e_orig.png">
            <a:extLst>
              <a:ext uri="{FF2B5EF4-FFF2-40B4-BE49-F238E27FC236}">
                <a16:creationId xmlns:a16="http://schemas.microsoft.com/office/drawing/2014/main" id="{6999393E-6896-47D9-BFB5-CB966F1A3E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0" y="2714626"/>
            <a:ext cx="1535914" cy="2428874"/>
          </a:xfrm>
          <a:prstGeom prst="rect">
            <a:avLst/>
          </a:prstGeom>
          <a:noFill/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1450692-E824-4244-9672-DF5FAECEFE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75656" y="3507854"/>
            <a:ext cx="1036769" cy="160240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Облачко с текстом: прямоугольное 1">
            <a:extLst>
              <a:ext uri="{FF2B5EF4-FFF2-40B4-BE49-F238E27FC236}">
                <a16:creationId xmlns:a16="http://schemas.microsoft.com/office/drawing/2014/main" id="{E421D92C-9AC1-4A46-B7EA-F53F91C4F685}"/>
              </a:ext>
            </a:extLst>
          </p:cNvPr>
          <p:cNvSpPr/>
          <p:nvPr/>
        </p:nvSpPr>
        <p:spPr>
          <a:xfrm>
            <a:off x="717812" y="303646"/>
            <a:ext cx="4777656" cy="2268104"/>
          </a:xfrm>
          <a:prstGeom prst="wedgeRectCallout">
            <a:avLst>
              <a:gd name="adj1" fmla="val -17012"/>
              <a:gd name="adj2" fmla="val 95705"/>
            </a:avLst>
          </a:prstGeom>
          <a:solidFill>
            <a:srgbClr val="F0E0D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582C00"/>
                </a:solidFill>
                <a:latin typeface="Franklin Gothic Medium Cond" panose="020B0606030402020204" pitchFamily="34" charset="0"/>
              </a:rPr>
              <a:t>Цветовой круг можно разделить на две части – </a:t>
            </a:r>
            <a:r>
              <a:rPr lang="ru-RU" sz="2400" b="1" dirty="0">
                <a:solidFill>
                  <a:srgbClr val="582C00"/>
                </a:solidFill>
                <a:latin typeface="Franklin Gothic Medium Cond" panose="020B0606030402020204" pitchFamily="34" charset="0"/>
              </a:rPr>
              <a:t>тёплую и холодную. </a:t>
            </a:r>
          </a:p>
          <a:p>
            <a:pPr algn="ctr"/>
            <a:r>
              <a:rPr lang="ru-RU" sz="2400" dirty="0">
                <a:solidFill>
                  <a:srgbClr val="FFFF00"/>
                </a:solidFill>
                <a:latin typeface="Franklin Gothic Medium Cond" panose="020B0606030402020204" pitchFamily="34" charset="0"/>
              </a:rPr>
              <a:t>Жёлтый,</a:t>
            </a:r>
            <a:r>
              <a:rPr lang="ru-RU" sz="2400" dirty="0">
                <a:solidFill>
                  <a:srgbClr val="C00000"/>
                </a:solidFill>
                <a:latin typeface="Franklin Gothic Medium Cond" panose="020B0606030402020204" pitchFamily="34" charset="0"/>
              </a:rPr>
              <a:t> </a:t>
            </a:r>
            <a:r>
              <a:rPr lang="ru-RU" sz="2400" dirty="0">
                <a:solidFill>
                  <a:srgbClr val="F5750B"/>
                </a:solidFill>
                <a:latin typeface="Franklin Gothic Medium Cond" panose="020B0606030402020204" pitchFamily="34" charset="0"/>
              </a:rPr>
              <a:t>оранжевый</a:t>
            </a:r>
            <a:r>
              <a:rPr lang="ru-RU" sz="2400" dirty="0">
                <a:solidFill>
                  <a:srgbClr val="C00000"/>
                </a:solidFill>
                <a:latin typeface="Franklin Gothic Medium Cond" panose="020B0606030402020204" pitchFamily="34" charset="0"/>
              </a:rPr>
              <a:t> и красный </a:t>
            </a:r>
            <a:r>
              <a:rPr lang="ru-RU" sz="2400" dirty="0">
                <a:solidFill>
                  <a:srgbClr val="582C00"/>
                </a:solidFill>
                <a:latin typeface="Franklin Gothic Medium Cond" panose="020B0606030402020204" pitchFamily="34" charset="0"/>
              </a:rPr>
              <a:t>– тёплые цвета. </a:t>
            </a:r>
            <a:r>
              <a:rPr lang="ru-RU" sz="2400" dirty="0">
                <a:solidFill>
                  <a:srgbClr val="2A63A8"/>
                </a:solidFill>
                <a:latin typeface="Franklin Gothic Medium Cond" panose="020B0606030402020204" pitchFamily="34" charset="0"/>
              </a:rPr>
              <a:t>Синий,</a:t>
            </a:r>
            <a:r>
              <a:rPr lang="ru-RU" sz="2400" dirty="0">
                <a:solidFill>
                  <a:srgbClr val="582C00"/>
                </a:solidFill>
                <a:latin typeface="Franklin Gothic Medium Cond" panose="020B0606030402020204" pitchFamily="34" charset="0"/>
              </a:rPr>
              <a:t> </a:t>
            </a:r>
            <a:r>
              <a:rPr lang="ru-RU" sz="2400" dirty="0">
                <a:solidFill>
                  <a:srgbClr val="00AAE6"/>
                </a:solidFill>
                <a:latin typeface="Franklin Gothic Medium Cond" panose="020B0606030402020204" pitchFamily="34" charset="0"/>
              </a:rPr>
              <a:t>голубой</a:t>
            </a:r>
            <a:r>
              <a:rPr lang="ru-RU" sz="2400" dirty="0">
                <a:solidFill>
                  <a:srgbClr val="582C00"/>
                </a:solidFill>
                <a:latin typeface="Franklin Gothic Medium Cond" panose="020B0606030402020204" pitchFamily="34" charset="0"/>
              </a:rPr>
              <a:t> </a:t>
            </a:r>
            <a:r>
              <a:rPr lang="ru-RU" sz="2400" dirty="0">
                <a:solidFill>
                  <a:srgbClr val="009900"/>
                </a:solidFill>
                <a:latin typeface="Franklin Gothic Medium Cond" panose="020B0606030402020204" pitchFamily="34" charset="0"/>
              </a:rPr>
              <a:t>и зелёный </a:t>
            </a:r>
            <a:r>
              <a:rPr lang="ru-RU" sz="2400" dirty="0">
                <a:solidFill>
                  <a:srgbClr val="582C00"/>
                </a:solidFill>
                <a:latin typeface="Franklin Gothic Medium Cond" panose="020B0606030402020204" pitchFamily="34" charset="0"/>
              </a:rPr>
              <a:t>– холодные цвета. </a:t>
            </a: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B97B1478-4883-467B-BC7A-7586ED9DFDD1}"/>
              </a:ext>
            </a:extLst>
          </p:cNvPr>
          <p:cNvSpPr/>
          <p:nvPr/>
        </p:nvSpPr>
        <p:spPr>
          <a:xfrm rot="1800000">
            <a:off x="5485403" y="1851670"/>
            <a:ext cx="2880000" cy="2880000"/>
          </a:xfrm>
          <a:prstGeom prst="ellipse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612861C-E4A9-4218-89D9-00C1677B55A5}"/>
              </a:ext>
            </a:extLst>
          </p:cNvPr>
          <p:cNvSpPr txBox="1"/>
          <p:nvPr/>
        </p:nvSpPr>
        <p:spPr>
          <a:xfrm>
            <a:off x="5553995" y="771550"/>
            <a:ext cx="29064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>
                <a:solidFill>
                  <a:srgbClr val="7A3D00"/>
                </a:solidFill>
                <a:latin typeface="Franklin Gothic Medium Cond" panose="020B0606030402020204" pitchFamily="34" charset="0"/>
              </a:rPr>
              <a:t>Тёплые и холодные </a:t>
            </a:r>
          </a:p>
          <a:p>
            <a:pPr algn="ctr"/>
            <a:r>
              <a:rPr lang="ru-RU" sz="2400" dirty="0">
                <a:solidFill>
                  <a:srgbClr val="7A3D00"/>
                </a:solidFill>
                <a:latin typeface="Franklin Gothic Medium Cond" panose="020B0606030402020204" pitchFamily="34" charset="0"/>
              </a:rPr>
              <a:t>цвета в цветовом круге</a:t>
            </a:r>
          </a:p>
        </p:txBody>
      </p:sp>
      <p:sp>
        <p:nvSpPr>
          <p:cNvPr id="13" name="Овал 1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32E0B68-9BDC-42A5-8C7C-55F3A9AEAB9D}"/>
              </a:ext>
            </a:extLst>
          </p:cNvPr>
          <p:cNvSpPr/>
          <p:nvPr/>
        </p:nvSpPr>
        <p:spPr>
          <a:xfrm>
            <a:off x="8676456" y="4588006"/>
            <a:ext cx="288000" cy="288000"/>
          </a:xfrm>
          <a:prstGeom prst="ellipse">
            <a:avLst/>
          </a:prstGeom>
          <a:solidFill>
            <a:srgbClr val="C38649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3813B9CA-6293-47F3-9B9D-DE98AB7CD69E}"/>
              </a:ext>
            </a:extLst>
          </p:cNvPr>
          <p:cNvCxnSpPr>
            <a:cxnSpLocks/>
          </p:cNvCxnSpPr>
          <p:nvPr/>
        </p:nvCxnSpPr>
        <p:spPr>
          <a:xfrm>
            <a:off x="6925403" y="1869670"/>
            <a:ext cx="0" cy="284400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Овал 9">
            <a:extLst>
              <a:ext uri="{FF2B5EF4-FFF2-40B4-BE49-F238E27FC236}">
                <a16:creationId xmlns:a16="http://schemas.microsoft.com/office/drawing/2014/main" id="{3AF8E75C-BA21-4824-A90B-E10F4A845C9D}"/>
              </a:ext>
            </a:extLst>
          </p:cNvPr>
          <p:cNvSpPr/>
          <p:nvPr/>
        </p:nvSpPr>
        <p:spPr>
          <a:xfrm>
            <a:off x="5508425" y="1851990"/>
            <a:ext cx="2879999" cy="2880000"/>
          </a:xfrm>
          <a:prstGeom prst="ellipse">
            <a:avLst/>
          </a:prstGeom>
          <a:noFill/>
          <a:ln w="38100">
            <a:solidFill>
              <a:schemeClr val="bg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36976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/>
      <p:bldP spid="13" grpId="0" animBg="1"/>
      <p:bldP spid="10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1729</TotalTime>
  <Words>380</Words>
  <Application>Microsoft Office PowerPoint</Application>
  <PresentationFormat>Экран (16:9)</PresentationFormat>
  <Paragraphs>87</Paragraphs>
  <Slides>11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Franklin Gothic Book</vt:lpstr>
      <vt:lpstr>Franklin Gothic Medium Cond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Master</dc:creator>
  <cp:lastModifiedBy>Татьяна Гунькина</cp:lastModifiedBy>
  <cp:revision>160</cp:revision>
  <dcterms:created xsi:type="dcterms:W3CDTF">2017-07-12T19:12:25Z</dcterms:created>
  <dcterms:modified xsi:type="dcterms:W3CDTF">2021-11-07T08:55:33Z</dcterms:modified>
</cp:coreProperties>
</file>