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252736"/>
          </a:xfrm>
        </p:spPr>
        <p:txBody>
          <a:bodyPr>
            <a:normAutofit/>
          </a:bodyPr>
          <a:lstStyle/>
          <a:p>
            <a:r>
              <a:rPr lang="ru-RU" sz="6000" b="1" i="1" dirty="0">
                <a:solidFill>
                  <a:srgbClr val="C00000"/>
                </a:solidFill>
              </a:rPr>
              <a:t>Словарная работа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Выполнила учитель начальных классов </a:t>
            </a:r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МБОУ </a:t>
            </a:r>
            <a:r>
              <a:rPr lang="ru-RU" b="1" dirty="0">
                <a:solidFill>
                  <a:schemeClr val="tx1"/>
                </a:solidFill>
              </a:rPr>
              <a:t>Гимназия №44 г. Иркутска</a:t>
            </a:r>
          </a:p>
          <a:p>
            <a:r>
              <a:rPr lang="ru-RU" b="1" dirty="0">
                <a:solidFill>
                  <a:schemeClr val="tx1"/>
                </a:solidFill>
              </a:rPr>
              <a:t>Чернакова Лариса Ивановна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884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746856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С каким словом мы сегодня познакомились и научились писать его правильно?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492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  <a:latin typeface="Trebuchet MS"/>
              </a:rPr>
              <a:t>Все в покое, замер ветер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  <a:latin typeface="Trebuchet MS"/>
              </a:rPr>
              <a:t>И деревья все молчат...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  <a:latin typeface="Trebuchet MS"/>
              </a:rPr>
              <a:t>Нет, не все </a:t>
            </a:r>
            <a:r>
              <a:rPr lang="ru-RU" dirty="0" smtClean="0">
                <a:solidFill>
                  <a:schemeClr val="tx1"/>
                </a:solidFill>
                <a:latin typeface="Trebuchet MS"/>
              </a:rPr>
              <a:t>ещё </a:t>
            </a:r>
            <a:r>
              <a:rPr lang="ru-RU" dirty="0">
                <a:solidFill>
                  <a:schemeClr val="tx1"/>
                </a:solidFill>
                <a:latin typeface="Trebuchet MS"/>
              </a:rPr>
              <a:t>- у этих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  <a:latin typeface="Trebuchet MS"/>
              </a:rPr>
              <a:t>Листья тихо шелестят.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Загадка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718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548681"/>
            <a:ext cx="6417734" cy="792088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Осина 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Юра\Desktop\1649560893_25-vsegda-pomnim-com-p-osina-derevo-listya-foto-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73691"/>
            <a:ext cx="6696744" cy="5186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939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u="sng" dirty="0" smtClean="0">
                <a:solidFill>
                  <a:srgbClr val="C00000"/>
                </a:solidFill>
              </a:rPr>
              <a:t>О</a:t>
            </a:r>
            <a:r>
              <a:rPr lang="ru-RU" sz="4800" b="1" i="1" dirty="0" smtClean="0">
                <a:solidFill>
                  <a:srgbClr val="C00000"/>
                </a:solidFill>
              </a:rPr>
              <a:t>сина - </a:t>
            </a:r>
            <a:r>
              <a:rPr lang="ru-RU" sz="4000" b="1" dirty="0" smtClean="0">
                <a:solidFill>
                  <a:schemeClr val="tx1"/>
                </a:solidFill>
              </a:rPr>
              <a:t>лиственное дерево, родственное тополю.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Юра\Desktop\50036cee1fc011e5827e3065ec4a0c41-e7ff1478706c11e782bd3065ec4a0c4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16" y="2996952"/>
            <a:ext cx="382294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ра\Desktop\topol-drozhashhij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4" y="2996952"/>
            <a:ext cx="4013749" cy="268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1885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chemeClr val="tx1"/>
                </a:solidFill>
              </a:rPr>
              <a:t>Дрожит, как осиновый лист- </a:t>
            </a:r>
            <a:r>
              <a:rPr lang="ru-RU" sz="4000" dirty="0">
                <a:solidFill>
                  <a:schemeClr val="tx1"/>
                </a:solidFill>
              </a:rPr>
              <a:t>значит </a:t>
            </a:r>
            <a:r>
              <a:rPr lang="ru-RU" sz="4000" dirty="0" smtClean="0">
                <a:solidFill>
                  <a:schemeClr val="tx1"/>
                </a:solidFill>
              </a:rPr>
              <a:t>испытывает </a:t>
            </a:r>
            <a:r>
              <a:rPr lang="ru-RU" sz="4000" dirty="0">
                <a:solidFill>
                  <a:schemeClr val="tx1"/>
                </a:solidFill>
              </a:rPr>
              <a:t>страх, </a:t>
            </a:r>
            <a:r>
              <a:rPr lang="ru-RU" sz="4000" dirty="0" smtClean="0">
                <a:solidFill>
                  <a:schemeClr val="tx1"/>
                </a:solidFill>
              </a:rPr>
              <a:t>боится</a:t>
            </a:r>
            <a:r>
              <a:rPr lang="ru-RU" sz="4000" dirty="0">
                <a:solidFill>
                  <a:schemeClr val="tx1"/>
                </a:solidFill>
              </a:rPr>
              <a:t>, буквально </a:t>
            </a:r>
            <a:r>
              <a:rPr lang="ru-RU" sz="4000" dirty="0" smtClean="0">
                <a:solidFill>
                  <a:schemeClr val="tx1"/>
                </a:solidFill>
              </a:rPr>
              <a:t>трясётся </a:t>
            </a:r>
            <a:r>
              <a:rPr lang="ru-RU" sz="4000" dirty="0">
                <a:solidFill>
                  <a:schemeClr val="tx1"/>
                </a:solidFill>
              </a:rPr>
              <a:t>от страха или </a:t>
            </a:r>
            <a:r>
              <a:rPr lang="ru-RU" sz="4000" dirty="0" smtClean="0">
                <a:solidFill>
                  <a:schemeClr val="tx1"/>
                </a:solidFill>
              </a:rPr>
              <a:t>ужаса.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92697"/>
            <a:ext cx="6417734" cy="936104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Когда так говорят?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099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- Вырос </a:t>
            </a:r>
            <a:r>
              <a:rPr lang="ru-RU" sz="3600" dirty="0">
                <a:solidFill>
                  <a:schemeClr val="tx1"/>
                </a:solidFill>
              </a:rPr>
              <a:t>с </a:t>
            </a:r>
            <a:r>
              <a:rPr lang="ru-RU" sz="3600" b="1" dirty="0">
                <a:solidFill>
                  <a:schemeClr val="tx1"/>
                </a:solidFill>
              </a:rPr>
              <a:t>осину</a:t>
            </a:r>
            <a:r>
              <a:rPr lang="ru-RU" sz="3600" dirty="0">
                <a:solidFill>
                  <a:schemeClr val="tx1"/>
                </a:solidFill>
              </a:rPr>
              <a:t>, а ума с </a:t>
            </a:r>
            <a:r>
              <a:rPr lang="ru-RU" sz="3600" dirty="0" err="1">
                <a:solidFill>
                  <a:schemeClr val="tx1"/>
                </a:solidFill>
              </a:rPr>
              <a:t>волосину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>- Гол, как </a:t>
            </a:r>
            <a:r>
              <a:rPr lang="ru-RU" sz="3600" b="1" dirty="0">
                <a:solidFill>
                  <a:schemeClr val="tx1"/>
                </a:solidFill>
              </a:rPr>
              <a:t>осиновый</a:t>
            </a:r>
            <a:r>
              <a:rPr lang="ru-RU" sz="3600" dirty="0">
                <a:solidFill>
                  <a:schemeClr val="tx1"/>
                </a:solidFill>
              </a:rPr>
              <a:t> кол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- Дурной глаз на </a:t>
            </a:r>
            <a:r>
              <a:rPr lang="ru-RU" sz="3600" b="1" dirty="0" smtClean="0">
                <a:solidFill>
                  <a:schemeClr val="tx1"/>
                </a:solidFill>
              </a:rPr>
              <a:t>осину</a:t>
            </a:r>
            <a:r>
              <a:rPr lang="ru-RU" sz="3600" dirty="0" smtClean="0">
                <a:solidFill>
                  <a:schemeClr val="tx1"/>
                </a:solidFill>
              </a:rPr>
              <a:t> взглянет – </a:t>
            </a:r>
            <a:r>
              <a:rPr lang="ru-RU" sz="3600" b="1" dirty="0" smtClean="0">
                <a:solidFill>
                  <a:schemeClr val="tx1"/>
                </a:solidFill>
              </a:rPr>
              <a:t>осина </a:t>
            </a:r>
            <a:r>
              <a:rPr lang="ru-RU" sz="3600" dirty="0" smtClean="0">
                <a:solidFill>
                  <a:schemeClr val="tx1"/>
                </a:solidFill>
              </a:rPr>
              <a:t>завянет.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20688"/>
            <a:ext cx="6417734" cy="1440159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Пословицы и поговорки.</a:t>
            </a:r>
          </a:p>
          <a:p>
            <a:r>
              <a:rPr lang="ru-RU" sz="4000" b="1" i="1" dirty="0" smtClean="0">
                <a:solidFill>
                  <a:srgbClr val="C00000"/>
                </a:solidFill>
              </a:rPr>
              <a:t>Как вы их понимаете? 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977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34507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Подберите однокоренные </a:t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слова к слову </a:t>
            </a:r>
            <a:r>
              <a:rPr lang="ru-RU" sz="6000" b="1" i="1" dirty="0" smtClean="0">
                <a:solidFill>
                  <a:schemeClr val="tx1"/>
                </a:solidFill>
              </a:rPr>
              <a:t>осина.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Юра\Desktop\1649560866_23-vsegda-pomnim-com-p-osina-derevo-listya-foto-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7" y="3212976"/>
            <a:ext cx="496716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0689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052736"/>
            <a:ext cx="7772400" cy="5544616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- осинка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- осинник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- </a:t>
            </a:r>
            <a:r>
              <a:rPr lang="ru-RU" b="1" dirty="0" err="1" smtClean="0">
                <a:solidFill>
                  <a:schemeClr val="tx1"/>
                </a:solidFill>
              </a:rPr>
              <a:t>осинничек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- осиновый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- подосиновик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Назовите корень слова. Определите безударную гласную. Она проверяемая? Запомните её! 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76673"/>
            <a:ext cx="6417734" cy="648071"/>
          </a:xfrm>
        </p:spPr>
        <p:txBody>
          <a:bodyPr>
            <a:normAutofit lnSpcReduction="1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Однокоренные слова. 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300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2708920"/>
            <a:ext cx="7772400" cy="352839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chemeClr val="tx1"/>
                </a:solidFill>
              </a:rPr>
              <a:t>В лесу _</a:t>
            </a:r>
            <a:r>
              <a:rPr lang="ru-RU" sz="3600" b="1" dirty="0" err="1" smtClean="0">
                <a:solidFill>
                  <a:schemeClr val="tx1"/>
                </a:solidFill>
              </a:rPr>
              <a:t>синовом</a:t>
            </a:r>
            <a:r>
              <a:rPr lang="ru-RU" sz="3600" b="1" dirty="0" smtClean="0">
                <a:solidFill>
                  <a:schemeClr val="tx1"/>
                </a:solidFill>
              </a:rPr>
              <a:t> дрожат _</a:t>
            </a:r>
            <a:r>
              <a:rPr lang="ru-RU" sz="3600" b="1" dirty="0" err="1" smtClean="0">
                <a:solidFill>
                  <a:schemeClr val="tx1"/>
                </a:solidFill>
              </a:rPr>
              <a:t>синки</a:t>
            </a:r>
            <a:r>
              <a:rPr lang="ru-RU" sz="3600" b="1" dirty="0" smtClean="0">
                <a:solidFill>
                  <a:schemeClr val="tx1"/>
                </a:solidFill>
              </a:rPr>
              <a:t>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Срывает ветер с  _</a:t>
            </a:r>
            <a:r>
              <a:rPr lang="ru-RU" sz="3600" b="1" dirty="0" err="1" smtClean="0">
                <a:solidFill>
                  <a:schemeClr val="tx1"/>
                </a:solidFill>
              </a:rPr>
              <a:t>син</a:t>
            </a:r>
            <a:r>
              <a:rPr lang="ru-RU" sz="3600" b="1" dirty="0" smtClean="0">
                <a:solidFill>
                  <a:schemeClr val="tx1"/>
                </a:solidFill>
              </a:rPr>
              <a:t> косынки.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С  _</a:t>
            </a:r>
            <a:r>
              <a:rPr lang="ru-RU" sz="3600" b="1" dirty="0" err="1" smtClean="0">
                <a:solidFill>
                  <a:schemeClr val="tx1"/>
                </a:solidFill>
              </a:rPr>
              <a:t>синок</a:t>
            </a:r>
            <a:r>
              <a:rPr lang="ru-RU" sz="3600" b="1" dirty="0" smtClean="0">
                <a:solidFill>
                  <a:schemeClr val="tx1"/>
                </a:solidFill>
              </a:rPr>
              <a:t> ветер косынки сбросит – </a:t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В лесу _</a:t>
            </a:r>
            <a:r>
              <a:rPr lang="ru-RU" sz="3600" b="1" dirty="0" err="1" smtClean="0">
                <a:solidFill>
                  <a:schemeClr val="tx1"/>
                </a:solidFill>
              </a:rPr>
              <a:t>синовом</a:t>
            </a:r>
            <a:r>
              <a:rPr lang="ru-RU" sz="3600" b="1" dirty="0" smtClean="0">
                <a:solidFill>
                  <a:schemeClr val="tx1"/>
                </a:solidFill>
              </a:rPr>
              <a:t> наступит осень.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908719"/>
            <a:ext cx="6417734" cy="1368153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Спишите, вставляя пропущенные буквы.</a:t>
            </a:r>
            <a:endParaRPr lang="ru-RU" sz="4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7381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99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Словарная работа</vt:lpstr>
      <vt:lpstr>Все в покое, замер ветер И деревья все молчат... Нет, не все ещё - у этих Листья тихо шелестят.</vt:lpstr>
      <vt:lpstr>Презентация PowerPoint</vt:lpstr>
      <vt:lpstr>Осина - лиственное дерево, родственное тополю.</vt:lpstr>
      <vt:lpstr>Дрожит, как осиновый лист- значит испытывает страх, боится, буквально трясётся от страха или ужаса. </vt:lpstr>
      <vt:lpstr>- Вырос с осину, а ума с волосину.  - Гол, как осиновый кол.  - Дурной глаз на осину взглянет – осина завянет.</vt:lpstr>
      <vt:lpstr>Подберите однокоренные  слова к слову осина.</vt:lpstr>
      <vt:lpstr>- осинка - осинник - осинничек - осиновый - подосиновик  Назовите корень слова. Определите безударную гласную. Она проверяемая? Запомните её!  </vt:lpstr>
      <vt:lpstr>В лесу _синовом дрожат _синки. Срывает ветер с  _син косынки. С  _синок ветер косынки сбросит –  В лесу _синовом наступит осень.</vt:lpstr>
      <vt:lpstr>С каким словом мы сегодня познакомились и научились писать его правильно?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Словарная работа</dc:title>
  <cp:lastModifiedBy>Юра</cp:lastModifiedBy>
  <cp:revision>6</cp:revision>
  <dcterms:modified xsi:type="dcterms:W3CDTF">2022-08-22T14:42:42Z</dcterms:modified>
</cp:coreProperties>
</file>