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15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577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86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918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773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029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06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66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137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97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280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14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2CED5-9407-41C9-BCD7-E5AEDDAA374D}" type="datetimeFigureOut">
              <a:rPr lang="ru-RU" smtClean="0"/>
              <a:t>04.07.2021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90C5A-A9E9-48F7-A1C9-BBA631D67C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44846" y="181069"/>
            <a:ext cx="69349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Папы, императоры и короли в Европе </a:t>
            </a:r>
            <a:r>
              <a:rPr lang="en-US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XII – XV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вв.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80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34" y="72428"/>
            <a:ext cx="2770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Германия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4191754" y="2055137"/>
            <a:ext cx="2770361" cy="15662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318502" y="2484318"/>
            <a:ext cx="251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Священная Римская империя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229" y="780314"/>
            <a:ext cx="358517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империи: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множество самостоятельных княжеств и владений.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1"/>
          </p:cNvCxnSpPr>
          <p:nvPr/>
        </p:nvCxnSpPr>
        <p:spPr>
          <a:xfrm flipH="1" flipV="1">
            <a:off x="3413156" y="1795977"/>
            <a:ext cx="1184308" cy="48853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11096" y="426371"/>
            <a:ext cx="305102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Правящая династия: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австрийские Габсбурги (с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XV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в.).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2" idx="0"/>
            <a:endCxn id="10" idx="2"/>
          </p:cNvCxnSpPr>
          <p:nvPr/>
        </p:nvCxnSpPr>
        <p:spPr>
          <a:xfrm flipH="1" flipV="1">
            <a:off x="5436606" y="1442034"/>
            <a:ext cx="140329" cy="61310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02445" y="72594"/>
            <a:ext cx="4971856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Государь избирался семью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курфюрстами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(князьями-избирателями, среди которых было три архиепископа).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избрания зафиксирован в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Золотой булле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(принята при Карле 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1356 г.).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2" idx="7"/>
          </p:cNvCxnSpPr>
          <p:nvPr/>
        </p:nvCxnSpPr>
        <p:spPr>
          <a:xfrm flipV="1">
            <a:off x="6556405" y="1594697"/>
            <a:ext cx="546039" cy="68981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21880" y="2190225"/>
            <a:ext cx="3352421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получения титула императора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совершение похода за Альпы в Рим и коронация папой в соборе Святого Петра.</a:t>
            </a:r>
          </a:p>
        </p:txBody>
      </p:sp>
      <p:cxnSp>
        <p:nvCxnSpPr>
          <p:cNvPr id="22" name="Прямая со стрелкой 21"/>
          <p:cNvCxnSpPr>
            <a:stCxn id="2" idx="6"/>
            <a:endCxn id="20" idx="1"/>
          </p:cNvCxnSpPr>
          <p:nvPr/>
        </p:nvCxnSpPr>
        <p:spPr>
          <a:xfrm>
            <a:off x="6962115" y="2838262"/>
            <a:ext cx="1759765" cy="16757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721880" y="4000080"/>
            <a:ext cx="3352421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 –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ландтаг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(сословное собрание).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>
            <a:stCxn id="2" idx="5"/>
            <a:endCxn id="23" idx="1"/>
          </p:cNvCxnSpPr>
          <p:nvPr/>
        </p:nvCxnSpPr>
        <p:spPr>
          <a:xfrm>
            <a:off x="6556405" y="3392014"/>
            <a:ext cx="2165475" cy="962009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91754" y="4870929"/>
            <a:ext cx="335242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правления: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представительно-сословная монархия.</a:t>
            </a:r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>
            <a:stCxn id="2" idx="4"/>
            <a:endCxn id="26" idx="0"/>
          </p:cNvCxnSpPr>
          <p:nvPr/>
        </p:nvCxnSpPr>
        <p:spPr>
          <a:xfrm>
            <a:off x="5576935" y="3621386"/>
            <a:ext cx="291030" cy="124954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38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20" grpId="0" animBg="1"/>
      <p:bldP spid="23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34" y="72428"/>
            <a:ext cx="2770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Франция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4191754" y="2055137"/>
            <a:ext cx="2770361" cy="15662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318502" y="2484318"/>
            <a:ext cx="251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Французское королевство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229" y="780314"/>
            <a:ext cx="358517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империи: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централизация разрозненных княжеств под властью короля.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1"/>
          </p:cNvCxnSpPr>
          <p:nvPr/>
        </p:nvCxnSpPr>
        <p:spPr>
          <a:xfrm flipH="1" flipV="1">
            <a:off x="3413156" y="1795977"/>
            <a:ext cx="1184308" cy="48853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11096" y="426371"/>
            <a:ext cx="305102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Правящая династия: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Капетинги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2" idx="0"/>
            <a:endCxn id="10" idx="2"/>
          </p:cNvCxnSpPr>
          <p:nvPr/>
        </p:nvCxnSpPr>
        <p:spPr>
          <a:xfrm flipH="1" flipV="1">
            <a:off x="5436606" y="1134257"/>
            <a:ext cx="140329" cy="92088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425538" y="780314"/>
            <a:ext cx="4061985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король Франции: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Филипп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 (1180 – 1223).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2" idx="7"/>
          </p:cNvCxnSpPr>
          <p:nvPr/>
        </p:nvCxnSpPr>
        <p:spPr>
          <a:xfrm flipV="1">
            <a:off x="6556405" y="1514641"/>
            <a:ext cx="1754676" cy="76986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34326" y="1668710"/>
            <a:ext cx="3352421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Активная политика королей по присоединению новых земель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(Нормандия, Шампань, Анжу, Лион, Лангедок).</a:t>
            </a:r>
          </a:p>
        </p:txBody>
      </p:sp>
      <p:cxnSp>
        <p:nvCxnSpPr>
          <p:cNvPr id="22" name="Прямая со стрелкой 21"/>
          <p:cNvCxnSpPr>
            <a:stCxn id="2" idx="6"/>
            <a:endCxn id="20" idx="1"/>
          </p:cNvCxnSpPr>
          <p:nvPr/>
        </p:nvCxnSpPr>
        <p:spPr>
          <a:xfrm flipV="1">
            <a:off x="6962115" y="2484318"/>
            <a:ext cx="1772211" cy="353944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11905" y="3439768"/>
            <a:ext cx="3974841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 –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Генеральные штаты с 1302 г.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(сословное собрание из трех палат).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1-й палате заседали представители 1-го сословия (духовенство), во 2-й – рыцари (2-е сословие, позднее – дворяне), в 3-й – горожане (3-е сословие).</a:t>
            </a:r>
          </a:p>
        </p:txBody>
      </p:sp>
      <p:cxnSp>
        <p:nvCxnSpPr>
          <p:cNvPr id="25" name="Прямая со стрелкой 24"/>
          <p:cNvCxnSpPr>
            <a:stCxn id="2" idx="5"/>
            <a:endCxn id="23" idx="1"/>
          </p:cNvCxnSpPr>
          <p:nvPr/>
        </p:nvCxnSpPr>
        <p:spPr>
          <a:xfrm>
            <a:off x="6556405" y="3392014"/>
            <a:ext cx="1555500" cy="1325027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91754" y="4870929"/>
            <a:ext cx="335242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правления: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представительно-сословная монархия.</a:t>
            </a:r>
            <a:endParaRPr lang="ru-RU" sz="2000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>
            <a:stCxn id="2" idx="4"/>
            <a:endCxn id="26" idx="0"/>
          </p:cNvCxnSpPr>
          <p:nvPr/>
        </p:nvCxnSpPr>
        <p:spPr>
          <a:xfrm>
            <a:off x="5576935" y="3621386"/>
            <a:ext cx="291030" cy="124954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08228" y="2284509"/>
            <a:ext cx="2652668" cy="2862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Короли Франции: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Людовик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IX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Святой (1226 – 1270)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имел конфликт с королем Англии Генрихом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из-за владения Нормандией и Анжу.</a:t>
            </a:r>
          </a:p>
          <a:p>
            <a:pPr algn="just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Филипп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Красивый (1285 – 1314)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Прямая со стрелкой 17"/>
          <p:cNvCxnSpPr>
            <a:stCxn id="2" idx="3"/>
            <a:endCxn id="24" idx="3"/>
          </p:cNvCxnSpPr>
          <p:nvPr/>
        </p:nvCxnSpPr>
        <p:spPr>
          <a:xfrm flipH="1">
            <a:off x="2860896" y="3392014"/>
            <a:ext cx="1736568" cy="32365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551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20" grpId="0" animBg="1"/>
      <p:bldP spid="23" grpId="0" animBg="1"/>
      <p:bldP spid="26" grpId="0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34" y="72428"/>
            <a:ext cx="2770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Англия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4191754" y="2055137"/>
            <a:ext cx="2770361" cy="15662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318502" y="2484318"/>
            <a:ext cx="251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Английское королевство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8229" y="780314"/>
            <a:ext cx="358517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империи: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владение островом + землями в Южной и Западной Франции.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1"/>
          </p:cNvCxnSpPr>
          <p:nvPr/>
        </p:nvCxnSpPr>
        <p:spPr>
          <a:xfrm flipH="1" flipV="1">
            <a:off x="3413156" y="1795977"/>
            <a:ext cx="1184308" cy="488532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11096" y="426371"/>
            <a:ext cx="3051020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Правящая династия: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Плантагенеты.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2" idx="0"/>
            <a:endCxn id="10" idx="2"/>
          </p:cNvCxnSpPr>
          <p:nvPr/>
        </p:nvCxnSpPr>
        <p:spPr>
          <a:xfrm flipH="1" flipV="1">
            <a:off x="5436606" y="1134257"/>
            <a:ext cx="140329" cy="92088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48220" y="74144"/>
            <a:ext cx="4061985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Первый король Англии из рода Плантагенетов Анжуйского дома: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Генрих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(1154 – 1189)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правнук Вильгельма Завоевателя.</a:t>
            </a: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 стрелкой 16"/>
          <p:cNvCxnSpPr>
            <a:stCxn id="2" idx="7"/>
          </p:cNvCxnSpPr>
          <p:nvPr/>
        </p:nvCxnSpPr>
        <p:spPr>
          <a:xfrm flipV="1">
            <a:off x="6556405" y="1424353"/>
            <a:ext cx="1736568" cy="860156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734326" y="1668710"/>
            <a:ext cx="335242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Покорение Ирландии в 1171 г. → титул владетелей Ирландии.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6"/>
            <a:endCxn id="20" idx="1"/>
          </p:cNvCxnSpPr>
          <p:nvPr/>
        </p:nvCxnSpPr>
        <p:spPr>
          <a:xfrm flipV="1">
            <a:off x="6962115" y="2176542"/>
            <a:ext cx="1772211" cy="66172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11906" y="2928730"/>
            <a:ext cx="397484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Упадок в стране: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Ричард </a:t>
            </a:r>
            <a:r>
              <a:rPr lang="en-US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Львиное Сердце (1189 – 1199),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сын Генриха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Прямая со стрелкой 24"/>
          <p:cNvCxnSpPr>
            <a:stCxn id="2" idx="5"/>
            <a:endCxn id="23" idx="1"/>
          </p:cNvCxnSpPr>
          <p:nvPr/>
        </p:nvCxnSpPr>
        <p:spPr>
          <a:xfrm>
            <a:off x="6556405" y="3392014"/>
            <a:ext cx="1555501" cy="44548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191754" y="4870929"/>
            <a:ext cx="3352421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Парламент: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состоял из двух палат (палата лордов и палата общин).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был созван в 1265 г.</a:t>
            </a:r>
          </a:p>
        </p:txBody>
      </p:sp>
      <p:cxnSp>
        <p:nvCxnSpPr>
          <p:cNvPr id="28" name="Прямая со стрелкой 27"/>
          <p:cNvCxnSpPr>
            <a:stCxn id="2" idx="4"/>
            <a:endCxn id="26" idx="0"/>
          </p:cNvCxnSpPr>
          <p:nvPr/>
        </p:nvCxnSpPr>
        <p:spPr>
          <a:xfrm>
            <a:off x="5576935" y="3621386"/>
            <a:ext cx="291030" cy="124954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111905" y="3953690"/>
            <a:ext cx="3974841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Иоанн Безземельный (1199-1216),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брат Ричарда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стал вассалом папы Римского, отдал Филиппу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Нормандию и др. владения, подписал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Великую хартию вольностей (1215 г.).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264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20" grpId="0" animBg="1"/>
      <p:bldP spid="23" grpId="0" animBg="1"/>
      <p:bldP spid="26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0534" y="72428"/>
            <a:ext cx="2770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Пиренеи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4191754" y="2055137"/>
            <a:ext cx="2770361" cy="156624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318502" y="2484318"/>
            <a:ext cx="251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Пиренейский полуостров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0905" y="1374616"/>
            <a:ext cx="3585171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Реконкиста («отвоевание»)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наступление пиренейских христиан в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VIII – XV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вв. на владения мусульманских правителей.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Прямая со стрелкой 8"/>
          <p:cNvCxnSpPr>
            <a:stCxn id="2" idx="1"/>
            <a:endCxn id="7" idx="3"/>
          </p:cNvCxnSpPr>
          <p:nvPr/>
        </p:nvCxnSpPr>
        <p:spPr>
          <a:xfrm flipH="1" flipV="1">
            <a:off x="3696076" y="2190224"/>
            <a:ext cx="901388" cy="94285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11096" y="426371"/>
            <a:ext cx="3051020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отвоевывал?</a:t>
            </a:r>
          </a:p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Испанцы и Португальцы.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 стрелкой 11"/>
          <p:cNvCxnSpPr>
            <a:stCxn id="2" idx="0"/>
            <a:endCxn id="10" idx="2"/>
          </p:cNvCxnSpPr>
          <p:nvPr/>
        </p:nvCxnSpPr>
        <p:spPr>
          <a:xfrm flipH="1" flipV="1">
            <a:off x="5436606" y="1442034"/>
            <a:ext cx="140329" cy="61310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848220" y="74144"/>
            <a:ext cx="4061985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Окончание Реконкисты: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1492 г. – падение Гранады и бегство последнего эмира.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Фердинанд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Арагонский и Изабелла </a:t>
            </a:r>
            <a:r>
              <a:rPr lang="en-US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Кастильская объединили большую часть Испании под своей властью. </a:t>
            </a:r>
          </a:p>
        </p:txBody>
      </p:sp>
      <p:cxnSp>
        <p:nvCxnSpPr>
          <p:cNvPr id="17" name="Прямая со стрелкой 16"/>
          <p:cNvCxnSpPr>
            <a:stCxn id="2" idx="7"/>
            <a:endCxn id="14" idx="1"/>
          </p:cNvCxnSpPr>
          <p:nvPr/>
        </p:nvCxnSpPr>
        <p:spPr>
          <a:xfrm flipV="1">
            <a:off x="6556405" y="1197529"/>
            <a:ext cx="1291815" cy="1086980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48219" y="2498001"/>
            <a:ext cx="4061985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Установление формы правления: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абсолютная монархия.</a:t>
            </a:r>
          </a:p>
        </p:txBody>
      </p:sp>
      <p:cxnSp>
        <p:nvCxnSpPr>
          <p:cNvPr id="11" name="Прямая со стрелкой 10"/>
          <p:cNvCxnSpPr>
            <a:stCxn id="2" idx="6"/>
            <a:endCxn id="24" idx="1"/>
          </p:cNvCxnSpPr>
          <p:nvPr/>
        </p:nvCxnSpPr>
        <p:spPr>
          <a:xfrm>
            <a:off x="6962115" y="2838262"/>
            <a:ext cx="886104" cy="167571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02312" y="4415827"/>
            <a:ext cx="4061985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мусульман и евреев в христианство (католичество), не желавших ждало изгнание из страны.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христианизации арабов</a:t>
            </a:r>
          </a:p>
        </p:txBody>
      </p:sp>
      <p:cxnSp>
        <p:nvCxnSpPr>
          <p:cNvPr id="15" name="Прямая со стрелкой 14"/>
          <p:cNvCxnSpPr>
            <a:stCxn id="2" idx="5"/>
            <a:endCxn id="27" idx="0"/>
          </p:cNvCxnSpPr>
          <p:nvPr/>
        </p:nvCxnSpPr>
        <p:spPr>
          <a:xfrm>
            <a:off x="6556405" y="3392014"/>
            <a:ext cx="2676900" cy="1023813"/>
          </a:xfrm>
          <a:prstGeom prst="straightConnector1">
            <a:avLst/>
          </a:prstGeom>
          <a:ln w="190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8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4" grpId="0" animBg="1"/>
      <p:bldP spid="24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upload.wikimedia.org/wikipedia/commons/thumb/5/56/Peninsula_iberica_1030_rus.svg/1280px-Peninsula_iberica_1030_ru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400" y="377868"/>
            <a:ext cx="8766360" cy="6095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1613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438</Words>
  <Application>Microsoft Office PowerPoint</Application>
  <PresentationFormat>Широкоэкранный</PresentationFormat>
  <Paragraphs>40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13</cp:revision>
  <dcterms:created xsi:type="dcterms:W3CDTF">2021-07-04T03:01:18Z</dcterms:created>
  <dcterms:modified xsi:type="dcterms:W3CDTF">2021-07-04T07:08:37Z</dcterms:modified>
</cp:coreProperties>
</file>