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7"/>
  </p:handoutMasterIdLst>
  <p:sldIdLst>
    <p:sldId id="262" r:id="rId5"/>
    <p:sldId id="261" r:id="rId6"/>
    <p:sldId id="263" r:id="rId7"/>
    <p:sldId id="265" r:id="rId8"/>
    <p:sldId id="271" r:id="rId9"/>
    <p:sldId id="264" r:id="rId10"/>
    <p:sldId id="267" r:id="rId11"/>
    <p:sldId id="266" r:id="rId12"/>
    <p:sldId id="268" r:id="rId13"/>
    <p:sldId id="269" r:id="rId14"/>
    <p:sldId id="272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EB114"/>
    <a:srgbClr val="FFF6BA"/>
    <a:srgbClr val="F9B22C"/>
    <a:srgbClr val="CBB1FF"/>
    <a:srgbClr val="E5E3F3"/>
    <a:srgbClr val="FFE150"/>
    <a:srgbClr val="AD6F64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547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8.png"/><Relationship Id="rId7" Type="http://schemas.openxmlformats.org/officeDocument/2006/relationships/image" Target="../media/image7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29.png"/><Relationship Id="rId9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png"/><Relationship Id="rId7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5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9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20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21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3.png"/><Relationship Id="rId7" Type="http://schemas.openxmlformats.org/officeDocument/2006/relationships/image" Target="../media/image9.png"/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5.png"/><Relationship Id="rId7" Type="http://schemas.openxmlformats.org/officeDocument/2006/relationships/image" Target="../media/image8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9.png"/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9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3.png"/><Relationship Id="rId7" Type="http://schemas.openxmlformats.org/officeDocument/2006/relationships/image" Target="../media/image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332121" y="1068404"/>
            <a:ext cx="9144000" cy="1434163"/>
          </a:xfrm>
          <a:prstGeom prst="rect">
            <a:avLst/>
          </a:prstGeom>
          <a:ln>
            <a:solidFill>
              <a:srgbClr val="9966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txBody>
          <a:bodyPr lIns="0" tIns="0" rIns="0" bIns="0" anchor="ctr"/>
          <a:lstStyle>
            <a:lvl1pPr algn="ctr">
              <a:defRPr sz="4400" b="1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367" y="3012847"/>
            <a:ext cx="2822590" cy="34475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63" y="6024436"/>
            <a:ext cx="5551716" cy="6389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9961" y="4560037"/>
            <a:ext cx="1948772" cy="18692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02632">
            <a:off x="224356" y="1858403"/>
            <a:ext cx="999250" cy="11180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165" y="2725474"/>
            <a:ext cx="953184" cy="106488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879" y="4564920"/>
            <a:ext cx="1575977" cy="186434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092553">
            <a:off x="8906609" y="3057735"/>
            <a:ext cx="1025779" cy="10640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213" y="133475"/>
            <a:ext cx="1694227" cy="142077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7359">
            <a:off x="2831308" y="204024"/>
            <a:ext cx="1325102" cy="583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294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673" y="676492"/>
            <a:ext cx="8789463" cy="343348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0479" y="1856232"/>
            <a:ext cx="6019850" cy="1073847"/>
          </a:xfrm>
          <a:prstGeom prst="rect">
            <a:avLst/>
          </a:prstGeom>
        </p:spPr>
        <p:txBody>
          <a:bodyPr anchor="ctr"/>
          <a:lstStyle>
            <a:lvl1pPr algn="ctr">
              <a:defRPr sz="4800" b="1">
                <a:solidFill>
                  <a:srgbClr val="FFE15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121" y="3299826"/>
            <a:ext cx="2766662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776" y="4173041"/>
            <a:ext cx="2541585" cy="24378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2977" y="981054"/>
            <a:ext cx="1219200" cy="1362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23" y="4479719"/>
            <a:ext cx="1951436" cy="23085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7246"/>
            <a:ext cx="971876" cy="10081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7715" y="4342558"/>
            <a:ext cx="974406" cy="1090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53" presetClass="entr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868607" y="728650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728788" y="2944866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28788" y="3765234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28788" y="458560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40" y="93727"/>
            <a:ext cx="1210188" cy="53288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02" y="3059864"/>
            <a:ext cx="2730600" cy="34868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22" y="5918230"/>
            <a:ext cx="4631398" cy="6285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745" y="4450329"/>
            <a:ext cx="2390218" cy="22926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5065">
            <a:off x="446928" y="2480896"/>
            <a:ext cx="1105332" cy="123673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125" y="1862002"/>
            <a:ext cx="946493" cy="1057410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0" y="4355341"/>
            <a:ext cx="516931" cy="72098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70" y="95817"/>
            <a:ext cx="1460862" cy="122507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8" y="885524"/>
            <a:ext cx="839414" cy="87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628692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95493" y="968866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95493" y="1665673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95493" y="2362480"/>
            <a:ext cx="3280776" cy="595731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67" y="3182409"/>
            <a:ext cx="3799071" cy="34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6847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44" y="2822804"/>
            <a:ext cx="3146726" cy="3593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019" y="5966014"/>
            <a:ext cx="6185241" cy="74200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38848" y="4071486"/>
            <a:ext cx="2599904" cy="249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08" y="2177053"/>
            <a:ext cx="847554" cy="9483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26" y="202695"/>
            <a:ext cx="439436" cy="608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2" y="2357018"/>
            <a:ext cx="1095955" cy="12243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85" y="159527"/>
            <a:ext cx="491442" cy="4183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295" y="159527"/>
            <a:ext cx="1799980" cy="15094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00" y="22282"/>
            <a:ext cx="715710" cy="7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7766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657169" y="843738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61709" y="882206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61709" y="1687791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61709" y="2498843"/>
            <a:ext cx="3280776" cy="728696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4" y="978491"/>
            <a:ext cx="991402" cy="11092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49" y="1944072"/>
            <a:ext cx="488804" cy="6768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00" y="15125"/>
            <a:ext cx="790039" cy="8826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529" y="4410037"/>
            <a:ext cx="447568" cy="3810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7" y="4410037"/>
            <a:ext cx="1890731" cy="22366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728" y="223625"/>
            <a:ext cx="1415300" cy="11868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02" y="4410037"/>
            <a:ext cx="969936" cy="10061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48041" y="3290361"/>
            <a:ext cx="2732400" cy="352487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470" y="5973573"/>
            <a:ext cx="4990354" cy="67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9485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7108" y="593896"/>
            <a:ext cx="8192138" cy="2012351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767289" y="2810112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5767289" y="3630480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5767289" y="4450848"/>
            <a:ext cx="433195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45919" y="3191847"/>
            <a:ext cx="3062191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056" y="6050665"/>
            <a:ext cx="4913190" cy="7531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7659" y="3907873"/>
            <a:ext cx="2757395" cy="2644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8" y="3915187"/>
            <a:ext cx="925290" cy="10352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10" y="3203228"/>
            <a:ext cx="670261" cy="93483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29"/>
            <a:ext cx="1758659" cy="147480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181" y="1309036"/>
            <a:ext cx="1146987" cy="118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8340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53242" y="177344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705707" y="49540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05707" y="1460981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05707" y="2426562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02032" y="3369600"/>
            <a:ext cx="2876400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818" y="6057045"/>
            <a:ext cx="5807006" cy="6236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16" y="4020408"/>
            <a:ext cx="2238375" cy="26479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73" y="3849818"/>
            <a:ext cx="723900" cy="10096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7" y="89905"/>
            <a:ext cx="1826275" cy="15315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8" y="1587794"/>
            <a:ext cx="1355430" cy="140600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750" y="3849818"/>
            <a:ext cx="982300" cy="109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426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904103" y="914256"/>
            <a:ext cx="7645966" cy="1736953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02294" y="2857432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902294" y="3567785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902294" y="4289743"/>
            <a:ext cx="3787547" cy="572023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50" y="3256318"/>
            <a:ext cx="2728022" cy="3488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195" y="6170623"/>
            <a:ext cx="4375841" cy="5036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07" y="767446"/>
            <a:ext cx="1003784" cy="11231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0" y="4076172"/>
            <a:ext cx="2238375" cy="26479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254" y="3056376"/>
            <a:ext cx="723900" cy="100965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372" y="157246"/>
            <a:ext cx="1805421" cy="151402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432" y="2333104"/>
            <a:ext cx="1276350" cy="13239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051" y="157245"/>
            <a:ext cx="472260" cy="65389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14" y="5185650"/>
            <a:ext cx="547571" cy="4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2668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8696" y="3332124"/>
            <a:ext cx="2764800" cy="3488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0" y="6143486"/>
            <a:ext cx="4045324" cy="620128"/>
          </a:xfrm>
          <a:prstGeom prst="rect">
            <a:avLst/>
          </a:prstGeom>
        </p:spPr>
      </p:pic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5237767" y="352849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533480" y="402158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533480" y="1367739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33480" y="2333320"/>
            <a:ext cx="3280776" cy="864000"/>
          </a:xfrm>
          <a:prstGeom prst="rect">
            <a:avLst/>
          </a:prstGeom>
          <a:solidFill>
            <a:schemeClr val="bg1"/>
          </a:solidFill>
          <a:ln w="28575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rgbClr val="9966FF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" y="1750430"/>
            <a:ext cx="783772" cy="8769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015" y="3785283"/>
            <a:ext cx="3267075" cy="31337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621" y="4066674"/>
            <a:ext cx="723900" cy="10096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883" y="3428999"/>
            <a:ext cx="1139580" cy="118210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627" y="182705"/>
            <a:ext cx="1869463" cy="156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9528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81" r:id="rId2"/>
    <p:sldLayoutId id="2147483697" r:id="rId3"/>
    <p:sldLayoutId id="2147483696" r:id="rId4"/>
    <p:sldLayoutId id="2147483695" r:id="rId5"/>
    <p:sldLayoutId id="2147483694" r:id="rId6"/>
    <p:sldLayoutId id="2147483693" r:id="rId7"/>
    <p:sldLayoutId id="2147483692" r:id="rId8"/>
    <p:sldLayoutId id="2147483698" r:id="rId9"/>
    <p:sldLayoutId id="2147483686" r:id="rId10"/>
    <p:sldLayoutId id="2147483690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>
        <p15:prstTrans prst="drap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5" Type="http://schemas.openxmlformats.org/officeDocument/2006/relationships/image" Target="../media/image23.png"/><Relationship Id="rId10" Type="http://schemas.openxmlformats.org/officeDocument/2006/relationships/image" Target="../media/image9.png"/><Relationship Id="rId4" Type="http://schemas.openxmlformats.org/officeDocument/2006/relationships/image" Target="../media/image27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audio3.wav"/><Relationship Id="rId7" Type="http://schemas.openxmlformats.org/officeDocument/2006/relationships/image" Target="../media/image7.png"/><Relationship Id="rId12" Type="http://schemas.openxmlformats.org/officeDocument/2006/relationships/image" Target="../media/image2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11" Type="http://schemas.openxmlformats.org/officeDocument/2006/relationships/image" Target="../media/image1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6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3.wav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11.png"/><Relationship Id="rId10" Type="http://schemas.openxmlformats.org/officeDocument/2006/relationships/image" Target="../media/image13.png"/><Relationship Id="rId4" Type="http://schemas.openxmlformats.org/officeDocument/2006/relationships/image" Target="../media/image10.png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1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8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18.png"/><Relationship Id="rId10" Type="http://schemas.openxmlformats.org/officeDocument/2006/relationships/image" Target="../media/image20.png"/><Relationship Id="rId4" Type="http://schemas.openxmlformats.org/officeDocument/2006/relationships/image" Target="../media/image17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12" Type="http://schemas.openxmlformats.org/officeDocument/2006/relationships/image" Target="../media/image1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15.png"/><Relationship Id="rId10" Type="http://schemas.openxmlformats.org/officeDocument/2006/relationships/image" Target="../media/image9.png"/><Relationship Id="rId4" Type="http://schemas.openxmlformats.org/officeDocument/2006/relationships/image" Target="../media/image14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audio" Target="../media/audio3.wav"/><Relationship Id="rId7" Type="http://schemas.openxmlformats.org/officeDocument/2006/relationships/image" Target="../media/image20.png"/><Relationship Id="rId12" Type="http://schemas.openxmlformats.org/officeDocument/2006/relationships/image" Target="../media/image1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11" Type="http://schemas.openxmlformats.org/officeDocument/2006/relationships/image" Target="../media/image21.png"/><Relationship Id="rId5" Type="http://schemas.openxmlformats.org/officeDocument/2006/relationships/image" Target="../media/image19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audio" Target="../media/audio3.wav"/><Relationship Id="rId7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23.png"/><Relationship Id="rId10" Type="http://schemas.openxmlformats.org/officeDocument/2006/relationships/image" Target="../media/image8.png"/><Relationship Id="rId4" Type="http://schemas.openxmlformats.org/officeDocument/2006/relationships/image" Target="../media/image22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3.wav"/><Relationship Id="rId7" Type="http://schemas.openxmlformats.org/officeDocument/2006/relationships/image" Target="../media/image1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png"/><Relationship Id="rId5" Type="http://schemas.openxmlformats.org/officeDocument/2006/relationships/image" Target="../media/image25.png"/><Relationship Id="rId10" Type="http://schemas.openxmlformats.org/officeDocument/2006/relationships/image" Target="../media/image6.png"/><Relationship Id="rId4" Type="http://schemas.openxmlformats.org/officeDocument/2006/relationships/image" Target="../media/image24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audio" Target="../media/audio3.wav"/><Relationship Id="rId7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.png"/><Relationship Id="rId11" Type="http://schemas.openxmlformats.org/officeDocument/2006/relationships/image" Target="../media/image20.png"/><Relationship Id="rId5" Type="http://schemas.openxmlformats.org/officeDocument/2006/relationships/image" Target="../media/image3.png"/><Relationship Id="rId10" Type="http://schemas.openxmlformats.org/officeDocument/2006/relationships/image" Target="../media/image19.png"/><Relationship Id="rId4" Type="http://schemas.openxmlformats.org/officeDocument/2006/relationships/image" Target="../media/image26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2121" y="1068404"/>
            <a:ext cx="9144000" cy="1748937"/>
          </a:xfrm>
          <a:ln>
            <a:noFill/>
          </a:ln>
        </p:spPr>
        <p:txBody>
          <a:bodyPr/>
          <a:lstStyle/>
          <a:p>
            <a:r>
              <a:rPr lang="ru-RU" sz="5400" b="0" dirty="0">
                <a:solidFill>
                  <a:srgbClr val="7030A0"/>
                </a:solidFill>
                <a:latin typeface="Comic Sans MS" pitchFamily="66" charset="0"/>
              </a:rPr>
              <a:t>«Жили-были буквы»</a:t>
            </a:r>
            <a:br>
              <a:rPr lang="ru-RU" sz="5400" b="0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sz="2800" b="0" dirty="0">
                <a:solidFill>
                  <a:srgbClr val="C00000"/>
                </a:solidFill>
                <a:latin typeface="Comic Sans MS" pitchFamily="66" charset="0"/>
              </a:rPr>
              <a:t>Литературное чтение 1 класс</a:t>
            </a:r>
            <a:br>
              <a:rPr lang="ru-RU" sz="2800" b="0" dirty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sz="2800" b="0" dirty="0">
                <a:solidFill>
                  <a:srgbClr val="C00000"/>
                </a:solidFill>
                <a:latin typeface="Comic Sans MS" pitchFamily="66" charset="0"/>
              </a:rPr>
              <a:t>УМК «Школа России»</a:t>
            </a:r>
            <a:endParaRPr lang="ru-RU" b="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832362" y="621346"/>
            <a:ext cx="5761973" cy="420954"/>
          </a:xfrm>
          <a:prstGeom prst="rect">
            <a:avLst/>
          </a:prstGeom>
        </p:spPr>
        <p:txBody>
          <a:bodyPr/>
          <a:lstStyle/>
          <a:p>
            <a:pPr marL="228600" marR="0" lvl="0" indent="-22860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Тест-тренажёр</a:t>
            </a:r>
          </a:p>
        </p:txBody>
      </p:sp>
    </p:spTree>
    <p:extLst>
      <p:ext uri="{BB962C8B-B14F-4D97-AF65-F5344CB8AC3E}">
        <p14:creationId xmlns:p14="http://schemas.microsoft.com/office/powerpoint/2010/main" val="3434523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1233643" y="1217316"/>
            <a:ext cx="3257700" cy="85004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Ход - крот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33643" y="180749"/>
            <a:ext cx="3257700" cy="844181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Ёжится - ёж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33643" y="2259749"/>
            <a:ext cx="3257700" cy="84229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Шуба - кафтан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700202" y="182705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Укажи рифмующиеся слова</a:t>
            </a:r>
          </a:p>
        </p:txBody>
      </p:sp>
      <p:pic>
        <p:nvPicPr>
          <p:cNvPr id="17" name="Рисунок 16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8696" y="3332124"/>
            <a:ext cx="2764800" cy="34884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240" y="6143486"/>
            <a:ext cx="4045324" cy="62012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5" y="1750430"/>
            <a:ext cx="783772" cy="8769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4015" y="3785283"/>
            <a:ext cx="3267075" cy="313372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621" y="4066674"/>
            <a:ext cx="723900" cy="10096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2883" y="3428999"/>
            <a:ext cx="1139580" cy="118210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1627" y="182705"/>
            <a:ext cx="1869463" cy="1567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195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143124" y="2827818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…а говори меньше.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3123" y="36817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…чем другие знают.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22" y="4535668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…а хвались меньше.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143125" y="844623"/>
            <a:ext cx="7356926" cy="1764822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Закончи пословицу.</a:t>
            </a:r>
            <a:br>
              <a:rPr lang="ru-RU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Знай больше, …</a:t>
            </a: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50" y="3256318"/>
            <a:ext cx="2728022" cy="34884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195" y="6170623"/>
            <a:ext cx="4375841" cy="50362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07" y="767446"/>
            <a:ext cx="1003784" cy="112311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0" y="4076172"/>
            <a:ext cx="2238375" cy="264795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4971" y="2939496"/>
            <a:ext cx="723900" cy="100965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372" y="157246"/>
            <a:ext cx="1805421" cy="151402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432" y="2333104"/>
            <a:ext cx="1276350" cy="1323975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051" y="157245"/>
            <a:ext cx="472260" cy="65389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14" y="5185650"/>
            <a:ext cx="547571" cy="4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3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МОЛОДЕЦ!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390686" y="6488668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Шаблон слайдов программы </a:t>
            </a:r>
            <a:r>
              <a:rPr lang="ru-RU" dirty="0" err="1">
                <a:solidFill>
                  <a:srgbClr val="002060"/>
                </a:solidFill>
                <a:latin typeface="Comic Sans MS" pitchFamily="66" charset="0"/>
              </a:rPr>
              <a:t>PowerPoint</a:t>
            </a:r>
            <a:r>
              <a:rPr lang="ru-RU" dirty="0">
                <a:solidFill>
                  <a:srgbClr val="002060"/>
                </a:solidFill>
                <a:latin typeface="Comic Sans MS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7788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5747215" y="285639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И. </a:t>
            </a:r>
            <a:r>
              <a:rPr lang="ru-RU" sz="2400" b="1" dirty="0" err="1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Токмакова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47214" y="3710318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Саша Чёрный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747213" y="45642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Г. Сапгир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47824" y="740521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Автор книги «Аля, </a:t>
            </a:r>
            <a:r>
              <a:rPr lang="ru-RU" dirty="0" err="1">
                <a:solidFill>
                  <a:srgbClr val="7030A0"/>
                </a:solidFill>
                <a:latin typeface="Comic Sans MS" pitchFamily="66" charset="0"/>
              </a:rPr>
              <a:t>Кляксич</a:t>
            </a: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 и буква «А»»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440" y="93727"/>
            <a:ext cx="1210188" cy="53288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9302" y="3059864"/>
            <a:ext cx="2730600" cy="348686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622" y="5918230"/>
            <a:ext cx="4631398" cy="62850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0745" y="4450329"/>
            <a:ext cx="2390218" cy="229265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65065">
            <a:off x="446928" y="2480896"/>
            <a:ext cx="1105332" cy="123673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2125" y="1862002"/>
            <a:ext cx="946493" cy="1057410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50" y="4355341"/>
            <a:ext cx="516931" cy="72098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6070" y="95817"/>
            <a:ext cx="1460862" cy="122507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88" y="885524"/>
            <a:ext cx="839414" cy="87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018570" y="1717032"/>
            <a:ext cx="3257700" cy="61140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Г.Сапгир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18570" y="985610"/>
            <a:ext cx="3257700" cy="60718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И. </a:t>
            </a:r>
            <a:r>
              <a:rPr lang="ru-RU" sz="2400" b="1" dirty="0" err="1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Токмакова</a:t>
            </a:r>
            <a:endParaRPr lang="ru-RU" sz="2400" b="1" dirty="0">
              <a:solidFill>
                <a:srgbClr val="7030A0"/>
              </a:solidFill>
              <a:latin typeface="Comic Sans MS" pitchFamily="66" charset="0"/>
              <a:cs typeface="Segoe UI Light" panose="020B05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18570" y="2452673"/>
            <a:ext cx="3257700" cy="60582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Саша Чёрный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34648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Автор произведения «Про Медведя»</a:t>
            </a: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49" y="3184130"/>
            <a:ext cx="3799071" cy="34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53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2143122" y="4514635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Н – приятный любит запах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3123" y="36817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Н – с собою домик тащит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143123" y="2846867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Н – в лесу с куста мы ели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143124" y="730996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Укажи строчку о букве 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Н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344" y="2822804"/>
            <a:ext cx="3146726" cy="35936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2019" y="5966014"/>
            <a:ext cx="6185241" cy="74200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38848" y="4071486"/>
            <a:ext cx="2599904" cy="249378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08" y="2177053"/>
            <a:ext cx="847554" cy="94831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826" y="202695"/>
            <a:ext cx="439436" cy="6084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32" y="2357018"/>
            <a:ext cx="1095955" cy="122438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885" y="159527"/>
            <a:ext cx="491442" cy="41839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0295" y="159527"/>
            <a:ext cx="1799980" cy="1509457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00" y="22282"/>
            <a:ext cx="715710" cy="742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132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1767016" y="1717032"/>
            <a:ext cx="4324865" cy="611408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П – в лесу деревья валит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767016" y="985610"/>
            <a:ext cx="4324865" cy="60718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П – под ёлкою найдём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767016" y="2452673"/>
            <a:ext cx="4324865" cy="60582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П – приятный любит запах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346481" y="968866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Укажи строчку </a:t>
            </a:r>
          </a:p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о букве </a:t>
            </a:r>
            <a:r>
              <a:rPr lang="ru-RU" dirty="0">
                <a:solidFill>
                  <a:srgbClr val="C00000"/>
                </a:solidFill>
                <a:latin typeface="Comic Sans MS" pitchFamily="66" charset="0"/>
              </a:rPr>
              <a:t>П</a:t>
            </a: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06" y="2916454"/>
            <a:ext cx="610828" cy="887430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188" y="6025931"/>
            <a:ext cx="6373649" cy="644878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6" y="4388562"/>
            <a:ext cx="2521699" cy="2418773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79" y="644878"/>
            <a:ext cx="912336" cy="1020795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9" y="48112"/>
            <a:ext cx="913569" cy="1020628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9174" y="3428999"/>
            <a:ext cx="460556" cy="642354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1837" y="98118"/>
            <a:ext cx="1303988" cy="1093520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1381" y="4298651"/>
            <a:ext cx="734300" cy="76169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49" y="3184130"/>
            <a:ext cx="3799071" cy="34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539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6973247" y="897747"/>
            <a:ext cx="3257700" cy="72720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«Про Медведя»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973247" y="1695030"/>
            <a:ext cx="3257700" cy="72720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«Живая азбука»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973247" y="2492313"/>
            <a:ext cx="3257700" cy="72720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«Загадочные буквы»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777538" y="897747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Письмо получил главный герой произведения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384" y="978491"/>
            <a:ext cx="991402" cy="11092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49" y="1944072"/>
            <a:ext cx="488804" cy="6768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200" y="15125"/>
            <a:ext cx="790039" cy="8826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529" y="4410037"/>
            <a:ext cx="447568" cy="38103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67" y="4410037"/>
            <a:ext cx="1890731" cy="22366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728" y="223625"/>
            <a:ext cx="1415300" cy="118686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702" y="4410037"/>
            <a:ext cx="969936" cy="100612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848041" y="3290361"/>
            <a:ext cx="2732400" cy="35248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5470" y="5973573"/>
            <a:ext cx="4990354" cy="67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7288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5747212" y="3709171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«Разговор с пчелой»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747212" y="2855819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«Кто как кричит?»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747213" y="4564243"/>
            <a:ext cx="4340367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«Живая азбука»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1647824" y="740521"/>
            <a:ext cx="8439755" cy="1878449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Насекомое стыдит человека </a:t>
            </a:r>
            <a:br>
              <a:rPr lang="ru-RU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в произведении</a:t>
            </a: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45919" y="3191847"/>
            <a:ext cx="3062191" cy="3488400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056" y="6050665"/>
            <a:ext cx="4913190" cy="753168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7659" y="3907873"/>
            <a:ext cx="2757395" cy="2644848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18" y="3915187"/>
            <a:ext cx="925290" cy="1035289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8110" y="3203228"/>
            <a:ext cx="670261" cy="934838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229"/>
            <a:ext cx="1758659" cy="1474805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181" y="1309036"/>
            <a:ext cx="1146987" cy="118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8374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6673" y="342200"/>
            <a:ext cx="3257700" cy="850047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«Разговор с пчелой»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96673" y="1383655"/>
            <a:ext cx="3257700" cy="844181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«Кто как кричит?»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96673" y="2419244"/>
            <a:ext cx="3257700" cy="842290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«Про Медведя»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4263232" y="342200"/>
            <a:ext cx="4776158" cy="3330356"/>
          </a:xfrm>
          <a:prstGeom prst="rect">
            <a:avLst/>
          </a:prstGeom>
          <a:solidFill>
            <a:schemeClr val="bg1"/>
          </a:solidFill>
          <a:ln w="38100">
            <a:solidFill>
              <a:srgbClr val="9966FF">
                <a:alpha val="47000"/>
              </a:srgbClr>
            </a:solidFill>
            <a:prstDash val="solid"/>
          </a:ln>
          <a:effectLst>
            <a:outerShdw blurRad="254000" dist="38100" dir="2700000" algn="tl" rotWithShape="0">
              <a:srgbClr val="9966FF">
                <a:alpha val="34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rgbClr val="9966FF"/>
                </a:solidFill>
                <a:latin typeface="Segoe UI Light" panose="020B0502040204020203" pitchFamily="34" charset="0"/>
                <a:ea typeface="+mj-ea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О бережном отношении </a:t>
            </a:r>
          </a:p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к природе говорится </a:t>
            </a:r>
          </a:p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в произведении</a:t>
            </a:r>
          </a:p>
        </p:txBody>
      </p:sp>
      <p:pic>
        <p:nvPicPr>
          <p:cNvPr id="6" name="Рисунок 5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02032" y="3369600"/>
            <a:ext cx="2876400" cy="34884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818" y="6057045"/>
            <a:ext cx="5807006" cy="6236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416" y="4020408"/>
            <a:ext cx="2238375" cy="26479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73" y="3849818"/>
            <a:ext cx="723900" cy="100965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7" y="89905"/>
            <a:ext cx="1826275" cy="15315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7848" y="1587794"/>
            <a:ext cx="1355430" cy="140600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8750" y="3849818"/>
            <a:ext cx="982300" cy="109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1142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1519882" y="2827818"/>
            <a:ext cx="5869460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«Почему буква «А» поёт, а «Б» нет»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519881" y="3681743"/>
            <a:ext cx="5869460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«Про Медведя»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519880" y="4535668"/>
            <a:ext cx="5869460" cy="616503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  <a:effectLst>
            <a:outerShdw blurRad="50800" dist="38100" dir="2700000" algn="tl" rotWithShape="0">
              <a:srgbClr val="9966FF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2400" b="1" dirty="0">
                <a:solidFill>
                  <a:srgbClr val="7030A0"/>
                </a:solidFill>
                <a:latin typeface="Comic Sans MS" pitchFamily="66" charset="0"/>
                <a:cs typeface="Segoe UI Light" panose="020B0502040204020203" pitchFamily="34" charset="0"/>
              </a:rPr>
              <a:t>«Кто как кричит?»</a:t>
            </a:r>
          </a:p>
        </p:txBody>
      </p:sp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2143125" y="844623"/>
            <a:ext cx="7356926" cy="1764822"/>
          </a:xfrm>
          <a:prstGeom prst="rect">
            <a:avLst/>
          </a:prstGeom>
          <a:solidFill>
            <a:schemeClr val="bg1"/>
          </a:solidFill>
          <a:ln w="28575">
            <a:solidFill>
              <a:srgbClr val="CBB1FF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О гласных и согласных звуках рассказывается </a:t>
            </a:r>
            <a:br>
              <a:rPr lang="ru-RU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ru-RU" dirty="0">
                <a:solidFill>
                  <a:srgbClr val="7030A0"/>
                </a:solidFill>
                <a:latin typeface="Comic Sans MS" pitchFamily="66" charset="0"/>
              </a:rPr>
              <a:t>в произведении</a:t>
            </a: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3350" y="3256318"/>
            <a:ext cx="2728022" cy="348840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4195" y="6170623"/>
            <a:ext cx="4375841" cy="50362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07" y="767446"/>
            <a:ext cx="1003784" cy="112311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1" y="4436076"/>
            <a:ext cx="1934140" cy="2288046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372" y="157246"/>
            <a:ext cx="1805421" cy="151402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432" y="2333104"/>
            <a:ext cx="1276350" cy="1323975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051" y="157245"/>
            <a:ext cx="472260" cy="653899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14" y="5185650"/>
            <a:ext cx="567483" cy="46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314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8E67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1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22C2C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29B2E39B-AEB3-4C3A-A91A-A38E025EC92F}" vid="{E5ABECA3-E497-44CD-96B3-857219B8D459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72A6D6-8380-4A4E-A74C-8B9930E2694F}">
  <ds:schemaRefs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microsoft.com/sharepoint/v3"/>
    <ds:schemaRef ds:uri="http://purl.org/dc/elements/1.1/"/>
    <ds:schemaRef ds:uri="http://schemas.openxmlformats.org/package/2006/metadata/core-properties"/>
    <ds:schemaRef ds:uri="6ee78bd2-4339-4042-adc0-bcc646419980"/>
    <ds:schemaRef ds:uri="2547570a-e5f4-4946-a4c3-82580e42479e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0AC0AB6-6195-4BF1-AFCE-F174761110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6C0FC8-744D-4535-B45B-61EDC53BE1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по русскому языку с веселой мышкой</Template>
  <TotalTime>0</TotalTime>
  <Words>226</Words>
  <Application>Microsoft Office PowerPoint</Application>
  <PresentationFormat>Широкоэкранный</PresentationFormat>
  <Paragraphs>47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Comic Sans MS</vt:lpstr>
      <vt:lpstr>Segoe UI</vt:lpstr>
      <vt:lpstr>Segoe UI Light</vt:lpstr>
      <vt:lpstr>Тема1</vt:lpstr>
      <vt:lpstr>«Жили-были буквы» Литературное чтение 1 класс УМК «Школа России»</vt:lpstr>
      <vt:lpstr>Автор книги «Аля, Кляксич и буква «А»»</vt:lpstr>
      <vt:lpstr>Презентация PowerPoint</vt:lpstr>
      <vt:lpstr>Укажи строчку о букве Н</vt:lpstr>
      <vt:lpstr>Презентация PowerPoint</vt:lpstr>
      <vt:lpstr>Презентация PowerPoint</vt:lpstr>
      <vt:lpstr>Насекомое стыдит человека  в произведении</vt:lpstr>
      <vt:lpstr>Презентация PowerPoint</vt:lpstr>
      <vt:lpstr>О гласных и согласных звуках рассказывается  в произведении</vt:lpstr>
      <vt:lpstr>Презентация PowerPoint</vt:lpstr>
      <vt:lpstr>Закончи пословицу. Знай больше, …</vt:lpstr>
      <vt:lpstr>МОЛОДЕЦ!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2021-11-16T08:34:20Z</dcterms:created>
  <dcterms:modified xsi:type="dcterms:W3CDTF">2022-08-22T14:54:51Z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