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56" r:id="rId3"/>
    <p:sldId id="257" r:id="rId4"/>
    <p:sldId id="258" r:id="rId5"/>
    <p:sldId id="259" r:id="rId6"/>
    <p:sldId id="260" r:id="rId7"/>
    <p:sldId id="263" r:id="rId8"/>
    <p:sldId id="269" r:id="rId9"/>
    <p:sldId id="267" r:id="rId10"/>
    <p:sldId id="270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296" y="-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15.06.2022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21.mp3" TargetMode="External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86;&#1090;&#1082;&#1088;&#1099;&#1090;&#1099;&#1081;%20&#1091;&#1088;&#1086;&#1082;%202022%20&#1084;&#1072;&#1088;&#1090;\038%20-%20Unit%205,%20Exercise%2021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s://wordwall.net/resource/29498148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learningapps.org/watch?v=pz37jkebn22" TargetMode="External"/><Relationship Id="rId2" Type="http://schemas.openxmlformats.org/officeDocument/2006/relationships/slideLayout" Target="../slideLayouts/slideLayout5.xml"/><Relationship Id="rId1" Type="http://schemas.openxmlformats.org/officeDocument/2006/relationships/audio" Target="file:///C:\Users\user\Desktop\&#1086;&#1090;&#1082;&#1088;&#1099;&#1090;&#1099;&#1081;%20&#1091;&#1088;&#1086;&#1082;%202022%20&#1084;&#1072;&#1088;&#1090;\037%20-%20Unit%205,%20Exercise%2018.mp3" TargetMode="External"/><Relationship Id="rId6" Type="http://schemas.openxmlformats.org/officeDocument/2006/relationships/image" Target="../media/image16.png"/><Relationship Id="rId5" Type="http://schemas.openxmlformats.org/officeDocument/2006/relationships/image" Target="../media/image4.png"/><Relationship Id="rId4" Type="http://schemas.openxmlformats.org/officeDocument/2006/relationships/hyperlink" Target="https://wordwall.net/resource/29749388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hyperlink" Target="Y2Mate.is%20-%20Hooplakidz%20%20The%20Hokey%20Pokey%20%20Nursery%20Rhyme-QfPg_GzC-HA-480p-1646673717853.mp4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285852" y="500042"/>
            <a:ext cx="716702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000" dirty="0" smtClean="0"/>
              <a:t>Муниципальное казенное общеобразовательное  учреждение  </a:t>
            </a:r>
          </a:p>
          <a:p>
            <a:pPr algn="ctr"/>
            <a:r>
              <a:rPr lang="ru-RU" sz="2000" dirty="0" smtClean="0"/>
              <a:t>«Средняя общеобразовательная школа №3»</a:t>
            </a:r>
            <a:endParaRPr lang="ru-RU" sz="2000" dirty="0"/>
          </a:p>
        </p:txBody>
      </p:sp>
      <p:sp>
        <p:nvSpPr>
          <p:cNvPr id="3" name="TextBox 2"/>
          <p:cNvSpPr txBox="1"/>
          <p:nvPr/>
        </p:nvSpPr>
        <p:spPr>
          <a:xfrm>
            <a:off x="3286116" y="1285860"/>
            <a:ext cx="3714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/>
              <a:t>Презентация открытого урока </a:t>
            </a:r>
          </a:p>
          <a:p>
            <a:r>
              <a:rPr lang="ru-RU" sz="2000" dirty="0" smtClean="0"/>
              <a:t>      по английскому языку</a:t>
            </a:r>
            <a:endParaRPr lang="ru-RU" sz="2000" dirty="0"/>
          </a:p>
        </p:txBody>
      </p:sp>
      <p:sp>
        <p:nvSpPr>
          <p:cNvPr id="4" name="TextBox 3"/>
          <p:cNvSpPr txBox="1"/>
          <p:nvPr/>
        </p:nvSpPr>
        <p:spPr>
          <a:xfrm>
            <a:off x="1571604" y="2643182"/>
            <a:ext cx="621510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         </a:t>
            </a:r>
            <a:r>
              <a:rPr lang="ru-RU" sz="2000" dirty="0" smtClean="0"/>
              <a:t>                               </a:t>
            </a:r>
            <a:r>
              <a:rPr lang="ru-RU" sz="2000" dirty="0" smtClean="0"/>
              <a:t>Презентация</a:t>
            </a:r>
            <a:endParaRPr lang="ru-RU" sz="2000" dirty="0" smtClean="0"/>
          </a:p>
          <a:p>
            <a:pPr algn="just"/>
            <a:r>
              <a:rPr lang="ru-RU" sz="2000" dirty="0" smtClean="0"/>
              <a:t>                        </a:t>
            </a:r>
            <a:r>
              <a:rPr lang="ru-RU" sz="2000" dirty="0" smtClean="0"/>
              <a:t>       </a:t>
            </a:r>
            <a:r>
              <a:rPr lang="ru-RU" sz="2000" dirty="0" smtClean="0"/>
              <a:t>по </a:t>
            </a:r>
            <a:r>
              <a:rPr lang="ru-RU" sz="2000" dirty="0" smtClean="0"/>
              <a:t>английскому языку </a:t>
            </a:r>
          </a:p>
          <a:p>
            <a:pPr algn="just"/>
            <a:r>
              <a:rPr lang="ru-RU" sz="2000" dirty="0" smtClean="0"/>
              <a:t> </a:t>
            </a:r>
            <a:r>
              <a:rPr lang="ru-RU" sz="2000" dirty="0" smtClean="0"/>
              <a:t>                                     в </a:t>
            </a:r>
            <a:r>
              <a:rPr lang="ru-RU" sz="2000" dirty="0" smtClean="0"/>
              <a:t>4-ом классе</a:t>
            </a:r>
          </a:p>
          <a:p>
            <a:pPr algn="just"/>
            <a:r>
              <a:rPr lang="ru-RU" sz="2000" dirty="0" smtClean="0"/>
              <a:t>                                    </a:t>
            </a:r>
            <a:r>
              <a:rPr lang="ru-RU" sz="2000" dirty="0" smtClean="0"/>
              <a:t>       </a:t>
            </a:r>
            <a:r>
              <a:rPr lang="ru-RU" sz="2000" dirty="0" smtClean="0"/>
              <a:t>на тему : </a:t>
            </a:r>
          </a:p>
          <a:p>
            <a:pPr algn="just"/>
            <a:r>
              <a:rPr lang="ru-RU" sz="2000" dirty="0" smtClean="0"/>
              <a:t>                             </a:t>
            </a:r>
            <a:r>
              <a:rPr lang="ru-RU" sz="2000" dirty="0" smtClean="0"/>
              <a:t>      </a:t>
            </a:r>
            <a:r>
              <a:rPr lang="ru-RU" sz="2000" b="1" dirty="0" smtClean="0"/>
              <a:t>« </a:t>
            </a:r>
            <a:r>
              <a:rPr lang="en-US" sz="2000" b="1" dirty="0" smtClean="0"/>
              <a:t>To help at home</a:t>
            </a:r>
            <a:r>
              <a:rPr lang="ru-RU" sz="2000" b="1" dirty="0" smtClean="0"/>
              <a:t>»</a:t>
            </a:r>
          </a:p>
          <a:p>
            <a:pPr algn="just"/>
            <a:r>
              <a:rPr lang="ru-RU" sz="2000" dirty="0" smtClean="0"/>
              <a:t>        </a:t>
            </a:r>
            <a:endParaRPr lang="ru-RU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714744" y="5072074"/>
            <a:ext cx="50881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                                  Яковлева Любовь Анатольевна</a:t>
            </a:r>
          </a:p>
          <a:p>
            <a:r>
              <a:rPr lang="ru-RU" dirty="0" smtClean="0"/>
              <a:t>                                   Учитель английского языка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3143240" y="6215082"/>
            <a:ext cx="3398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Новомосковск – 2022 г.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214282" y="1600200"/>
            <a:ext cx="8715436" cy="4972072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en-US" dirty="0" smtClean="0">
                <a:latin typeface="Eras Bold ITC" pitchFamily="34" charset="0"/>
              </a:rPr>
              <a:t>Ex. 19</a:t>
            </a:r>
          </a:p>
          <a:p>
            <a:pPr marL="109728" indent="0">
              <a:buNone/>
            </a:pPr>
            <a:endParaRPr lang="en-US" dirty="0" smtClean="0">
              <a:latin typeface="Magneto" pitchFamily="82" charset="0"/>
            </a:endParaRPr>
          </a:p>
          <a:p>
            <a:pPr marL="109728" indent="0">
              <a:buNone/>
            </a:pP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Last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Sunday Mag</a:t>
            </a:r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got up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at 9 am. She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washed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her face and hands,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cleaned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her teeth. Then she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made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her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bed.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  <a:p>
            <a:pPr marL="109728" indent="0">
              <a:buNone/>
            </a:pP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At half past nine Mag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helped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her mother to lay the table. She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had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breakfast with her mum, dad and sister Becky. After breakfast Mag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watered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the flowers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36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fed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her pets. </a:t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476672"/>
            <a:ext cx="8363272" cy="94096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  <a:latin typeface="Eras Bold ITC" pitchFamily="34" charset="0"/>
              </a:rPr>
              <a:t>Check and say how </a:t>
            </a:r>
            <a:r>
              <a:rPr lang="en-US" dirty="0" err="1" smtClean="0">
                <a:solidFill>
                  <a:srgbClr val="00B050"/>
                </a:solidFill>
                <a:latin typeface="Eras Bold ITC" pitchFamily="34" charset="0"/>
              </a:rPr>
              <a:t>Mag</a:t>
            </a:r>
            <a:r>
              <a:rPr lang="en-US" dirty="0" smtClean="0">
                <a:solidFill>
                  <a:srgbClr val="00B050"/>
                </a:solidFill>
                <a:latin typeface="Eras Bold ITC" pitchFamily="34" charset="0"/>
              </a:rPr>
              <a:t> helped her mum. </a:t>
            </a:r>
            <a:r>
              <a:rPr lang="en-US" dirty="0">
                <a:latin typeface="Magneto" pitchFamily="82" charset="0"/>
              </a:rPr>
              <a:t/>
            </a:r>
            <a:br>
              <a:rPr lang="en-US" dirty="0">
                <a:latin typeface="Magneto" pitchFamily="82" charset="0"/>
              </a:rPr>
            </a:b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68" y="5429264"/>
            <a:ext cx="1278556" cy="1278556"/>
          </a:xfrm>
          <a:prstGeom prst="rect">
            <a:avLst/>
          </a:prstGeom>
        </p:spPr>
      </p:pic>
      <p:pic>
        <p:nvPicPr>
          <p:cNvPr id="5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596336" y="841140"/>
            <a:ext cx="1368152" cy="13681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0598064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ля урок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-71462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для урока 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1214422"/>
            <a:ext cx="9144000" cy="6143668"/>
          </a:xfrm>
          <a:prstGeom prst="rect">
            <a:avLst/>
          </a:prstGeom>
          <a:noFill/>
        </p:spPr>
        <p:txBody>
          <a:bodyPr wrap="square" rtlCol="0">
            <a:prstTxWarp prst="textArchUp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en-US" sz="8000" b="1" dirty="0" smtClean="0">
                <a:ln/>
                <a:solidFill>
                  <a:schemeClr val="accent3"/>
                </a:solidFill>
              </a:rPr>
              <a:t>    </a:t>
            </a:r>
          </a:p>
          <a:p>
            <a:r>
              <a:rPr lang="en-US" sz="8000" b="1" dirty="0" smtClean="0">
                <a:ln>
                  <a:solidFill>
                    <a:srgbClr val="0070C0"/>
                  </a:solidFill>
                </a:ln>
                <a:solidFill>
                  <a:srgbClr val="00B0F0"/>
                </a:solidFill>
              </a:rPr>
              <a:t>     HAVE A GOOD LESSON!</a:t>
            </a:r>
            <a:endParaRPr lang="ru-RU" sz="8000" b="1" dirty="0">
              <a:ln>
                <a:solidFill>
                  <a:srgbClr val="0070C0"/>
                </a:solidFill>
              </a:ln>
              <a:solidFill>
                <a:srgbClr val="00B0F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285852" y="332656"/>
            <a:ext cx="6433268" cy="864096"/>
          </a:xfrm>
        </p:spPr>
        <p:txBody>
          <a:bodyPr/>
          <a:lstStyle/>
          <a:p>
            <a:r>
              <a:rPr lang="en-US" dirty="0" smtClean="0">
                <a:hlinkClick r:id="rId3" action="ppaction://hlinkfile"/>
              </a:rPr>
              <a:t>21.mp3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00240"/>
            <a:ext cx="9146320" cy="36390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1357290" y="3500438"/>
            <a:ext cx="184731" cy="369332"/>
          </a:xfrm>
          <a:prstGeom prst="rect">
            <a:avLst/>
          </a:prstGeom>
          <a:noFill/>
          <a:ln>
            <a:solidFill>
              <a:srgbClr val="FFFF00"/>
            </a:solidFill>
          </a:ln>
        </p:spPr>
        <p:txBody>
          <a:bodyPr wrap="none" rtlCol="0">
            <a:spAutoFit/>
          </a:bodyPr>
          <a:lstStyle/>
          <a:p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Управляющая кнопка: настраиваемая 6">
            <a:hlinkClick r:id="" action="ppaction://noaction" highlightClick="1"/>
          </p:cNvPr>
          <p:cNvSpPr/>
          <p:nvPr/>
        </p:nvSpPr>
        <p:spPr>
          <a:xfrm>
            <a:off x="1214414" y="3071810"/>
            <a:ext cx="214314" cy="285752"/>
          </a:xfrm>
          <a:prstGeom prst="actionButtonBlank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400" b="1" dirty="0" smtClean="0"/>
              <a:t>h</a:t>
            </a:r>
            <a:endParaRPr lang="ru-RU" sz="24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1357290" y="3429000"/>
            <a:ext cx="214314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e</a:t>
            </a:r>
            <a:endParaRPr lang="ru-RU" sz="24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214678" y="3857628"/>
            <a:ext cx="184731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l</a:t>
            </a:r>
            <a:endParaRPr lang="ru-RU" sz="2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1071538" y="4286256"/>
            <a:ext cx="214314" cy="461665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p</a:t>
            </a:r>
            <a:endParaRPr lang="ru-RU" sz="24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2857488" y="2500306"/>
            <a:ext cx="21431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a</a:t>
            </a:r>
            <a:endParaRPr lang="ru-RU" sz="24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4572000" y="364331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4500562" y="3357562"/>
            <a:ext cx="214314" cy="46166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t</a:t>
            </a:r>
            <a:endParaRPr lang="ru-RU" sz="2400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643174" y="4286256"/>
            <a:ext cx="1000132" cy="461665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2400" b="1" dirty="0" smtClean="0"/>
              <a:t>home</a:t>
            </a:r>
            <a:endParaRPr lang="ru-RU" sz="2400" b="1" dirty="0"/>
          </a:p>
        </p:txBody>
      </p:sp>
      <p:pic>
        <p:nvPicPr>
          <p:cNvPr id="18" name="038 - Unit 5, Exercise 2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571472" y="428604"/>
            <a:ext cx="203200" cy="203200"/>
          </a:xfrm>
          <a:prstGeom prst="rect">
            <a:avLst/>
          </a:prstGeom>
        </p:spPr>
      </p:pic>
      <p:pic>
        <p:nvPicPr>
          <p:cNvPr id="19" name="Рисунок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6144" cy="1296144"/>
          </a:xfrm>
          <a:prstGeom prst="rect">
            <a:avLst/>
          </a:prstGeom>
        </p:spPr>
      </p:pic>
      <p:pic>
        <p:nvPicPr>
          <p:cNvPr id="16" name="038 - Unit 5, Exercise 21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571472" y="428604"/>
            <a:ext cx="203200" cy="203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227632999"/>
      </p:ext>
    </p:extLst>
  </p:cSld>
  <p:clrMapOvr>
    <a:masterClrMapping/>
  </p:clrMapOvr>
  <p:transition spd="slow">
    <p:comb/>
  </p:transition>
  <p:timing>
    <p:tnLst>
      <p:par>
        <p:cTn id="1" dur="indefinite" restart="never" nodeType="tmRoot">
          <p:childTnLst>
            <p:audi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8"/>
                </p:tgtEl>
              </p:cMediaNode>
            </p:audi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" dur="92122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audio>
              <p:cMediaNode>
                <p:cTn id="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57298"/>
            <a:ext cx="3923928" cy="318641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276" y="1357298"/>
            <a:ext cx="4078847" cy="300134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2126" y="1357298"/>
            <a:ext cx="2321874" cy="30242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9326" y="4339174"/>
            <a:ext cx="3670176" cy="249650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50850" y="4348905"/>
            <a:ext cx="5593150" cy="2496503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1928794" y="142852"/>
            <a:ext cx="5445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en-US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TO HELP AT HOME</a:t>
            </a:r>
            <a:endParaRPr lang="ru-RU" sz="54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 to </a:t>
            </a:r>
            <a:r>
              <a:rPr lang="en-US" dirty="0"/>
              <a:t>speak </a:t>
            </a:r>
            <a:r>
              <a:rPr lang="en-US" dirty="0" smtClean="0"/>
              <a:t>English</a:t>
            </a:r>
            <a:endParaRPr lang="ru-RU" dirty="0"/>
          </a:p>
          <a:p>
            <a:r>
              <a:rPr lang="en-US" dirty="0" smtClean="0"/>
              <a:t>to </a:t>
            </a:r>
            <a:r>
              <a:rPr lang="en-US" dirty="0"/>
              <a:t>speak about home </a:t>
            </a:r>
            <a:r>
              <a:rPr lang="en-US" dirty="0" smtClean="0"/>
              <a:t>duties</a:t>
            </a:r>
            <a:endParaRPr lang="ru-RU" dirty="0"/>
          </a:p>
          <a:p>
            <a:r>
              <a:rPr lang="en-US" dirty="0" smtClean="0"/>
              <a:t>to </a:t>
            </a:r>
            <a:r>
              <a:rPr lang="en-US" dirty="0"/>
              <a:t>read the </a:t>
            </a:r>
            <a:r>
              <a:rPr lang="en-US" dirty="0" smtClean="0"/>
              <a:t>text</a:t>
            </a:r>
            <a:endParaRPr lang="ru-RU" dirty="0"/>
          </a:p>
          <a:p>
            <a:r>
              <a:rPr lang="en-US" dirty="0" smtClean="0"/>
              <a:t>to </a:t>
            </a:r>
            <a:r>
              <a:rPr lang="en-US" dirty="0"/>
              <a:t>listen to each other and answer the </a:t>
            </a:r>
            <a:r>
              <a:rPr lang="en-US" dirty="0" smtClean="0"/>
              <a:t>questions</a:t>
            </a:r>
            <a:endParaRPr lang="ru-RU" dirty="0" smtClean="0"/>
          </a:p>
          <a:p>
            <a:r>
              <a:rPr lang="en-US" dirty="0" smtClean="0"/>
              <a:t>to write English words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B050"/>
                </a:solidFill>
                <a:latin typeface="Eras Bold ITC" pitchFamily="34" charset="0"/>
                <a:cs typeface="Times New Roman" pitchFamily="18" charset="0"/>
              </a:rPr>
              <a:t>We are going</a:t>
            </a: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Объект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7668344" y="188640"/>
            <a:ext cx="1368152" cy="13681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9" y="1700807"/>
            <a:ext cx="1526976" cy="157731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3429000"/>
            <a:ext cx="1296144" cy="12961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79353" y="4958757"/>
            <a:ext cx="1278556" cy="1278556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31551733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3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3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13808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hlinkClick r:id="rId2"/>
              </a:rPr>
              <a:t>ссылки.</a:t>
            </a:r>
            <a:r>
              <a:rPr lang="en-US" dirty="0" err="1" smtClean="0"/>
              <a:t>docx</a:t>
            </a:r>
            <a:endParaRPr lang="ru-RU" dirty="0"/>
          </a:p>
        </p:txBody>
      </p:sp>
      <p:pic>
        <p:nvPicPr>
          <p:cNvPr id="3" name="Рисунок 2" descr="2022-06-10 (1)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857250"/>
            <a:ext cx="9144000" cy="51434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0" y="2428868"/>
            <a:ext cx="2714612" cy="1584176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00B050"/>
                </a:solidFill>
                <a:effectLst/>
                <a:latin typeface="Eras Bold ITC" pitchFamily="34" charset="0"/>
              </a:rPr>
              <a:t>Now tell us what </a:t>
            </a:r>
            <a:r>
              <a:rPr lang="en-US" dirty="0" err="1" smtClean="0">
                <a:solidFill>
                  <a:srgbClr val="00B050"/>
                </a:solidFill>
                <a:effectLst/>
                <a:latin typeface="Eras Bold ITC" pitchFamily="34" charset="0"/>
              </a:rPr>
              <a:t>Mag</a:t>
            </a:r>
            <a:r>
              <a:rPr lang="en-US" dirty="0" smtClean="0">
                <a:solidFill>
                  <a:srgbClr val="00B050"/>
                </a:solidFill>
                <a:effectLst/>
                <a:latin typeface="Eras Bold ITC" pitchFamily="34" charset="0"/>
              </a:rPr>
              <a:t> and Alex usually do about the house. </a:t>
            </a:r>
            <a:br>
              <a:rPr lang="en-US" dirty="0" smtClean="0">
                <a:solidFill>
                  <a:srgbClr val="00B050"/>
                </a:solidFill>
                <a:effectLst/>
                <a:latin typeface="Eras Bold ITC" pitchFamily="34" charset="0"/>
              </a:rPr>
            </a:br>
            <a:r>
              <a:rPr lang="en-US" dirty="0" smtClean="0">
                <a:solidFill>
                  <a:srgbClr val="00B050"/>
                </a:solidFill>
                <a:effectLst/>
                <a:latin typeface="Eras Bold ITC" pitchFamily="34" charset="0"/>
              </a:rPr>
              <a:t>Ex. 16</a:t>
            </a:r>
            <a:r>
              <a:rPr lang="ru-RU" dirty="0" smtClean="0">
                <a:solidFill>
                  <a:srgbClr val="00B050"/>
                </a:solidFill>
                <a:effectLst/>
              </a:rPr>
              <a:t/>
            </a:r>
            <a:br>
              <a:rPr lang="ru-RU" dirty="0" smtClean="0">
                <a:solidFill>
                  <a:srgbClr val="00B050"/>
                </a:solidFill>
                <a:effectLst/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4" name="Объект 3" descr="22-11-64.jpg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8926" y="0"/>
            <a:ext cx="6215074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Объект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16" y="5486903"/>
            <a:ext cx="1368152" cy="136815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0102834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274638"/>
            <a:ext cx="7615262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effectLst/>
                <a:latin typeface="Magneto" pitchFamily="82" charset="0"/>
              </a:rPr>
              <a:t/>
            </a:r>
            <a:br>
              <a:rPr lang="en-US" dirty="0" smtClean="0">
                <a:effectLst/>
                <a:latin typeface="Magneto" pitchFamily="82" charset="0"/>
              </a:rPr>
            </a:br>
            <a:r>
              <a:rPr lang="en-US" dirty="0" smtClean="0">
                <a:solidFill>
                  <a:srgbClr val="00B050"/>
                </a:solidFill>
                <a:effectLst/>
                <a:latin typeface="Eras Bold ITC" pitchFamily="34" charset="0"/>
              </a:rPr>
              <a:t>Listen</a:t>
            </a:r>
            <a:r>
              <a:rPr lang="en-US" dirty="0">
                <a:solidFill>
                  <a:srgbClr val="00B050"/>
                </a:solidFill>
                <a:effectLst/>
                <a:latin typeface="Eras Bold ITC" pitchFamily="34" charset="0"/>
              </a:rPr>
              <a:t>, read and </a:t>
            </a:r>
            <a:r>
              <a:rPr lang="en-US" dirty="0" smtClean="0">
                <a:solidFill>
                  <a:srgbClr val="00B050"/>
                </a:solidFill>
                <a:effectLst/>
                <a:latin typeface="Eras Bold ITC" pitchFamily="34" charset="0"/>
              </a:rPr>
              <a:t>remember</a:t>
            </a:r>
            <a:r>
              <a:rPr lang="ru-RU" dirty="0">
                <a:solidFill>
                  <a:srgbClr val="00B050"/>
                </a:solidFill>
                <a:effectLst/>
              </a:rPr>
              <a:t/>
            </a:r>
            <a:br>
              <a:rPr lang="ru-RU" dirty="0">
                <a:solidFill>
                  <a:srgbClr val="00B050"/>
                </a:solidFill>
                <a:effectLst/>
              </a:rPr>
            </a:br>
            <a:r>
              <a:rPr lang="en-US" dirty="0">
                <a:effectLst/>
                <a:latin typeface="Magneto" pitchFamily="82" charset="0"/>
              </a:rPr>
              <a:t> </a:t>
            </a:r>
            <a:r>
              <a:rPr lang="ru-RU" dirty="0">
                <a:effectLst/>
              </a:rPr>
              <a:t/>
            </a:r>
            <a:br>
              <a:rPr lang="ru-RU" dirty="0">
                <a:effectLst/>
              </a:rPr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3686172" cy="639762"/>
          </a:xfrm>
        </p:spPr>
        <p:txBody>
          <a:bodyPr>
            <a:normAutofit/>
          </a:bodyPr>
          <a:lstStyle/>
          <a:p>
            <a:r>
              <a:rPr lang="en-US" dirty="0" smtClean="0">
                <a:hlinkClick r:id="rId3"/>
              </a:rPr>
              <a:t>          Regular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verbs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hlinkClick r:id="rId4"/>
              </a:rPr>
              <a:t>       Irregular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0000"/>
                </a:solidFill>
              </a:rPr>
              <a:t>verbs</a:t>
            </a: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85720" y="2174875"/>
            <a:ext cx="4211668" cy="3951288"/>
          </a:xfrm>
        </p:spPr>
        <p:txBody>
          <a:bodyPr>
            <a:noAutofit/>
          </a:bodyPr>
          <a:lstStyle/>
          <a:p>
            <a:r>
              <a:rPr lang="en-US" sz="3200" b="1" dirty="0">
                <a:latin typeface="AR JULIAN" pitchFamily="2" charset="0"/>
              </a:rPr>
              <a:t>wash - washed </a:t>
            </a:r>
            <a:br>
              <a:rPr lang="en-US" sz="3200" b="1" dirty="0">
                <a:latin typeface="AR JULIAN" pitchFamily="2" charset="0"/>
              </a:rPr>
            </a:br>
            <a:r>
              <a:rPr lang="en-US" sz="3200" b="1" dirty="0">
                <a:latin typeface="AR JULIAN" pitchFamily="2" charset="0"/>
              </a:rPr>
              <a:t>help - helped </a:t>
            </a:r>
            <a:br>
              <a:rPr lang="en-US" sz="3200" b="1" dirty="0">
                <a:latin typeface="AR JULIAN" pitchFamily="2" charset="0"/>
              </a:rPr>
            </a:br>
            <a:r>
              <a:rPr lang="en-US" sz="3200" b="1" dirty="0">
                <a:latin typeface="AR JULIAN" pitchFamily="2" charset="0"/>
              </a:rPr>
              <a:t>repair - repaired </a:t>
            </a:r>
            <a:br>
              <a:rPr lang="en-US" sz="3200" b="1" dirty="0">
                <a:latin typeface="AR JULIAN" pitchFamily="2" charset="0"/>
              </a:rPr>
            </a:br>
            <a:r>
              <a:rPr lang="en-US" sz="3200" b="1" dirty="0">
                <a:latin typeface="AR JULIAN" pitchFamily="2" charset="0"/>
              </a:rPr>
              <a:t>clean - cleaned </a:t>
            </a:r>
            <a:br>
              <a:rPr lang="en-US" sz="3200" b="1" dirty="0">
                <a:latin typeface="AR JULIAN" pitchFamily="2" charset="0"/>
              </a:rPr>
            </a:br>
            <a:r>
              <a:rPr lang="en-US" sz="3200" b="1" dirty="0">
                <a:latin typeface="AR JULIAN" pitchFamily="2" charset="0"/>
              </a:rPr>
              <a:t>answer - answered </a:t>
            </a:r>
            <a:br>
              <a:rPr lang="en-US" sz="3200" b="1" dirty="0">
                <a:latin typeface="AR JULIAN" pitchFamily="2" charset="0"/>
              </a:rPr>
            </a:br>
            <a:r>
              <a:rPr lang="en-US" sz="3200" b="1" dirty="0">
                <a:latin typeface="AR JULIAN" pitchFamily="2" charset="0"/>
              </a:rPr>
              <a:t>water - watered </a:t>
            </a:r>
            <a:br>
              <a:rPr lang="en-US" sz="3200" b="1" dirty="0">
                <a:latin typeface="AR JULIAN" pitchFamily="2" charset="0"/>
              </a:rPr>
            </a:br>
            <a:r>
              <a:rPr lang="en-US" sz="3200" b="1" dirty="0">
                <a:latin typeface="AR JULIAN" pitchFamily="2" charset="0"/>
              </a:rPr>
              <a:t>cook - cooked</a:t>
            </a:r>
            <a:endParaRPr lang="ru-RU" sz="3200" b="1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/>
        <p:txBody>
          <a:bodyPr>
            <a:normAutofit/>
          </a:bodyPr>
          <a:lstStyle/>
          <a:p>
            <a:r>
              <a:rPr lang="en-US" sz="3200" b="1" dirty="0">
                <a:latin typeface="AR JULIAN" pitchFamily="2" charset="0"/>
              </a:rPr>
              <a:t>do - did </a:t>
            </a:r>
            <a:br>
              <a:rPr lang="en-US" sz="3200" b="1" dirty="0">
                <a:latin typeface="AR JULIAN" pitchFamily="2" charset="0"/>
              </a:rPr>
            </a:br>
            <a:r>
              <a:rPr lang="en-US" sz="3200" b="1" dirty="0">
                <a:latin typeface="AR JULIAN" pitchFamily="2" charset="0"/>
              </a:rPr>
              <a:t>go - went </a:t>
            </a:r>
            <a:br>
              <a:rPr lang="en-US" sz="3200" b="1" dirty="0">
                <a:latin typeface="AR JULIAN" pitchFamily="2" charset="0"/>
              </a:rPr>
            </a:br>
            <a:r>
              <a:rPr lang="en-US" sz="3200" b="1" dirty="0">
                <a:latin typeface="AR JULIAN" pitchFamily="2" charset="0"/>
              </a:rPr>
              <a:t>make - made </a:t>
            </a:r>
            <a:br>
              <a:rPr lang="en-US" sz="3200" b="1" dirty="0">
                <a:latin typeface="AR JULIAN" pitchFamily="2" charset="0"/>
              </a:rPr>
            </a:br>
            <a:r>
              <a:rPr lang="en-US" sz="3200" b="1" dirty="0">
                <a:latin typeface="AR JULIAN" pitchFamily="2" charset="0"/>
              </a:rPr>
              <a:t>lay - laid </a:t>
            </a:r>
            <a:br>
              <a:rPr lang="en-US" sz="3200" b="1" dirty="0">
                <a:latin typeface="AR JULIAN" pitchFamily="2" charset="0"/>
              </a:rPr>
            </a:br>
            <a:r>
              <a:rPr lang="en-US" sz="3200" b="1" dirty="0">
                <a:latin typeface="AR JULIAN" pitchFamily="2" charset="0"/>
              </a:rPr>
              <a:t>feed - fed </a:t>
            </a:r>
            <a:br>
              <a:rPr lang="en-US" sz="3200" b="1" dirty="0">
                <a:latin typeface="AR JULIAN" pitchFamily="2" charset="0"/>
              </a:rPr>
            </a:br>
            <a:r>
              <a:rPr lang="en-US" sz="3200" b="1" dirty="0">
                <a:latin typeface="AR JULIAN" pitchFamily="2" charset="0"/>
              </a:rPr>
              <a:t>say - said </a:t>
            </a:r>
            <a:br>
              <a:rPr lang="en-US" sz="3200" b="1" dirty="0">
                <a:latin typeface="AR JULIAN" pitchFamily="2" charset="0"/>
              </a:rPr>
            </a:br>
            <a:r>
              <a:rPr lang="en-US" sz="3200" b="1" dirty="0">
                <a:latin typeface="AR JULIAN" pitchFamily="2" charset="0"/>
              </a:rPr>
              <a:t>take - took</a:t>
            </a:r>
            <a:endParaRPr lang="ru-RU" sz="3200" b="1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96144" cy="1296144"/>
          </a:xfrm>
          <a:prstGeom prst="rect">
            <a:avLst/>
          </a:prstGeom>
        </p:spPr>
      </p:pic>
      <p:pic>
        <p:nvPicPr>
          <p:cNvPr id="8" name="037 - Unit 5, Exercise 1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500034" y="500042"/>
            <a:ext cx="203200" cy="203200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62534514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98392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  <p:bldLst>
      <p:bldP spid="5" grpId="0" build="p"/>
      <p:bldP spid="6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Users\Администратор\Desktop\22825381.qtx2zyrvr4.W665.png">
            <a:hlinkClick r:id="rId2" action="ppaction://hlinkfile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2428868"/>
            <a:ext cx="8646258" cy="398797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643306" y="571480"/>
            <a:ext cx="4929222" cy="1015663"/>
          </a:xfrm>
          <a:prstGeom prst="rect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4000" b="1" dirty="0" smtClean="0">
                <a:solidFill>
                  <a:srgbClr val="FFFF00"/>
                </a:solidFill>
              </a:rPr>
              <a:t>      </a:t>
            </a:r>
            <a:r>
              <a:rPr lang="en-US" sz="6000" b="1" dirty="0" smtClean="0">
                <a:solidFill>
                  <a:srgbClr val="FFFF00"/>
                </a:solidFill>
              </a:rPr>
              <a:t>Let’s relax!</a:t>
            </a:r>
            <a:endParaRPr lang="ru-RU" sz="6000" b="1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1267</TotalTime>
  <Words>206</Words>
  <PresentationFormat>Экран (4:3)</PresentationFormat>
  <Paragraphs>43</Paragraphs>
  <Slides>11</Slides>
  <Notes>0</Notes>
  <HiddenSlides>0</HiddenSlides>
  <MMClips>3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We are going</vt:lpstr>
      <vt:lpstr>Слайд 6</vt:lpstr>
      <vt:lpstr>Now tell us what Mag and Alex usually do about the house.  Ex. 16 </vt:lpstr>
      <vt:lpstr> Listen, read and remember   </vt:lpstr>
      <vt:lpstr>Слайд 9</vt:lpstr>
      <vt:lpstr>Check and say how Mag helped her mum.  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8</cp:revision>
  <dcterms:created xsi:type="dcterms:W3CDTF">2022-03-06T15:34:19Z</dcterms:created>
  <dcterms:modified xsi:type="dcterms:W3CDTF">2022-06-15T11:47:54Z</dcterms:modified>
</cp:coreProperties>
</file>