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0" r:id="rId3"/>
    <p:sldId id="263" r:id="rId4"/>
    <p:sldId id="261" r:id="rId5"/>
    <p:sldId id="264" r:id="rId6"/>
    <p:sldId id="258" r:id="rId7"/>
    <p:sldId id="265" r:id="rId8"/>
    <p:sldId id="270" r:id="rId9"/>
    <p:sldId id="266" r:id="rId10"/>
    <p:sldId id="259" r:id="rId11"/>
    <p:sldId id="267" r:id="rId12"/>
    <p:sldId id="268" r:id="rId13"/>
    <p:sldId id="269" r:id="rId14"/>
    <p:sldId id="271" r:id="rId15"/>
    <p:sldId id="25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2409A-CDAF-41A0-A2D1-659240E4C1B4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CC5DD-73E4-43A5-995F-68E41E9795A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B605DE-0CA0-476E-971F-06247B1013A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>
              <a:latin typeface="Arial" charset="0"/>
            </a:endParaRP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8D344C-EA5F-48B2-A2B4-8A7884D36AFB}" type="slidenum">
              <a:rPr lang="ru-RU" altLang="ru-RU" smtClean="0"/>
              <a:pPr/>
              <a:t>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>
              <a:latin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E80241-B8EA-4DA2-9FA7-4464A0CE8936}" type="slidenum">
              <a:rPr lang="ru-RU" altLang="ru-RU" smtClean="0"/>
              <a:pPr/>
              <a:t>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>
              <a:latin typeface="Arial" charset="0"/>
            </a:endParaRP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571393-8BCA-40D9-90CC-DEEE28B5A244}" type="slidenum">
              <a:rPr lang="ru-RU" altLang="ru-RU" smtClean="0"/>
              <a:pPr/>
              <a:t>13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E3261E5-D6CB-4564-89C4-B2E1C7C39D4F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AF4C231-4701-4492-8A74-388F15136F4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7" Type="http://schemas.openxmlformats.org/officeDocument/2006/relationships/image" Target="../media/image23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8776" y="285728"/>
            <a:ext cx="8545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latin typeface="Arial" charset="0"/>
              </a:rPr>
              <a:t>Литературное чтение  УМК «Школа России»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571612"/>
            <a:ext cx="91440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М. </a:t>
            </a:r>
            <a:r>
              <a:rPr lang="ru-RU" sz="4000" b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Пляцковский</a:t>
            </a: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«Цап </a:t>
            </a:r>
            <a:r>
              <a:rPr lang="ru-RU" sz="4000" b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Царапыч</a:t>
            </a: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»,</a:t>
            </a:r>
            <a:b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</a:b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Г. Сапгир «Кошка».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000364" y="3500438"/>
            <a:ext cx="228600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</a:rPr>
              <a:t>1 класс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386" name="AutoShape 2" descr="https://ds02.infourok.ru/uploads/ex/0f53/000700aa-de1b371f/hello_html_m3b2382ac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3" descr="J:\hello_html_m3b2382a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357694"/>
            <a:ext cx="2571768" cy="2513318"/>
          </a:xfrm>
          <a:prstGeom prst="rect">
            <a:avLst/>
          </a:prstGeom>
          <a:noFill/>
        </p:spPr>
      </p:pic>
      <p:pic>
        <p:nvPicPr>
          <p:cNvPr id="11" name="Picture 4" descr="J:\img_56d584311fe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3571876"/>
            <a:ext cx="1500198" cy="1492459"/>
          </a:xfrm>
          <a:prstGeom prst="rect">
            <a:avLst/>
          </a:prstGeom>
          <a:noFill/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24A9BE1-5A2D-C032-2C71-F195252117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28604"/>
            <a:ext cx="650085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J:\hello_html_m3b2382ac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799847" cy="17589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00034" y="285728"/>
            <a:ext cx="7814102" cy="634082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Анализ произведения</a:t>
            </a:r>
            <a:b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6387" name="Picture 2" descr="http://animal-store.ru/img/2015/050100/1107005"/>
          <p:cNvPicPr>
            <a:picLocks noChangeAspect="1" noChangeArrowheads="1"/>
          </p:cNvPicPr>
          <p:nvPr/>
        </p:nvPicPr>
        <p:blipFill>
          <a:blip r:embed="rId2"/>
          <a:srcRect r="47081"/>
          <a:stretch>
            <a:fillRect/>
          </a:stretch>
        </p:blipFill>
        <p:spPr bwMode="auto">
          <a:xfrm>
            <a:off x="468313" y="1268413"/>
            <a:ext cx="4032250" cy="50006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4572000" y="1952625"/>
            <a:ext cx="416718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Кто ведёт диалог?</a:t>
            </a:r>
            <a:endParaRPr lang="ru-RU" sz="2400" b="1" dirty="0">
              <a:ea typeface="Calibri" pitchFamily="34" charset="0"/>
              <a:cs typeface="Times New Roman" pitchFamily="18" charset="0"/>
            </a:endParaRPr>
          </a:p>
          <a:p>
            <a:pPr indent="228600" algn="just" eaLnBrk="0" hangingPunct="0">
              <a:tabLst>
                <a:tab pos="361950" algn="l"/>
              </a:tabLst>
            </a:pP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Прочтите вопросы, которые задавали кошке.</a:t>
            </a:r>
            <a:endParaRPr lang="ru-RU" sz="2400" b="1" dirty="0">
              <a:ea typeface="Calibri" pitchFamily="34" charset="0"/>
              <a:cs typeface="Times New Roman" pitchFamily="18" charset="0"/>
            </a:endParaRPr>
          </a:p>
          <a:p>
            <a:pPr indent="228600" algn="just" eaLnBrk="0" hangingPunct="0">
              <a:tabLst>
                <a:tab pos="361950" algn="l"/>
              </a:tabLst>
            </a:pP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кошка отвечала на вопросы?</a:t>
            </a:r>
            <a:endParaRPr lang="ru-RU" sz="2400" b="1" dirty="0">
              <a:ea typeface="Calibri" pitchFamily="34" charset="0"/>
              <a:cs typeface="Times New Roman" pitchFamily="18" charset="0"/>
            </a:endParaRPr>
          </a:p>
          <a:p>
            <a:pPr indent="228600" algn="just" eaLnBrk="0" hangingPunct="0">
              <a:tabLst>
                <a:tab pos="361950" algn="l"/>
              </a:tabLst>
            </a:pP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Почему последний </a:t>
            </a: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</a:t>
            </a: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кошки отличается от других?</a:t>
            </a:r>
            <a:endParaRPr lang="ru-RU" sz="2400" b="1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3629025" y="3244850"/>
            <a:ext cx="249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60648"/>
            <a:ext cx="5675849" cy="923330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 в парах</a:t>
            </a:r>
          </a:p>
        </p:txBody>
      </p:sp>
      <p:pic>
        <p:nvPicPr>
          <p:cNvPr id="17412" name="Picture 5" descr="http://www.metod-kopilka.ru/images/doc/27/21316/2/img9.jpg"/>
          <p:cNvPicPr>
            <a:picLocks noChangeAspect="1" noChangeArrowheads="1"/>
          </p:cNvPicPr>
          <p:nvPr/>
        </p:nvPicPr>
        <p:blipFill>
          <a:blip r:embed="rId2"/>
          <a:srcRect l="17712" t="26250" r="22438" b="22301"/>
          <a:stretch>
            <a:fillRect/>
          </a:stretch>
        </p:blipFill>
        <p:spPr bwMode="auto">
          <a:xfrm>
            <a:off x="2214546" y="1285860"/>
            <a:ext cx="3878271" cy="35274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500034" y="4929198"/>
            <a:ext cx="828675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Прочтите выразительно стихотворение вместе с другом по ролям.</a:t>
            </a:r>
            <a:endParaRPr lang="ru-RU" sz="2000" b="1" dirty="0">
              <a:ea typeface="Calibri" pitchFamily="34" charset="0"/>
              <a:cs typeface="Times New Roman" pitchFamily="18" charset="0"/>
            </a:endParaRPr>
          </a:p>
          <a:p>
            <a:pPr indent="228600" algn="just" eaLnBrk="0" hangingPunct="0">
              <a:tabLst>
                <a:tab pos="361950" algn="l"/>
              </a:tabLst>
            </a:pPr>
            <a:r>
              <a:rPr 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какой интонацией надо читать предложения-вопросы?</a:t>
            </a:r>
            <a:endParaRPr lang="ru-RU" sz="2000" b="1" dirty="0"/>
          </a:p>
          <a:p>
            <a:pPr indent="228600" algn="just" eaLnBrk="0" hangingPunct="0">
              <a:tabLst>
                <a:tab pos="361950" algn="l"/>
              </a:tabLst>
            </a:pP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 Как читать ответы 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«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Мяу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»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?</a:t>
            </a:r>
            <a:endParaRPr lang="ru-RU" sz="2000" b="1" dirty="0"/>
          </a:p>
          <a:p>
            <a:pPr indent="228600" algn="just" eaLnBrk="0" hangingPunct="0">
              <a:tabLst>
                <a:tab pos="361950" algn="l"/>
              </a:tabLst>
            </a:pP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 Как надо прочесть последний 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«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ответ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»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?</a:t>
            </a:r>
            <a:endParaRPr lang="ru-RU" sz="2000" b="1" dirty="0"/>
          </a:p>
        </p:txBody>
      </p:sp>
      <p:pic>
        <p:nvPicPr>
          <p:cNvPr id="6" name="Picture 3" descr="J:\hello_html_m3b2382a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5880630"/>
            <a:ext cx="1000100" cy="977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0" y="188640"/>
            <a:ext cx="8929718" cy="634082"/>
          </a:xfrm>
          <a:prstGeom prst="rect">
            <a:avLst/>
          </a:prstGeom>
          <a:solidFill>
            <a:srgbClr val="FFFF00"/>
          </a:solidFill>
          <a:ln>
            <a:solidFill>
              <a:srgbClr val="CC0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Чтение текста о кошках с.67</a:t>
            </a:r>
            <a:b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9265" y="1772816"/>
            <a:ext cx="4836325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4000" b="1" spc="50" dirty="0">
              <a:ln w="11430"/>
              <a:solidFill>
                <a:srgbClr val="002060"/>
              </a:solidFill>
            </a:endParaRPr>
          </a:p>
          <a:p>
            <a:pPr algn="ctr">
              <a:defRPr/>
            </a:pP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4929190" y="2714620"/>
            <a:ext cx="35988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 Чем питаются кошки?</a:t>
            </a:r>
            <a:endParaRPr lang="ru-RU" sz="2000" b="1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928670"/>
            <a:ext cx="4071966" cy="573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285861"/>
            <a:ext cx="421484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4357686" y="314324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 Почему кошки не любят сидеть на месте?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400050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Сравните текст о кошках и стихотворение Г. Сапгира 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«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Кошка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»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. Какой текст написал учёный?</a:t>
            </a:r>
            <a:endParaRPr lang="ru-RU" sz="2000" b="1" dirty="0"/>
          </a:p>
        </p:txBody>
      </p:sp>
      <p:pic>
        <p:nvPicPr>
          <p:cNvPr id="14" name="Picture 3" descr="J:\hello_html_m3b2382a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643702" y="5214950"/>
            <a:ext cx="1500198" cy="16430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14348" y="285728"/>
            <a:ext cx="7814102" cy="634082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Работа в тетради с.61-62</a:t>
            </a:r>
            <a:b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7929618" cy="4143404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928662" y="3214686"/>
            <a:ext cx="7143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28662" y="4000504"/>
            <a:ext cx="7143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" name="Picture 3" descr="J:\hello_html_m3b2382a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000636"/>
            <a:ext cx="1643074" cy="1605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Windows.old.000\Users\Иван\Desktop\Мои документы\БАНК Pictures\AG00373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285992"/>
            <a:ext cx="3786214" cy="32147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39784"/>
          </a:xfrm>
        </p:spPr>
        <p:txBody>
          <a:bodyPr/>
          <a:lstStyle/>
          <a:p>
            <a:endParaRPr lang="ru-RU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285860"/>
            <a:ext cx="7772400" cy="42338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9600" b="1" dirty="0">
                <a:solidFill>
                  <a:srgbClr val="C00000"/>
                </a:solidFill>
                <a:latin typeface="Monotype Corsiva" pitchFamily="66" charset="0"/>
              </a:rPr>
              <a:t>Молодцы!</a:t>
            </a:r>
          </a:p>
        </p:txBody>
      </p:sp>
      <p:pic>
        <p:nvPicPr>
          <p:cNvPr id="7" name="Picture 3" descr="J:\hello_html_m3b2382a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857628"/>
            <a:ext cx="2000263" cy="2330445"/>
          </a:xfrm>
          <a:prstGeom prst="rect">
            <a:avLst/>
          </a:prstGeom>
          <a:noFill/>
        </p:spPr>
      </p:pic>
      <p:pic>
        <p:nvPicPr>
          <p:cNvPr id="8" name="Picture 4" descr="J:\img_56d584311fe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642918"/>
            <a:ext cx="1756778" cy="16353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C00000"/>
              </a:solidFill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sz="3600" b="1" dirty="0"/>
              <a:t>Долгожданный дан звонок –</a:t>
            </a:r>
          </a:p>
          <a:p>
            <a:pPr>
              <a:buFont typeface="Arial" charset="0"/>
              <a:buNone/>
            </a:pPr>
            <a:r>
              <a:rPr lang="ru-RU" sz="3600" b="1" dirty="0"/>
              <a:t>Торопимся мы на урок,</a:t>
            </a:r>
          </a:p>
          <a:p>
            <a:pPr>
              <a:buFont typeface="Arial" charset="0"/>
              <a:buNone/>
            </a:pPr>
            <a:r>
              <a:rPr lang="ru-RU" sz="3600" b="1" dirty="0"/>
              <a:t>Будут знания нам впрок.</a:t>
            </a:r>
          </a:p>
          <a:p>
            <a:pPr>
              <a:buFont typeface="Arial" charset="0"/>
              <a:buNone/>
            </a:pPr>
            <a:r>
              <a:rPr lang="ru-RU" sz="3600" b="1" dirty="0"/>
              <a:t>Будем руки поднимать,</a:t>
            </a:r>
          </a:p>
          <a:p>
            <a:pPr>
              <a:buFont typeface="Arial" charset="0"/>
              <a:buNone/>
            </a:pPr>
            <a:r>
              <a:rPr lang="ru-RU" sz="3600" b="1" dirty="0"/>
              <a:t>Точно, бойко отвечать!</a:t>
            </a:r>
          </a:p>
          <a:p>
            <a:pPr>
              <a:buFont typeface="Arial" charset="0"/>
              <a:buNone/>
            </a:pP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76672"/>
            <a:ext cx="8032407" cy="707886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Организация начала урока</a:t>
            </a:r>
          </a:p>
        </p:txBody>
      </p:sp>
      <p:pic>
        <p:nvPicPr>
          <p:cNvPr id="6" name="Picture 3" descr="J:\hello_html_m3b2382a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643446"/>
            <a:ext cx="2019145" cy="1973255"/>
          </a:xfrm>
          <a:prstGeom prst="rect">
            <a:avLst/>
          </a:prstGeom>
          <a:noFill/>
        </p:spPr>
      </p:pic>
      <p:pic>
        <p:nvPicPr>
          <p:cNvPr id="7" name="Picture 4" descr="J:\img_56d584311fe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643446"/>
            <a:ext cx="1756778" cy="163533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6" y="188640"/>
            <a:ext cx="5021118" cy="769441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Речевая минутка</a:t>
            </a:r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>
            <a:off x="4341813" y="74613"/>
            <a:ext cx="460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just" eaLnBrk="0" hangingPunct="0"/>
            <a:r>
              <a:rPr lang="ru-RU" sz="1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221" name="Rectangle 1"/>
          <p:cNvSpPr>
            <a:spLocks noChangeArrowheads="1"/>
          </p:cNvSpPr>
          <p:nvPr/>
        </p:nvSpPr>
        <p:spPr bwMode="auto">
          <a:xfrm>
            <a:off x="4364038" y="44450"/>
            <a:ext cx="415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just" eaLnBrk="0" hangingPunct="0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038971"/>
            <a:ext cx="9217024" cy="39703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228600" eaLnBrk="0" hangingPunct="0">
              <a:defRPr/>
            </a:pPr>
            <a:r>
              <a:rPr lang="ru-RU" sz="3600" b="1" i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Та-та-та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нас дома чистота.</a:t>
            </a:r>
            <a:endParaRPr lang="ru-RU" sz="36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28600" eaLnBrk="0" hangingPunct="0">
              <a:defRPr/>
            </a:pPr>
            <a:r>
              <a:rPr lang="ru-RU" sz="3600" b="1" i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Ты-ты-ты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сметану съели всю коты.</a:t>
            </a:r>
            <a:endParaRPr lang="ru-RU" sz="36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28600" eaLnBrk="0" hangingPunct="0">
              <a:defRPr/>
            </a:pPr>
            <a:r>
              <a:rPr lang="ru-RU" sz="3600" b="1" i="1" spc="50" dirty="0" err="1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Ти-ти-ти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съели кашу всю почти.</a:t>
            </a:r>
            <a:endParaRPr lang="ru-RU" sz="36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28600" eaLnBrk="0" hangingPunct="0">
              <a:defRPr/>
            </a:pPr>
            <a:r>
              <a:rPr lang="ru-RU" sz="3600" b="1" i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Тё-тё-тё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отложи ты шитьё.</a:t>
            </a:r>
            <a:endParaRPr lang="ru-RU" sz="36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28600" eaLnBrk="0" hangingPunct="0">
              <a:defRPr/>
            </a:pPr>
            <a:r>
              <a:rPr lang="ru-RU" sz="3600" b="1" i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То-то-то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стали мы играть в лото.</a:t>
            </a:r>
            <a:endParaRPr lang="ru-RU" sz="36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28600" eaLnBrk="0" hangingPunct="0">
              <a:defRPr/>
            </a:pPr>
            <a:r>
              <a:rPr lang="ru-RU" sz="3600" b="1" i="1" spc="50" dirty="0" err="1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Ать-ать-ать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мы идём гулять.</a:t>
            </a:r>
            <a:endParaRPr lang="ru-RU" sz="36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28600" eaLnBrk="0" hangingPunct="0">
              <a:defRPr/>
            </a:pPr>
            <a:r>
              <a:rPr lang="ru-RU" sz="3600" b="1" i="1" spc="50" dirty="0" err="1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Ат-ат-ат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6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берём с собою самокат.</a:t>
            </a:r>
            <a:endParaRPr lang="ru-RU" sz="3600" b="1" spc="50" dirty="0">
              <a:ln w="11430"/>
              <a:solidFill>
                <a:srgbClr val="002060"/>
              </a:solidFill>
            </a:endParaRPr>
          </a:p>
        </p:txBody>
      </p:sp>
      <p:pic>
        <p:nvPicPr>
          <p:cNvPr id="8" name="Picture 3" descr="J:\hello_html_m3b2382a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636"/>
            <a:ext cx="2019145" cy="1616065"/>
          </a:xfrm>
          <a:prstGeom prst="rect">
            <a:avLst/>
          </a:prstGeom>
          <a:noFill/>
        </p:spPr>
      </p:pic>
      <p:pic>
        <p:nvPicPr>
          <p:cNvPr id="9" name="Picture 4" descr="J:\img_56d584311fe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5000636"/>
            <a:ext cx="1756778" cy="16353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/>
          <p:cNvSpPr>
            <a:spLocks noChangeArrowheads="1"/>
          </p:cNvSpPr>
          <p:nvPr/>
        </p:nvSpPr>
        <p:spPr bwMode="auto">
          <a:xfrm>
            <a:off x="3140075" y="32448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60648"/>
            <a:ext cx="6867136" cy="769441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Постановка цели урока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-1571668" y="1142984"/>
            <a:ext cx="8784977" cy="378565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2162175" eaLnBrk="0" hangingPunct="0"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купили кошке</a:t>
            </a:r>
            <a:endParaRPr lang="ru-RU" sz="40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162175" eaLnBrk="0" hangingPunct="0"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празднику сапожки,</a:t>
            </a:r>
            <a:endParaRPr lang="ru-RU" sz="40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162175" eaLnBrk="0" hangingPunct="0"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Причесали ей усы,</a:t>
            </a:r>
            <a:endParaRPr lang="ru-RU" sz="40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162175" eaLnBrk="0" hangingPunct="0"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Сшили новые штаны.</a:t>
            </a:r>
            <a:endParaRPr lang="ru-RU" sz="40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162175" eaLnBrk="0" hangingPunct="0"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Только как их надевать?</a:t>
            </a:r>
            <a:endParaRPr lang="ru-RU" sz="4000" b="1" spc="50" dirty="0">
              <a:ln w="11430"/>
              <a:solidFill>
                <a:srgbClr val="002060"/>
              </a:solidFill>
              <a:latin typeface="Arial" pitchFamily="34" charset="0"/>
            </a:endParaRPr>
          </a:p>
          <a:p>
            <a:pPr indent="2162175" eaLnBrk="0" hangingPunct="0"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Хвостик некуда девать.</a:t>
            </a:r>
            <a:endParaRPr lang="ru-RU" sz="4000" b="1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468313" y="5343525"/>
            <a:ext cx="8280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8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 ком это стихотворение?</a:t>
            </a:r>
            <a:endParaRPr lang="ru-RU" sz="2800" b="1" dirty="0">
              <a:ea typeface="Calibri" pitchFamily="34" charset="0"/>
              <a:cs typeface="Times New Roman" pitchFamily="18" charset="0"/>
            </a:endParaRPr>
          </a:p>
          <a:p>
            <a:pPr indent="228600" algn="just" eaLnBrk="0" hangingPunct="0">
              <a:tabLst>
                <a:tab pos="361950" algn="l"/>
              </a:tabLst>
            </a:pPr>
            <a:r>
              <a:rPr lang="ru-RU" sz="28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Сегодня мы будем читать произведения </a:t>
            </a:r>
          </a:p>
          <a:p>
            <a:pPr indent="228600" algn="just" eaLnBrk="0" hangingPunct="0">
              <a:tabLst>
                <a:tab pos="361950" algn="l"/>
              </a:tabLst>
            </a:pPr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 кошках. </a:t>
            </a:r>
          </a:p>
        </p:txBody>
      </p:sp>
      <p:pic>
        <p:nvPicPr>
          <p:cNvPr id="7" name="Picture 3" descr="J:\hello_html_m3b2382ac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286512" y="1643050"/>
            <a:ext cx="2500330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3"/>
          <p:cNvSpPr>
            <a:spLocks noChangeArrowheads="1"/>
          </p:cNvSpPr>
          <p:nvPr/>
        </p:nvSpPr>
        <p:spPr bwMode="auto">
          <a:xfrm>
            <a:off x="4427538" y="2060575"/>
            <a:ext cx="37449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6000" b="1"/>
              <a:t>с. 65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85728"/>
            <a:ext cx="8358246" cy="634082"/>
          </a:xfrm>
          <a:prstGeom prst="rect">
            <a:avLst/>
          </a:prstGeom>
          <a:solidFill>
            <a:srgbClr val="FFFF00"/>
          </a:solidFill>
          <a:ln>
            <a:solidFill>
              <a:srgbClr val="CC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Работаем с учебником с.65</a:t>
            </a:r>
            <a:b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http://mou150.chel-edu.ru/images/p112_litcht2.jpg"/>
          <p:cNvPicPr>
            <a:picLocks noChangeAspect="1" noChangeArrowheads="1"/>
          </p:cNvPicPr>
          <p:nvPr/>
        </p:nvPicPr>
        <p:blipFill>
          <a:blip r:embed="rId3"/>
          <a:srcRect l="23625" r="26173"/>
          <a:stretch>
            <a:fillRect/>
          </a:stretch>
        </p:blipFill>
        <p:spPr bwMode="auto">
          <a:xfrm>
            <a:off x="1547813" y="1412875"/>
            <a:ext cx="2952750" cy="44100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89265" y="1772816"/>
            <a:ext cx="4836325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4000" b="1" spc="50" dirty="0">
              <a:ln w="11430"/>
              <a:solidFill>
                <a:srgbClr val="002060"/>
              </a:solidFill>
            </a:endParaRPr>
          </a:p>
          <a:p>
            <a:pPr algn="ctr">
              <a:defRPr/>
            </a:pP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3" y="980729"/>
            <a:ext cx="3744417" cy="936104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solidFill>
                  <a:srgbClr val="CC0000"/>
                </a:solidFill>
              </a:rPr>
              <a:t>Цап </a:t>
            </a:r>
            <a:r>
              <a:rPr lang="ru-RU" sz="4800" b="1" spc="50" dirty="0" err="1">
                <a:ln w="11430"/>
                <a:solidFill>
                  <a:srgbClr val="CC0000"/>
                </a:solidFill>
              </a:rPr>
              <a:t>Царапыч</a:t>
            </a:r>
            <a:endParaRPr lang="ru-RU" sz="4800" b="1" spc="50" dirty="0">
              <a:ln w="11430"/>
              <a:solidFill>
                <a:srgbClr val="CC0000"/>
              </a:solidFill>
            </a:endParaRP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0" y="5903893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8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Рассмотрите иллюстрации. </a:t>
            </a:r>
          </a:p>
          <a:p>
            <a:pPr indent="228600" algn="just" eaLnBrk="0" hangingPunct="0">
              <a:tabLst>
                <a:tab pos="361950" algn="l"/>
              </a:tabLst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-Как вы думаете, о ком это стихотворение?</a:t>
            </a:r>
            <a:endParaRPr lang="ru-RU" sz="2800" b="1" dirty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Picture 5" descr="C:\Documents and Settings\user\Рабочий стол\1292785778_mplyatkovski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981075"/>
            <a:ext cx="3254375" cy="427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076056" y="5229200"/>
            <a:ext cx="3766377" cy="769441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Михаил </a:t>
            </a:r>
            <a:r>
              <a:rPr lang="ru-RU" sz="44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Пляцковский</a:t>
            </a:r>
            <a:endParaRPr lang="ru-RU" sz="4400" b="1" spc="50" dirty="0">
              <a:ln w="11430"/>
              <a:solidFill>
                <a:srgbClr val="002060"/>
              </a:solidFill>
            </a:endParaRPr>
          </a:p>
        </p:txBody>
      </p:sp>
      <p:pic>
        <p:nvPicPr>
          <p:cNvPr id="47106" name="Picture 2" descr="http://cdn.eksmo.ru/v2/ASE000000000711831/COVER/cover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1268413"/>
            <a:ext cx="1657350" cy="22685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7108" name="Picture 4" descr="http://knigikirov.ru/upload/iblock/246/246d70066bf39cdb8e1ad93635e8e7b4.jpg"/>
          <p:cNvPicPr>
            <a:picLocks noChangeAspect="1" noChangeArrowheads="1"/>
          </p:cNvPicPr>
          <p:nvPr/>
        </p:nvPicPr>
        <p:blipFill>
          <a:blip r:embed="rId6"/>
          <a:srcRect l="14175" t="2362" r="14951" b="5501"/>
          <a:stretch>
            <a:fillRect/>
          </a:stretch>
        </p:blipFill>
        <p:spPr bwMode="auto">
          <a:xfrm>
            <a:off x="2411413" y="2133600"/>
            <a:ext cx="2160587" cy="28082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7110" name="Picture 6" descr="http://www.booka.ru/images/books/1688/168848/big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3860800"/>
            <a:ext cx="1916113" cy="21399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7112" name="Picture 8" descr="http://buch.ru/buch/pic/azbukvarik_grupp-moi_pervye_stixi_cap_carapych.jpg"/>
          <p:cNvPicPr>
            <a:picLocks noChangeAspect="1" noChangeArrowheads="1"/>
          </p:cNvPicPr>
          <p:nvPr/>
        </p:nvPicPr>
        <p:blipFill>
          <a:blip r:embed="rId8"/>
          <a:srcRect r="18605"/>
          <a:stretch>
            <a:fillRect/>
          </a:stretch>
        </p:blipFill>
        <p:spPr bwMode="auto">
          <a:xfrm>
            <a:off x="971550" y="1341438"/>
            <a:ext cx="3267075" cy="38877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0" name="AutoShape 2" descr="https://ds02.infourok.ru/uploads/ex/0f53/000700aa-de1b371f/hello_html_m3b2382ac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J:\hello_html_m3b2382ac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143488"/>
            <a:ext cx="1754384" cy="1714512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57166"/>
            <a:ext cx="592935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714348" y="285728"/>
            <a:ext cx="7814102" cy="634082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Анализ произведения</a:t>
            </a:r>
            <a:b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3315" name="Picture 4" descr="C:\Documents and Settings\user\Рабочий стол\tsap-tsarapich.jpg"/>
          <p:cNvPicPr>
            <a:picLocks noChangeAspect="1" noChangeArrowheads="1"/>
          </p:cNvPicPr>
          <p:nvPr/>
        </p:nvPicPr>
        <p:blipFill>
          <a:blip r:embed="rId2"/>
          <a:srcRect l="1680" t="1895" r="1680" b="12314"/>
          <a:stretch>
            <a:fillRect/>
          </a:stretch>
        </p:blipFill>
        <p:spPr bwMode="auto">
          <a:xfrm>
            <a:off x="395288" y="1628775"/>
            <a:ext cx="4141787" cy="3260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4857752" y="1571612"/>
            <a:ext cx="4105275" cy="30464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  <a:defRPr/>
            </a:pPr>
            <a:r>
              <a:rPr lang="ru-RU" sz="2400" b="1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вы думаете, любит ли мальчик своего кота?</a:t>
            </a:r>
            <a:endParaRPr lang="ru-RU" sz="24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228600" algn="just" eaLnBrk="0" hangingPunct="0">
              <a:tabLst>
                <a:tab pos="361950" algn="l"/>
              </a:tabLst>
              <a:defRPr/>
            </a:pPr>
            <a:r>
              <a:rPr lang="ru-RU" sz="2400" b="1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Кличка Цап Царапыч ласковая или нет?</a:t>
            </a:r>
            <a:endParaRPr lang="ru-RU" sz="2400" b="1">
              <a:solidFill>
                <a:srgbClr val="002060"/>
              </a:solidFill>
            </a:endParaRPr>
          </a:p>
          <a:p>
            <a:pPr indent="228600" algn="just" eaLnBrk="0" hangingPunct="0">
              <a:tabLst>
                <a:tab pos="361950" algn="l"/>
              </a:tabLst>
              <a:defRPr/>
            </a:pPr>
            <a:r>
              <a:rPr lang="ru-RU" sz="2400" b="1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–</a:t>
            </a:r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Какое это стихотворение: весёлое, насмешливое, печальное или радостное?</a:t>
            </a:r>
            <a:endParaRPr lang="ru-RU" sz="2400" b="1">
              <a:solidFill>
                <a:srgbClr val="002060"/>
              </a:solidFill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4786314" y="1500174"/>
            <a:ext cx="4032250" cy="23082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  <a:defRPr/>
            </a:pPr>
            <a:r>
              <a:rPr lang="ru-RU" sz="2400" b="1" dirty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зовут вашего кота? Почему?</a:t>
            </a:r>
            <a:endParaRPr lang="ru-RU" sz="2400" b="1" dirty="0">
              <a:solidFill>
                <a:srgbClr val="002060"/>
              </a:solidFill>
              <a:latin typeface="Arial" pitchFamily="34" charset="0"/>
            </a:endParaRPr>
          </a:p>
          <a:p>
            <a:pPr indent="228600" algn="just" eaLnBrk="0" hangingPunct="0">
              <a:tabLst>
                <a:tab pos="361950" algn="l"/>
              </a:tabLst>
              <a:defRPr/>
            </a:pPr>
            <a:r>
              <a:rPr lang="ru-RU" sz="2400" b="1" dirty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Прочтите стихотворение выразительно, соблюдая знаки препинания.</a:t>
            </a:r>
            <a:endParaRPr lang="ru-RU" sz="24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4857752" y="1571612"/>
            <a:ext cx="4103687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  <a:defRPr/>
            </a:pPr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 ком это стихотворение?</a:t>
            </a:r>
            <a:endParaRPr lang="ru-RU" sz="2400" b="1" dirty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228600" algn="just" eaLnBrk="0" hangingPunct="0">
              <a:tabLst>
                <a:tab pos="361950" algn="l"/>
              </a:tabLst>
              <a:defRPr/>
            </a:pPr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зовут кота?</a:t>
            </a:r>
            <a:endParaRPr lang="ru-RU" sz="2400" b="1" dirty="0">
              <a:solidFill>
                <a:srgbClr val="002060"/>
              </a:solidFill>
            </a:endParaRPr>
          </a:p>
          <a:p>
            <a:pPr indent="228600" algn="just" eaLnBrk="0" hangingPunct="0">
              <a:tabLst>
                <a:tab pos="361950" algn="l"/>
              </a:tabLst>
              <a:defRPr/>
            </a:pPr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–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Почему кота прозвали Цап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Царапыч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?</a:t>
            </a:r>
            <a:endParaRPr lang="ru-RU" sz="2400" b="1" dirty="0">
              <a:solidFill>
                <a:srgbClr val="002060"/>
              </a:solidFill>
            </a:endParaRPr>
          </a:p>
          <a:p>
            <a:pPr indent="228600" algn="just" eaLnBrk="0" hangingPunct="0">
              <a:tabLst>
                <a:tab pos="361950" algn="l"/>
              </a:tabLst>
              <a:defRPr/>
            </a:pPr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–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Где живёт этот кот?</a:t>
            </a:r>
          </a:p>
          <a:p>
            <a:pPr indent="228600" algn="just" eaLnBrk="0" hangingPunct="0">
              <a:tabLst>
                <a:tab pos="361950" algn="l"/>
              </a:tabLst>
              <a:defRPr/>
            </a:pP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Picture 3" descr="J:\hello_html_m3b2382a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15008" y="4929198"/>
            <a:ext cx="2214578" cy="1616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/>
      <p:bldP spid="49154" grpId="1" animBg="1"/>
      <p:bldP spid="49155" grpId="0" animBg="1"/>
      <p:bldP spid="491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14348" y="285728"/>
            <a:ext cx="7814102" cy="634082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Работа в тетради с.60</a:t>
            </a:r>
            <a:b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071546"/>
            <a:ext cx="5734803" cy="928694"/>
          </a:xfrm>
          <a:prstGeom prst="rect">
            <a:avLst/>
          </a:prstGeom>
          <a:noFill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928802"/>
            <a:ext cx="7929618" cy="1285884"/>
          </a:xfrm>
          <a:prstGeom prst="rect">
            <a:avLst/>
          </a:prstGeom>
          <a:noFill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214686"/>
            <a:ext cx="44672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857628"/>
            <a:ext cx="506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4572008"/>
            <a:ext cx="5214974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5500702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Составьте рассказ о нашем коте, используя  опорные слова.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6072206"/>
            <a:ext cx="32146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Запиши рассказ.</a:t>
            </a:r>
          </a:p>
        </p:txBody>
      </p:sp>
      <p:pic>
        <p:nvPicPr>
          <p:cNvPr id="11" name="Picture 3" descr="J:\hello_html_m3b2382ac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572264" y="2857496"/>
            <a:ext cx="1785950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3"/>
          <p:cNvSpPr>
            <a:spLocks noChangeArrowheads="1"/>
          </p:cNvSpPr>
          <p:nvPr/>
        </p:nvSpPr>
        <p:spPr bwMode="auto">
          <a:xfrm>
            <a:off x="4427538" y="2060575"/>
            <a:ext cx="37449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6000" b="1"/>
              <a:t>с. 66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188640"/>
            <a:ext cx="8501122" cy="634082"/>
          </a:xfrm>
          <a:prstGeom prst="rect">
            <a:avLst/>
          </a:prstGeom>
          <a:solidFill>
            <a:srgbClr val="FFFF00"/>
          </a:solidFill>
          <a:ln>
            <a:solidFill>
              <a:srgbClr val="CC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  <a:t>Работаем с учебником с.66</a:t>
            </a:r>
            <a:br>
              <a:rPr lang="ru-RU" sz="3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36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http://mou150.chel-edu.ru/images/p112_litcht2.jpg"/>
          <p:cNvPicPr>
            <a:picLocks noChangeAspect="1" noChangeArrowheads="1"/>
          </p:cNvPicPr>
          <p:nvPr/>
        </p:nvPicPr>
        <p:blipFill>
          <a:blip r:embed="rId3"/>
          <a:srcRect l="23625" r="26173"/>
          <a:stretch>
            <a:fillRect/>
          </a:stretch>
        </p:blipFill>
        <p:spPr bwMode="auto">
          <a:xfrm>
            <a:off x="1547813" y="1412875"/>
            <a:ext cx="2952750" cy="44100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89265" y="1772816"/>
            <a:ext cx="4836325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4000" b="1" spc="50" dirty="0">
              <a:ln w="11430"/>
              <a:solidFill>
                <a:srgbClr val="002060"/>
              </a:solidFill>
            </a:endParaRPr>
          </a:p>
          <a:p>
            <a:pPr algn="ctr">
              <a:defRPr/>
            </a:pP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3" y="692697"/>
            <a:ext cx="3528393" cy="936104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solidFill>
                  <a:srgbClr val="CC0000"/>
                </a:solidFill>
              </a:rPr>
              <a:t>Кошка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0" y="602138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just" eaLnBrk="0" hangingPunct="0">
              <a:tabLst>
                <a:tab pos="361950" algn="l"/>
              </a:tabLst>
            </a:pPr>
            <a:r>
              <a:rPr lang="ru-RU" sz="2000" b="1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Рассмотрите иллюстрации. Как вы думаете, о ком это стихотворение?</a:t>
            </a:r>
            <a:endParaRPr lang="ru-RU" sz="20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Picture 3" descr="C:\Documents and Settings\user\Рабочий стол\sapgir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1700213"/>
            <a:ext cx="4953000" cy="35909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211960" y="5157192"/>
            <a:ext cx="4308802" cy="821705"/>
          </a:xfrm>
          <a:prstGeom prst="rect">
            <a:avLst/>
          </a:prstGeom>
          <a:noFill/>
        </p:spPr>
        <p:txBody>
          <a:bodyPr wrap="none">
            <a:prstTxWarp prst="textCurv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Генрих Сапгир</a:t>
            </a:r>
          </a:p>
        </p:txBody>
      </p:sp>
      <p:pic>
        <p:nvPicPr>
          <p:cNvPr id="13" name="Picture 2" descr="C:\Documents and Settings\user\Рабочий стол\big.jpg"/>
          <p:cNvPicPr>
            <a:picLocks noChangeAspect="1" noChangeArrowheads="1"/>
          </p:cNvPicPr>
          <p:nvPr/>
        </p:nvPicPr>
        <p:blipFill>
          <a:blip r:embed="rId5"/>
          <a:srcRect t="8893" b="8893"/>
          <a:stretch>
            <a:fillRect/>
          </a:stretch>
        </p:blipFill>
        <p:spPr bwMode="auto">
          <a:xfrm>
            <a:off x="611188" y="1557338"/>
            <a:ext cx="2665412" cy="3384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65</TotalTime>
  <Words>421</Words>
  <Application>Microsoft Office PowerPoint</Application>
  <PresentationFormat>Экран (4:3)</PresentationFormat>
  <Paragraphs>75</Paragraphs>
  <Slides>15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Century Schoolbook</vt:lpstr>
      <vt:lpstr>Monotype Corsiva</vt:lpstr>
      <vt:lpstr>Times New Roman</vt:lpstr>
      <vt:lpstr>Wingdings</vt:lpstr>
      <vt:lpstr>Wingdings 2</vt:lpstr>
      <vt:lpstr>Эркер</vt:lpstr>
      <vt:lpstr>1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класс</dc:title>
  <dc:creator>Оля</dc:creator>
  <cp:lastModifiedBy>Татьяна Гунькина</cp:lastModifiedBy>
  <cp:revision>7</cp:revision>
  <dcterms:created xsi:type="dcterms:W3CDTF">2018-05-21T18:55:11Z</dcterms:created>
  <dcterms:modified xsi:type="dcterms:W3CDTF">2022-05-11T16:37:53Z</dcterms:modified>
</cp:coreProperties>
</file>