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63" r:id="rId5"/>
    <p:sldId id="264" r:id="rId6"/>
    <p:sldId id="260" r:id="rId7"/>
    <p:sldId id="266" r:id="rId8"/>
    <p:sldId id="259" r:id="rId9"/>
    <p:sldId id="262" r:id="rId10"/>
    <p:sldId id="268" r:id="rId11"/>
    <p:sldId id="267" r:id="rId12"/>
    <p:sldId id="265" r:id="rId13"/>
    <p:sldId id="270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38" autoAdjust="0"/>
    <p:restoredTop sz="94624" autoAdjust="0"/>
  </p:normalViewPr>
  <p:slideViewPr>
    <p:cSldViewPr>
      <p:cViewPr>
        <p:scale>
          <a:sx n="77" d="100"/>
          <a:sy n="77" d="100"/>
        </p:scale>
        <p:origin x="-122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814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7FDD86-9BCC-4230-95B4-70E2277BF1EA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EEAF14-CAB2-4DAB-8459-494A87789B7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EEAF14-CAB2-4DAB-8459-494A87789B73}" type="slidenum">
              <a:rPr lang="ru-RU" smtClean="0"/>
              <a:pPr/>
              <a:t>3</a:t>
            </a:fld>
            <a:endParaRPr lang="ru-RU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EEAF14-CAB2-4DAB-8459-494A87789B73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92696"/>
            <a:ext cx="7772400" cy="201622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Конфликты с учениками подросткового возраста. Способы их предотвращения»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latin typeface="Bahnschrift Light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9512" y="3140968"/>
            <a:ext cx="860444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«Профилактика </a:t>
            </a: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суицидального поведения</a:t>
            </a:r>
            <a:r>
              <a:rPr lang="ru-RU" sz="32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.» </a:t>
            </a:r>
            <a:endParaRPr lang="ru-RU" sz="3200" dirty="0">
              <a:solidFill>
                <a:schemeClr val="tx1">
                  <a:lumMod val="85000"/>
                  <a:lumOff val="15000"/>
                </a:schemeClr>
              </a:solidFill>
              <a:latin typeface="Bahnschrift Light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076056" y="5517232"/>
            <a:ext cx="3600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Педагог-психолог ГОУ СОШ № 514  Абрамова Оксана Георгиевна 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Правило2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«Задержка реакции». Надо сделать вид, что Вы как будто не замечаете «нарушителя», хотя в то же время даете понять, что хорошо видите его действия. Суть приема в том, что он подчеркивает второстепенность вызывающего поведения нарушителя и поэтому педагогу вроде бы пока не до него, а следовательно — соответственно обесценивается и позиция «нарушителя». 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Правило 3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Перевод реакции». Этот прием технически реализуется через выполнение учителем повседневных действий на  уроке (обращение к классу с приветствием, работа с журналом, взгляд в окно и т. д.) несмотря на чрезвычайную обстановку. В итоге «герой» конфликта остается наедине с собой, этим снижается сам «замысел» борьбы.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Правило 4.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indent="457200" algn="just"/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Рационализация ситуации». Известно, что все то, что стало смешным и неуклюжим в глазах окружающих, теряет силу воздействия и перестает быть опасным. Осмеянный нарушитель как носитель отрицательных групповых норм теряет авторитет в глазах класса, его отрицательное влияние на класс резко уменьшается, зато авторитет и влияние учителя возрастает. Способность учителя применить юмор в конфликтной ситуации быстро разряжает обстановку, а дружный смех присутствующих по поводу неуклюжести их товарища завершает дело.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SemiBold" pitchFamily="34" charset="0"/>
              </a:rPr>
              <a:t>Навигатор профилактики.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latin typeface="Bahnschrift SemiBold" pitchFamily="34" charset="0"/>
            </a:endParaRPr>
          </a:p>
        </p:txBody>
      </p:sp>
      <p:pic>
        <p:nvPicPr>
          <p:cNvPr id="4" name="Содержимое 3" descr="Навигатор-профилактики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860032" y="1484784"/>
            <a:ext cx="4013547" cy="4526434"/>
          </a:xfrm>
        </p:spPr>
      </p:pic>
      <p:sp>
        <p:nvSpPr>
          <p:cNvPr id="5" name="TextBox 4"/>
          <p:cNvSpPr txBox="1"/>
          <p:nvPr/>
        </p:nvSpPr>
        <p:spPr>
          <a:xfrm>
            <a:off x="611560" y="1556792"/>
            <a:ext cx="410811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dirty="0" err="1" smtClean="0">
                <a:latin typeface="Bahnschrift Light" pitchFamily="34" charset="0"/>
              </a:rPr>
              <a:t>Дезадаптация</a:t>
            </a:r>
            <a:r>
              <a:rPr lang="ru-RU" sz="2000" dirty="0" smtClean="0">
                <a:latin typeface="Bahnschrift Light" pitchFamily="34" charset="0"/>
              </a:rPr>
              <a:t> 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Bahnschrift Light" pitchFamily="34" charset="0"/>
              </a:rPr>
              <a:t>Раннее проблемное поведение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Bahnschrift Light" pitchFamily="34" charset="0"/>
              </a:rPr>
              <a:t>Рискованное поведение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Bahnschrift Light" pitchFamily="34" charset="0"/>
              </a:rPr>
              <a:t>Суицидальное, </a:t>
            </a:r>
            <a:r>
              <a:rPr lang="ru-RU" sz="2000" dirty="0" err="1" smtClean="0">
                <a:latin typeface="Bahnschrift Light" pitchFamily="34" charset="0"/>
              </a:rPr>
              <a:t>самоповреждающее</a:t>
            </a:r>
            <a:endParaRPr lang="ru-RU" sz="2000" dirty="0" smtClean="0">
              <a:latin typeface="Bahnschrift Light" pitchFamily="34" charset="0"/>
            </a:endParaRPr>
          </a:p>
          <a:p>
            <a:pPr marL="342900" indent="-342900">
              <a:buAutoNum type="arabicPeriod"/>
            </a:pPr>
            <a:r>
              <a:rPr lang="ru-RU" sz="2000" dirty="0" err="1" smtClean="0">
                <a:latin typeface="Bahnschrift Light" pitchFamily="34" charset="0"/>
              </a:rPr>
              <a:t>Аддиктивное</a:t>
            </a:r>
            <a:r>
              <a:rPr lang="ru-RU" sz="2000" dirty="0" smtClean="0">
                <a:latin typeface="Bahnschrift Light" pitchFamily="34" charset="0"/>
              </a:rPr>
              <a:t> (зависимое)</a:t>
            </a:r>
          </a:p>
          <a:p>
            <a:pPr marL="342900" indent="-342900">
              <a:buAutoNum type="arabicPeriod"/>
            </a:pPr>
            <a:r>
              <a:rPr lang="ru-RU" sz="2000" dirty="0" smtClean="0">
                <a:latin typeface="Bahnschrift Light" pitchFamily="34" charset="0"/>
              </a:rPr>
              <a:t>Агрессивное </a:t>
            </a:r>
          </a:p>
          <a:p>
            <a:pPr marL="342900" indent="-342900">
              <a:buAutoNum type="arabicPeriod"/>
            </a:pPr>
            <a:r>
              <a:rPr lang="ru-RU" sz="2000" dirty="0" err="1" smtClean="0">
                <a:latin typeface="Bahnschrift Light" pitchFamily="34" charset="0"/>
              </a:rPr>
              <a:t>Деликветное</a:t>
            </a:r>
            <a:r>
              <a:rPr lang="ru-RU" sz="2000" dirty="0" smtClean="0">
                <a:latin typeface="Bahnschrift Light" pitchFamily="34" charset="0"/>
              </a:rPr>
              <a:t> </a:t>
            </a:r>
          </a:p>
          <a:p>
            <a:pPr marL="342900" indent="-342900"/>
            <a:endParaRPr lang="ru-RU" sz="2000" dirty="0" smtClean="0">
              <a:latin typeface="Bahnschrift Light" pitchFamily="34" charset="0"/>
            </a:endParaRPr>
          </a:p>
          <a:p>
            <a:pPr marL="342900" indent="-342900">
              <a:buFontTx/>
              <a:buChar char="-"/>
            </a:pPr>
            <a:r>
              <a:rPr lang="ru-RU" sz="2000" dirty="0" smtClean="0">
                <a:latin typeface="Bahnschrift Light" pitchFamily="34" charset="0"/>
              </a:rPr>
              <a:t>Характеристика</a:t>
            </a:r>
            <a:endParaRPr lang="ru-RU" sz="2000" dirty="0" smtClean="0">
              <a:latin typeface="Bahnschrift Light" pitchFamily="34" charset="0"/>
            </a:endParaRPr>
          </a:p>
          <a:p>
            <a:pPr marL="342900" indent="-342900">
              <a:buFontTx/>
              <a:buChar char="-"/>
            </a:pPr>
            <a:r>
              <a:rPr lang="ru-RU" sz="2000" dirty="0" smtClean="0">
                <a:latin typeface="Bahnschrift Light" pitchFamily="34" charset="0"/>
              </a:rPr>
              <a:t>Практические рекомендации </a:t>
            </a:r>
          </a:p>
          <a:p>
            <a:pPr marL="342900" indent="-342900">
              <a:buFontTx/>
              <a:buChar char="-"/>
            </a:pPr>
            <a:r>
              <a:rPr lang="ru-RU" sz="2000" dirty="0" smtClean="0">
                <a:latin typeface="Bahnschrift Light" pitchFamily="34" charset="0"/>
              </a:rPr>
              <a:t>Действия которые необходимо предпринять 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SemiBold" pitchFamily="34" charset="0"/>
              </a:rPr>
              <a:t>Благодарю за внимание!</a:t>
            </a:r>
            <a:b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SemiBold" pitchFamily="34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83568" y="1700808"/>
            <a:ext cx="8229600" cy="452596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800" dirty="0">
              <a:solidFill>
                <a:schemeClr val="tx1">
                  <a:lumMod val="85000"/>
                  <a:lumOff val="15000"/>
                </a:schemeClr>
              </a:solidFill>
              <a:latin typeface="Bahnschrift SemiBold" pitchFamily="34" charset="0"/>
            </a:endParaRPr>
          </a:p>
        </p:txBody>
      </p:sp>
      <p:pic>
        <p:nvPicPr>
          <p:cNvPr id="4" name="Рисунок 3" descr="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196752"/>
            <a:ext cx="8496944" cy="4824536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 Condensed" pitchFamily="34" charset="0"/>
              </a:rPr>
              <a:t>Отрочество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latin typeface="Bahnschrift Light Condensed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 Condensed" pitchFamily="34" charset="0"/>
              </a:rPr>
              <a:t>Этап между детством и ранней юностью</a:t>
            </a:r>
          </a:p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 Condensed" pitchFamily="34" charset="0"/>
              </a:rPr>
              <a:t>От 10-11 до 13-14 лет </a:t>
            </a:r>
          </a:p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 Condensed" pitchFamily="34" charset="0"/>
              </a:rPr>
              <a:t>Происходит становление личности- перестройка ранее сложившихся структур. </a:t>
            </a:r>
          </a:p>
          <a:p>
            <a:endParaRPr lang="ru-RU" dirty="0">
              <a:latin typeface="Bahnschrift Light Condensed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Характерные особенности подростков.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latin typeface="Bahnschrift Ligh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«эмоциональная неустойчивость»- резкие колебания настроения</a:t>
            </a:r>
          </a:p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появление «чувства взрослости», желание подростка признания своей взрослости, стремление разорвать свою эмоциональную зависимость от взрослых</a:t>
            </a:r>
          </a:p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 «открытие и утверждение своего Я»</a:t>
            </a:r>
          </a:p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Снижение учебной мотивации 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latin typeface="Bahnschrift Light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DD29B7E7-BD04-4F8A-AFE0-6F8081E04C8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/>
          <a:srcRect r="-1" b="2355"/>
          <a:stretch/>
        </p:blipFill>
        <p:spPr>
          <a:xfrm>
            <a:off x="3383360" y="260648"/>
            <a:ext cx="5760640" cy="6381318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52736"/>
            <a:ext cx="3744416" cy="5589240"/>
          </a:xfrm>
        </p:spPr>
        <p:txBody>
          <a:bodyPr>
            <a:normAutofit fontScale="47500" lnSpcReduction="20000"/>
          </a:bodyPr>
          <a:lstStyle/>
          <a:p>
            <a:pPr marL="0" indent="0">
              <a:lnSpc>
                <a:spcPct val="110000"/>
              </a:lnSpc>
              <a:buClr>
                <a:srgbClr val="F2B149"/>
              </a:buClr>
              <a:buNone/>
            </a:pPr>
            <a:r>
              <a:rPr lang="ru-RU" sz="3400" b="1" dirty="0" smtClean="0">
                <a:latin typeface="Bahnschrift Light" pitchFamily="34" charset="0"/>
              </a:rPr>
              <a:t>Важное условие предупреждения и преодоления конфликта – это переход взрослого на новый стиль общения с подростком, изменение отношения к нему как к взрослому. Для подростка больше важно признание его самостоятельности, признание его равных со взрослым прав, чем действительная их реализация</a:t>
            </a:r>
            <a:r>
              <a:rPr lang="ru-RU" sz="2000" dirty="0" smtClean="0"/>
              <a:t>.</a:t>
            </a:r>
            <a:endParaRPr lang="ru-RU" sz="3400" b="1" dirty="0" smtClean="0">
              <a:latin typeface="Bahnschrift Light" pitchFamily="34" charset="0"/>
            </a:endParaRPr>
          </a:p>
          <a:p>
            <a:pPr marL="0" indent="0">
              <a:lnSpc>
                <a:spcPct val="110000"/>
              </a:lnSpc>
              <a:buClr>
                <a:srgbClr val="F2B149"/>
              </a:buClr>
              <a:buNone/>
            </a:pPr>
            <a:endParaRPr lang="ru-RU" sz="3400" b="1" dirty="0" smtClean="0">
              <a:latin typeface="Bahnschrift Light" pitchFamily="34" charset="0"/>
            </a:endParaRPr>
          </a:p>
          <a:p>
            <a:pPr marL="0" indent="0">
              <a:lnSpc>
                <a:spcPct val="110000"/>
              </a:lnSpc>
              <a:buClr>
                <a:srgbClr val="F2B149"/>
              </a:buClr>
              <a:buNone/>
            </a:pPr>
            <a:r>
              <a:rPr lang="ru-RU" sz="3400" b="1" dirty="0" smtClean="0">
                <a:latin typeface="Bahnschrift Light" pitchFamily="34" charset="0"/>
              </a:rPr>
              <a:t>Отношение подростка к предмету определяется отношением к учителю, преподающему данный предмет. Детям нравятся те предметы, которые преподают их любимые учителя.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Школьники склонны охотнее выполнять распоряжения учителей при опосредованном способе воздействия». Есть два способа воздействия на человека — прямой и опосредованный. Первый способ — традиционный, игнорирующий особенности личности, основан на волевом «давлении на психику» ученика и поэтому менее эффективен. Более эффективный способ — опосредованный. </a:t>
            </a:r>
            <a:r>
              <a:rPr lang="ru-RU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Через возбуждение интересов, потребностей и мотивов поведения человека от него можно добиться большего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. </a:t>
            </a:r>
          </a:p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«Школьника можно изменить к лучшему» Важное средство формирования личности школьника — педагогически грамотная оценка его как личности.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Факторы риска суицидального поведения детей и подростков.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latin typeface="Bahnschrift Ligh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У детей понимание и осознание страха смерти формируется не раньше 18 лет.</a:t>
            </a:r>
          </a:p>
          <a:p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Причины </a:t>
            </a:r>
            <a:r>
              <a:rPr lang="ru-RU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аутоагрессивного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 поведения Семейная </a:t>
            </a:r>
            <a:r>
              <a:rPr lang="ru-RU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дезодаптация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- 6</a:t>
            </a:r>
            <a:r>
              <a:rPr lang="en-US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7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%; </a:t>
            </a:r>
            <a:r>
              <a:rPr lang="ru-RU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школьна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 </a:t>
            </a:r>
            <a:r>
              <a:rPr lang="ru-RU" sz="2400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дезодаптация</a:t>
            </a:r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 45%</a:t>
            </a:r>
          </a:p>
          <a:p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Отсутствие доверительно отношения со значимыми взрослыми. </a:t>
            </a:r>
          </a:p>
          <a:p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Не понимание причин переживаний ребенка, его жизненных приоритетов </a:t>
            </a:r>
          </a:p>
          <a:p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Сосредоточение внимания взрослых исключительно на учебной деятельности ребенка и его оценках, завышенные требования родителей к результатам учебы. </a:t>
            </a:r>
          </a:p>
          <a:p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Отсутствие у ребенка планов на будущее. </a:t>
            </a:r>
          </a:p>
          <a:p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Деструктивное поведение сверстников из ближайшего круга общения. </a:t>
            </a:r>
          </a:p>
          <a:p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Неблагополучная семья, одиночество и заброшенность, отсутствие опоры на взрослого. </a:t>
            </a:r>
          </a:p>
          <a:p>
            <a:r>
              <a:rPr lang="ru-RU" sz="26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Нередко это акт отчаяния, когда личности кажется, что она исчерпала все свои силы и возможности повлиять на ситуацию. </a:t>
            </a:r>
          </a:p>
          <a:p>
            <a:endParaRPr lang="ru-RU" sz="2400" dirty="0" smtClean="0">
              <a:solidFill>
                <a:schemeClr val="tx1">
                  <a:lumMod val="85000"/>
                  <a:lumOff val="15000"/>
                </a:schemeClr>
              </a:solidFill>
              <a:latin typeface="Bahnschrift Light" pitchFamily="34" charset="0"/>
            </a:endParaRPr>
          </a:p>
          <a:p>
            <a:endParaRPr lang="ru-RU" sz="2400" dirty="0" smtClean="0">
              <a:solidFill>
                <a:schemeClr val="tx1">
                  <a:lumMod val="85000"/>
                  <a:lumOff val="15000"/>
                </a:schemeClr>
              </a:solidFill>
              <a:latin typeface="Bahnschrift Light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Динамика развития.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Проявляться в снижении успеваемости, уровня интересов, ограничении общения, повышенной раздражительности, эмоциональной неустойчивости. </a:t>
            </a:r>
          </a:p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высказывания типа: «Чем так жить, лучше умереть», «Хочется уснуть и не проснуться» . </a:t>
            </a:r>
          </a:p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Вторая стадия - это суицидальные замыслы. 	</a:t>
            </a:r>
          </a:p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У подростков отмечаются высказывания о своих намерениях. 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Повышение самооценки и уверенности в себе. </a:t>
            </a:r>
            <a:endParaRPr lang="ru-RU" dirty="0">
              <a:solidFill>
                <a:schemeClr val="tx1">
                  <a:lumMod val="85000"/>
                  <a:lumOff val="15000"/>
                </a:schemeClr>
              </a:solidFill>
              <a:latin typeface="Bahnschrift Ligh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Позитивное </a:t>
            </a:r>
            <a:r>
              <a:rPr lang="ru-RU" dirty="0" err="1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отзеркаливание</a:t>
            </a:r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 (это способствует процессу создания и поддержки близости, понимания доверия) </a:t>
            </a:r>
          </a:p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Позитивная самооценка защищает детей от психологического стресса и подавленности. </a:t>
            </a:r>
          </a:p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Поддерживайте самостоятельные устремления ребенка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Bahnschrift Light" pitchFamily="34" charset="0"/>
              </a:rPr>
              <a:t>А. С. Чернышев предлагает использовать следующие правила воздействия на личность школьника в конфликтной ситуации:</a:t>
            </a:r>
            <a:endParaRPr lang="ru-RU" sz="2400" dirty="0">
              <a:solidFill>
                <a:schemeClr val="tx1">
                  <a:lumMod val="85000"/>
                  <a:lumOff val="15000"/>
                </a:schemeClr>
              </a:solidFill>
              <a:latin typeface="Bahnschrift Light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Правило 1 «Два возбужденных человека не в состоянии прийти к согласию (Дейл Карнеги)». Постарайтесь приложить волевые усилия, чтобы в острой ситуации сдержать себя. Подростковая и юношеская аудитория высоко ценит спокойствие и юмор педагогов в напряженных ситуациях.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</TotalTime>
  <Words>503</Words>
  <Application>Microsoft Office PowerPoint</Application>
  <PresentationFormat>Экран (4:3)</PresentationFormat>
  <Paragraphs>59</Paragraphs>
  <Slides>14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«Конфликты с учениками подросткового возраста. Способы их предотвращения»</vt:lpstr>
      <vt:lpstr>Отрочество</vt:lpstr>
      <vt:lpstr>Характерные особенности подростков.</vt:lpstr>
      <vt:lpstr>Слайд 4</vt:lpstr>
      <vt:lpstr>Слайд 5</vt:lpstr>
      <vt:lpstr>Факторы риска суицидального поведения детей и подростков.</vt:lpstr>
      <vt:lpstr>Динамика развития.  </vt:lpstr>
      <vt:lpstr>Повышение самооценки и уверенности в себе. </vt:lpstr>
      <vt:lpstr>А. С. Чернышев предлагает использовать следующие правила воздействия на личность школьника в конфликтной ситуации:</vt:lpstr>
      <vt:lpstr>Правило2</vt:lpstr>
      <vt:lpstr>Правило 3</vt:lpstr>
      <vt:lpstr>Правило 4.</vt:lpstr>
      <vt:lpstr>Навигатор профилактики.</vt:lpstr>
      <vt:lpstr>Благодарю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Особенности психического развития и поведения подростка.  </dc:title>
  <dc:creator>Oksana</dc:creator>
  <cp:lastModifiedBy>Oksana</cp:lastModifiedBy>
  <cp:revision>65</cp:revision>
  <dcterms:created xsi:type="dcterms:W3CDTF">2022-03-19T17:03:53Z</dcterms:created>
  <dcterms:modified xsi:type="dcterms:W3CDTF">2022-03-29T06:23:48Z</dcterms:modified>
</cp:coreProperties>
</file>