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0"/>
  </p:notesMasterIdLst>
  <p:sldIdLst>
    <p:sldId id="256" r:id="rId2"/>
    <p:sldId id="280" r:id="rId3"/>
    <p:sldId id="276" r:id="rId4"/>
    <p:sldId id="282" r:id="rId5"/>
    <p:sldId id="284" r:id="rId6"/>
    <p:sldId id="283" r:id="rId7"/>
    <p:sldId id="285" r:id="rId8"/>
    <p:sldId id="293" r:id="rId9"/>
    <p:sldId id="287" r:id="rId10"/>
    <p:sldId id="289" r:id="rId11"/>
    <p:sldId id="297" r:id="rId12"/>
    <p:sldId id="296" r:id="rId13"/>
    <p:sldId id="298" r:id="rId14"/>
    <p:sldId id="295" r:id="rId15"/>
    <p:sldId id="294" r:id="rId16"/>
    <p:sldId id="292" r:id="rId17"/>
    <p:sldId id="290" r:id="rId18"/>
    <p:sldId id="299" r:id="rId19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snapVertSplitter="1" vertBarState="minimized" horzBarState="maximized">
    <p:restoredLeft sz="15622" autoAdjust="0"/>
    <p:restoredTop sz="94680" autoAdjust="0"/>
  </p:normalViewPr>
  <p:slideViewPr>
    <p:cSldViewPr>
      <p:cViewPr varScale="1">
        <p:scale>
          <a:sx n="73" d="100"/>
          <a:sy n="73" d="100"/>
        </p:scale>
        <p:origin x="-179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F4F38-B644-43A6-85EB-A39225B49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51073-97C7-40F1-B9F1-F34FA9418C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6832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51073-97C7-40F1-B9F1-F34FA9418CFA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65442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51073-97C7-40F1-B9F1-F34FA9418CF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2996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44FF6-38B3-434A-9395-8825CB54ED8B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477A7-9119-474C-8429-FFA6F79230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44FF6-38B3-434A-9395-8825CB54ED8B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477A7-9119-474C-8429-FFA6F79230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44FF6-38B3-434A-9395-8825CB54ED8B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477A7-9119-474C-8429-FFA6F79230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44FF6-38B3-434A-9395-8825CB54ED8B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477A7-9119-474C-8429-FFA6F79230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44FF6-38B3-434A-9395-8825CB54ED8B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477A7-9119-474C-8429-FFA6F79230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44FF6-38B3-434A-9395-8825CB54ED8B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477A7-9119-474C-8429-FFA6F79230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44FF6-38B3-434A-9395-8825CB54ED8B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477A7-9119-474C-8429-FFA6F79230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44FF6-38B3-434A-9395-8825CB54ED8B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477A7-9119-474C-8429-FFA6F79230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44FF6-38B3-434A-9395-8825CB54ED8B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477A7-9119-474C-8429-FFA6F79230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44FF6-38B3-434A-9395-8825CB54ED8B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477A7-9119-474C-8429-FFA6F79230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44FF6-38B3-434A-9395-8825CB54ED8B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477A7-9119-474C-8429-FFA6F79230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6244FF6-38B3-434A-9395-8825CB54ED8B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55477A7-9119-474C-8429-FFA6F79230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8.png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22.png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5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357" y="-53946"/>
            <a:ext cx="9217040" cy="701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48008" y="3789040"/>
            <a:ext cx="585665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Выполнила: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Галкина Виктория Сергеевна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ученица 9 «В»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класса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МБОУ «СОШ№56»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07704" y="2060848"/>
            <a:ext cx="561662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ИНДИВИДУАЛЬНЫЙ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ИТОГОВЫЙ ПРОЕКТ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ТЕМУ: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«Обычаи и традиции празднования Нового года»</a:t>
            </a: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88640"/>
            <a:ext cx="8064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«Средняя общеобразовательная школа с углубленным изучением</a:t>
            </a:r>
          </a:p>
          <a:p>
            <a:pPr algn="ctr"/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отдельных предметов №56»</a:t>
            </a:r>
            <a:endParaRPr lang="ru-RU" b="0" i="0" dirty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48008" y="5002834"/>
            <a:ext cx="373486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Руководитель: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Толмачева Марина Валерьевна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учитель истории и обществознания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МБОУ «СОШ№56»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88188" y="6300136"/>
            <a:ext cx="1455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КУРСК 2022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2120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3" y="-76200"/>
            <a:ext cx="9218613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620688"/>
            <a:ext cx="87220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Глава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I. Практическое применение изученных материалов.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2.1. Экскурсии в школьном музее 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870" t="29435" r="38323" b="22179"/>
          <a:stretch/>
        </p:blipFill>
        <p:spPr bwMode="auto">
          <a:xfrm>
            <a:off x="611560" y="2204864"/>
            <a:ext cx="4169104" cy="3806782"/>
          </a:xfrm>
          <a:prstGeom prst="rect">
            <a:avLst/>
          </a:prstGeom>
          <a:noFill/>
          <a:ln w="15875">
            <a:solidFill>
              <a:schemeClr val="tx1">
                <a:alpha val="61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1341118"/>
            <a:ext cx="8576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Всем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известно, что в нашей школе действует музей, руководителем которого в этом году стала Толмачева Марина Валерьевна.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25000" contras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253" r="41875" b="34690"/>
          <a:stretch/>
        </p:blipFill>
        <p:spPr bwMode="auto">
          <a:xfrm>
            <a:off x="5148064" y="2217805"/>
            <a:ext cx="3312368" cy="3803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81369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3" y="-76200"/>
            <a:ext cx="9218613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5688632" cy="3199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404664"/>
            <a:ext cx="87129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Активисты музея 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канун Нового года подготовила выставку «Ретро-Ёлка». Мы сами принимали участие в сборе экспонатов и разработали план проведения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мероприятий, а так же были экскурсоводами.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343"/>
          <a:stretch/>
        </p:blipFill>
        <p:spPr bwMode="auto">
          <a:xfrm>
            <a:off x="5940152" y="3212976"/>
            <a:ext cx="3110120" cy="3273425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59746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3" y="-76200"/>
            <a:ext cx="9218613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4081224" cy="3060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620688"/>
            <a:ext cx="8833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была в одном из двух составов экскурсоводов  и освещала тему: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Поздравление из прошлого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707"/>
          <a:stretch/>
        </p:blipFill>
        <p:spPr bwMode="auto">
          <a:xfrm>
            <a:off x="2427454" y="3284984"/>
            <a:ext cx="6605234" cy="3057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25163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3" y="-76200"/>
            <a:ext cx="9218613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939487"/>
            <a:ext cx="3783640" cy="2839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96094"/>
            <a:ext cx="4322763" cy="288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2672" y="576232"/>
            <a:ext cx="83750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	Обычай дарить открытки на Рождество возник в Англии, а первую новогоднюю открытку создал в 1794 году английский художник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Добсон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Первую «русскую» открытку нарисовал известный художник Николай Николаевич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Каразин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60088" y="5427757"/>
            <a:ext cx="86044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Открытки обычно выпускали небольшими сериями и стоили они довольно дорого (в производстве часто использовали серебряную и золотую крошку). А в 50-е годы начался их массовый выпуск. </a:t>
            </a:r>
          </a:p>
        </p:txBody>
      </p:sp>
    </p:spTree>
    <p:extLst>
      <p:ext uri="{BB962C8B-B14F-4D97-AF65-F5344CB8AC3E}">
        <p14:creationId xmlns:p14="http://schemas.microsoft.com/office/powerpoint/2010/main" xmlns="" val="2092305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3" y="-76200"/>
            <a:ext cx="9218613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36587" y="202110"/>
            <a:ext cx="81337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2.2. Мастер-классы по изготовлению елочной игрушки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символа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2022 года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98253" y="577373"/>
            <a:ext cx="7845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После экскурсии мы проводили мастер-классы для младшеклассников.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3215" y="5733256"/>
            <a:ext cx="84228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Участникам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раздавались заранее заготовленные нами детали елочной  игрушки из разноцветного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картона.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Все детали ребята и девчонки склевали между собой, затем участникам предлагалось дорисовать носик и усики.  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691" y="1195085"/>
            <a:ext cx="7811827" cy="4394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32925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3" y="-76200"/>
            <a:ext cx="9218613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28800"/>
            <a:ext cx="3597275" cy="4792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9536" y="5661248"/>
            <a:ext cx="48165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В результате нашего совместного творчества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получался вот такой симпатичный тигренок</a:t>
            </a:r>
            <a:r>
              <a:rPr lang="ru-RU" dirty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5" y="404664"/>
            <a:ext cx="83498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Посетители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радостью и усердием выполняли все необходимые действия, внимательно слушая советы экскурсоводов. В случае затруднения детям помогали склеивать детали.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974" r="1103"/>
          <a:stretch/>
        </p:blipFill>
        <p:spPr bwMode="auto">
          <a:xfrm>
            <a:off x="467544" y="1628800"/>
            <a:ext cx="4515400" cy="3780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3416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3" y="-76200"/>
            <a:ext cx="9218613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5" y="548680"/>
            <a:ext cx="8280920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  <a:p>
            <a:pPr algn="ctr"/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я узнала много интересных фактов, о прекрасном семейном празднике Новый год, о традициях и обычаях празднования Нового года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Обычаи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традиции празднования Нового года не уходят в лету. Они передаются от поколения к поколению и остаются актуальными и в наши дни. А делать новогодние ёлочные игрушки своими руками не только полезно и познавательно, но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ещё и очень весело, что было видно на проведенных нами мастер-классах.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считаю, что цель проекта достигнута и моя работа будет интересна учащимся и учителям. Её можно будет использовать на уроках окружающего мира, истории и внеклассных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мероприятиях, для проведения мастер-классов.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8397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3" y="-76200"/>
            <a:ext cx="9218613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411640"/>
            <a:ext cx="871296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Литература и используемые интернет ресурсы:</a:t>
            </a: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Рябцев Ю.С.   Учебное пособие.  История русской культуры 18-19 веков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2. Сахаров А.Н.   Учебник.   История России с древнейших времен до конца 17 века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Павленко Н. И. Пётр Великий. – М.: Мысль, 1990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Энциклопедия для детей. Т. 5, История России и её ближайших соседей. Ч. 1. М.: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Аванта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+,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2002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5.Сайт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https://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razvivashka.online/poznavatelnoe/novogodnie-traditsii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6.Сайт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https://www.kp.ru/family/prazdniki/traditsii-novogo-goda/ Традиции и обычаи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Нового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года.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https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docs.yandex.ru/docs/view?url=yamail%3A%2F%2F179018085187984113%2F1.2&amp;name=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История%20открытки.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docx&amp;uid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=688560465&amp;nosw=1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8051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3" y="-76200"/>
            <a:ext cx="9218613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9150" y="1772816"/>
            <a:ext cx="2725018" cy="434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1385" y="260648"/>
            <a:ext cx="875367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xmlns="" val="1767124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3" y="-52388"/>
            <a:ext cx="9218613" cy="7010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r="21498"/>
          <a:stretch/>
        </p:blipFill>
        <p:spPr>
          <a:xfrm>
            <a:off x="5720712" y="3284984"/>
            <a:ext cx="3456384" cy="330221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5332" r="7215" b="6871"/>
          <a:stretch/>
        </p:blipFill>
        <p:spPr bwMode="auto">
          <a:xfrm>
            <a:off x="445047" y="1210142"/>
            <a:ext cx="6115663" cy="2510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3861048"/>
            <a:ext cx="518457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Актуальность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работы «Обычаи и традиции празднования Нового года», выбрана не случайно. Новый год – самый веселый праздник и самый любимый праздник для миллионов людей из самых разных стран. Традиции Нового года направлены на сближение со своими родными и окружением. Они помогают почувствовать связь поколений, радость нового этапа жизни и благодарность за полученный опыт, что очень актуально в нашем XXI веке.</a:t>
            </a:r>
          </a:p>
          <a:p>
            <a:pPr lvl="0" algn="just"/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4735" y="332656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Цель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моей работы: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изучить историю празднования Нового года, традиции и обычаи, относящиеся к этому событию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2883144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543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2147417"/>
            <a:ext cx="828092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Оглавление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Введение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……………………………………………………………………….…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Глава I.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История возникновения традиций празднования Нового года.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1.1.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Обычаи и традиции встречи Нового года…………………………………..4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1.2. Традиция наряжать елку……………………………………………………..7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1.3. История появления Деда Мороза и Снегурочки…………………………......8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1.4. Семейные традиции………………………………………………………….9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Глава II.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Практическое применение полученной информации.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2.1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Э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кскурсии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школьном музее ….................................................................. 10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2.2. 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астер-классы по изготовлению елочной игрушки символа 2022 года...14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Заключение……………………………………………………………………… 16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Литература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………………………………………………………………………. 17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Приложения………………………………………………………………………18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5979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3" y="-47625"/>
            <a:ext cx="9218613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53" t="21239" r="52474" b="35702"/>
          <a:stretch/>
        </p:blipFill>
        <p:spPr bwMode="auto">
          <a:xfrm>
            <a:off x="899592" y="2311389"/>
            <a:ext cx="3618480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980728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Новый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год празднуют по всей Земле с давних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пор, и у каждого народа существуют свои традиции и обычаи.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311390"/>
            <a:ext cx="3121025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3616" y="188640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292297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Глава I. История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Нового года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13616" y="5301208"/>
            <a:ext cx="8478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Давным-давно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Древней Руси Новый год справляли 1 марта. Считалось, что именно весна символизирует начало нового – природа оживает, просыпаются растения, животные и насекомые.  Все пели, веселились, сжигали чучело холодной зимы, прыгали через костры. И украшали истинно русское дерево – берёзу.</a:t>
            </a:r>
          </a:p>
        </p:txBody>
      </p:sp>
    </p:spTree>
    <p:extLst>
      <p:ext uri="{BB962C8B-B14F-4D97-AF65-F5344CB8AC3E}">
        <p14:creationId xmlns:p14="http://schemas.microsoft.com/office/powerpoint/2010/main" xmlns="" val="529912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3" y="-76200"/>
            <a:ext cx="9218613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2792" y="1124744"/>
            <a:ext cx="6192688" cy="464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88379" y="620688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Позже его перенесли на 1 сентября и приурочили к завершению огородных работ.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5690401"/>
            <a:ext cx="84296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Все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народы так или иначе привязывали наступление нового года к важным для них событиям.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Например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египтяне – к разлитию реки Нила, которая спасала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их от засухи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665586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3" y="-76200"/>
            <a:ext cx="9218613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692696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1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января Новый Год начали праздновать в 1700 году, более 300 лет назад.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Последний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царь всей Руси, Петр Первый издал указ, в котором призвал в первый день каждого года украшать дома ветками елей, зажигать костры, палить из пушек, ружей и поздравлять друг друга с наступившим новым годом. 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41775" y="2533830"/>
            <a:ext cx="4176713" cy="3760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 descr="Петр I и празднование нового год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52936"/>
            <a:ext cx="4680520" cy="31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90015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3" y="-76200"/>
            <a:ext cx="9218613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1554" y="476672"/>
            <a:ext cx="83829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Традиции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обычаи празднования Нового года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складывались постепенно.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приходом на престол Екатерины 2 было принято дарить друг другу подарки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домах наряженное дерево 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ель.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46729" y="1400002"/>
            <a:ext cx="4242712" cy="3647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1621" y="5047004"/>
            <a:ext cx="83529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ту пору не было такого количества украшений,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поэтому на елку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вешали яблоки и свечи. Некоторые семьи использовали сладости – пряники и печенье с отверстием, в которое продевалась ниточка. Постепенно начали появляться игрушки и гирлянды. Они были все разных форм и размеров: домики, сосульки, гномы, куколки, шишки, разные животные и герои сказок.</a:t>
            </a:r>
          </a:p>
        </p:txBody>
      </p:sp>
    </p:spTree>
    <p:extLst>
      <p:ext uri="{BB962C8B-B14F-4D97-AF65-F5344CB8AC3E}">
        <p14:creationId xmlns:p14="http://schemas.microsoft.com/office/powerpoint/2010/main" xmlns="" val="238063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3" y="-76200"/>
            <a:ext cx="9218613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1549" t="62208" r="59651" b="2592"/>
          <a:stretch/>
        </p:blipFill>
        <p:spPr>
          <a:xfrm>
            <a:off x="6804248" y="1370757"/>
            <a:ext cx="1719072" cy="181051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39552" y="404664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Первые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стеклянные елочные шары появились в Германии в середине XIX века. В России появились Новогодние шары в начале XX века в городе Клин.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900" t="3662" r="43000" b="51139"/>
          <a:stretch/>
        </p:blipFill>
        <p:spPr bwMode="auto">
          <a:xfrm>
            <a:off x="611560" y="1359999"/>
            <a:ext cx="1655064" cy="1783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649" t="4461" r="71051" b="49876"/>
          <a:stretch/>
        </p:blipFill>
        <p:spPr bwMode="auto">
          <a:xfrm>
            <a:off x="4042788" y="1370757"/>
            <a:ext cx="1490472" cy="180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3284984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Тогда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же появился первый Дед Мороз. А еще спустя 2 года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дети узнали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 его внучку, Снегурочку. 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69537" y="3595783"/>
            <a:ext cx="2785327" cy="3265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473" t="37335" r="10514" b="18263"/>
          <a:stretch/>
        </p:blipFill>
        <p:spPr bwMode="auto">
          <a:xfrm>
            <a:off x="4572000" y="3893344"/>
            <a:ext cx="2952328" cy="2730081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9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57951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3" y="-76200"/>
            <a:ext cx="9218613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776" b="14357"/>
          <a:stretch/>
        </p:blipFill>
        <p:spPr bwMode="auto">
          <a:xfrm>
            <a:off x="5874642" y="1340768"/>
            <a:ext cx="3017837" cy="2311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4242" y="1340768"/>
            <a:ext cx="571591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каждой семье они свои.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Например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-Вместе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наряжать елочку.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-Писать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вместе с детьми письма Деду Морозу. 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-Одеваться во все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новое.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-Навещать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родственников или приглашать их в гости.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-Посещать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городские гуляния.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-Изготавливать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маскарадные костюмы.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-Готовить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пирожки с сюрпризами: с монеткой, солью и сахаром. Кто какой пирожок вытянет, такой его ждет следующий год – денежный, полный испытаний или веселый и сладкий.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-Покупать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елочную игрушку с символом года.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-Смотреть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новогодние фильмы, мультики, концерты и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передачи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-Делать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семейную новогоднюю фотографию.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-Зажигать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гирлянду на елочке со словами «Елочка, гори!»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-Мастерить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новогодние украшения своими руками.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71736" y="629980"/>
            <a:ext cx="5511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Семейные традиции Нового года разнообразны.</a:t>
            </a:r>
          </a:p>
        </p:txBody>
      </p:sp>
    </p:spTree>
    <p:extLst>
      <p:ext uri="{BB962C8B-B14F-4D97-AF65-F5344CB8AC3E}">
        <p14:creationId xmlns:p14="http://schemas.microsoft.com/office/powerpoint/2010/main" xmlns="" val="187542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1261</TotalTime>
  <Words>457</Words>
  <Application>Microsoft Office PowerPoint</Application>
  <PresentationFormat>Экран (4:3)</PresentationFormat>
  <Paragraphs>93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Inginer-electronic</dc:creator>
  <cp:lastModifiedBy>Школа №56</cp:lastModifiedBy>
  <cp:revision>129</cp:revision>
  <cp:lastPrinted>2022-03-30T19:15:11Z</cp:lastPrinted>
  <dcterms:created xsi:type="dcterms:W3CDTF">2018-11-29T17:51:29Z</dcterms:created>
  <dcterms:modified xsi:type="dcterms:W3CDTF">2022-04-05T12:16:58Z</dcterms:modified>
</cp:coreProperties>
</file>