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76" r:id="rId4"/>
    <p:sldId id="258" r:id="rId5"/>
    <p:sldId id="259" r:id="rId6"/>
    <p:sldId id="260" r:id="rId7"/>
    <p:sldId id="261" r:id="rId8"/>
    <p:sldId id="262" r:id="rId9"/>
    <p:sldId id="270" r:id="rId10"/>
    <p:sldId id="274" r:id="rId11"/>
    <p:sldId id="271" r:id="rId12"/>
    <p:sldId id="272" r:id="rId13"/>
    <p:sldId id="273" r:id="rId14"/>
    <p:sldId id="268" r:id="rId15"/>
    <p:sldId id="263" r:id="rId16"/>
    <p:sldId id="264" r:id="rId17"/>
    <p:sldId id="265" r:id="rId18"/>
    <p:sldId id="266" r:id="rId19"/>
    <p:sldId id="275" r:id="rId20"/>
    <p:sldId id="269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485" autoAdjust="0"/>
    <p:restoredTop sz="94660"/>
  </p:normalViewPr>
  <p:slideViewPr>
    <p:cSldViewPr>
      <p:cViewPr varScale="1">
        <p:scale>
          <a:sx n="103" d="100"/>
          <a:sy n="103" d="100"/>
        </p:scale>
        <p:origin x="-24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285729"/>
            <a:ext cx="8429684" cy="364333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Методические рекомендации обучающимся по выполнению заданий раздела «</a:t>
            </a:r>
            <a:r>
              <a:rPr lang="ru-RU" dirty="0" err="1" smtClean="0"/>
              <a:t>Аудирование</a:t>
            </a:r>
            <a:r>
              <a:rPr lang="ru-RU" dirty="0" smtClean="0"/>
              <a:t>» ОГЭ по иностранному языку</a:t>
            </a:r>
            <a:endParaRPr lang="ru-RU" dirty="0"/>
          </a:p>
        </p:txBody>
      </p:sp>
      <p:pic>
        <p:nvPicPr>
          <p:cNvPr id="4" name="Picture 2" descr="C:\Users\кристи\Desktop\практика\f_1852599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928934"/>
            <a:ext cx="1714512" cy="1933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313" y="1171724"/>
            <a:ext cx="8345487" cy="5281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468313" y="285750"/>
            <a:ext cx="8461375" cy="1071563"/>
          </a:xfrm>
          <a:prstGeom prst="rect">
            <a:avLst/>
          </a:prstGeom>
        </p:spPr>
        <p:txBody>
          <a:bodyPr anchor="ctr"/>
          <a:lstStyle/>
          <a:p>
            <a:pPr algn="ctr" fontAlgn="auto"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УМК </a:t>
            </a:r>
            <a:r>
              <a:rPr lang="en-US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English 2 </a:t>
            </a:r>
            <a:r>
              <a:rPr lang="ru-RU" sz="2400" b="1" dirty="0" err="1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Кузовлев</a:t>
            </a: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В.П</a:t>
            </a:r>
          </a:p>
        </p:txBody>
      </p:sp>
    </p:spTree>
    <p:extLst>
      <p:ext uri="{BB962C8B-B14F-4D97-AF65-F5344CB8AC3E}">
        <p14:creationId xmlns:p14="http://schemas.microsoft.com/office/powerpoint/2010/main" xmlns="" val="3808984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Внимательно прочитай задание. </a:t>
            </a:r>
          </a:p>
          <a:p>
            <a:r>
              <a:rPr lang="ru-RU" dirty="0" smtClean="0"/>
              <a:t>Быстро прочитай предлагаемые варианты ответов, не обращая внимание на слова «</a:t>
            </a:r>
            <a:r>
              <a:rPr lang="en-US" i="1" dirty="0" smtClean="0"/>
              <a:t>The speaker talks, describes</a:t>
            </a:r>
            <a:r>
              <a:rPr lang="ru-RU" dirty="0" smtClean="0"/>
              <a:t>» и т.д.</a:t>
            </a:r>
          </a:p>
          <a:p>
            <a:r>
              <a:rPr lang="ru-RU" dirty="0" smtClean="0"/>
              <a:t>Подчеркни ключевые слова.</a:t>
            </a:r>
          </a:p>
          <a:p>
            <a:r>
              <a:rPr lang="ru-RU" dirty="0" smtClean="0"/>
              <a:t>Попытайся догадаться о содержании высказывания.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Перед прослушиванием:</a:t>
            </a:r>
            <a:endParaRPr lang="ru-RU" dirty="0"/>
          </a:p>
        </p:txBody>
      </p:sp>
      <p:pic>
        <p:nvPicPr>
          <p:cNvPr id="4" name="Рисунок 3" descr="Заказать_изображение_Московская_сео_комп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745514"/>
            <a:ext cx="1428760" cy="1428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31004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Уделяй внимание на услышанные ключевые слова. </a:t>
            </a:r>
          </a:p>
          <a:p>
            <a:r>
              <a:rPr lang="ru-RU" dirty="0" smtClean="0"/>
              <a:t>Обращай внимание на слова, выделенные интонацией. </a:t>
            </a:r>
          </a:p>
          <a:p>
            <a:r>
              <a:rPr lang="ru-RU" dirty="0" smtClean="0"/>
              <a:t>Постарайся понять общий смысл высказываний.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91264" cy="1354162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Во время первого прослушивания:</a:t>
            </a:r>
            <a:br>
              <a:rPr lang="ru-RU" sz="4000" dirty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Рисунок 3" descr="pho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56176" y="4387552"/>
            <a:ext cx="1656184" cy="16561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41834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Удели особое внимание на те варианты ответов, которые ты не выбрал или в которых не уверен.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accent6">
                    <a:lumMod val="50000"/>
                  </a:schemeClr>
                </a:solidFill>
              </a:rPr>
              <a:t>Во время второго прослушивания:</a:t>
            </a:r>
            <a:endParaRPr lang="ru-RU" dirty="0"/>
          </a:p>
        </p:txBody>
      </p:sp>
      <p:sp>
        <p:nvSpPr>
          <p:cNvPr id="4" name="Заголовок 2"/>
          <p:cNvSpPr txBox="1">
            <a:spLocks/>
          </p:cNvSpPr>
          <p:nvPr/>
        </p:nvSpPr>
        <p:spPr>
          <a:xfrm>
            <a:off x="323528" y="2996952"/>
            <a:ext cx="8229600" cy="1143000"/>
          </a:xfrm>
          <a:prstGeom prst="rect">
            <a:avLst/>
          </a:prstGeom>
        </p:spPr>
        <p:txBody>
          <a:bodyPr vert="horz" rtlCol="0" anchor="ctr">
            <a:normAutofit fontScale="97500"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После второго прослушивания:</a:t>
            </a:r>
            <a:endParaRPr lang="ru-RU" dirty="0"/>
          </a:p>
        </p:txBody>
      </p:sp>
      <p:sp>
        <p:nvSpPr>
          <p:cNvPr id="5" name="Объект 1"/>
          <p:cNvSpPr txBox="1">
            <a:spLocks/>
          </p:cNvSpPr>
          <p:nvPr/>
        </p:nvSpPr>
        <p:spPr>
          <a:xfrm>
            <a:off x="323528" y="4221088"/>
            <a:ext cx="8515672" cy="193860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365760" indent="-256032" algn="l" rtl="0" eaLnBrk="1" latinLnBrk="0" hangingPunct="1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ct val="68000"/>
              <a:buFont typeface="Wingdings 3"/>
              <a:buChar char=""/>
              <a:defRPr kumimoji="0"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21792" indent="-228600" algn="l" rtl="0" eaLnBrk="1" latinLnBrk="0" hangingPunct="1">
              <a:spcBef>
                <a:spcPts val="324"/>
              </a:spcBef>
              <a:buClr>
                <a:schemeClr val="accent1"/>
              </a:buClr>
              <a:buFont typeface="Verdana"/>
              <a:buChar char="◦"/>
              <a:defRPr kumimoji="0" sz="23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859536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SzPct val="100000"/>
              <a:buFont typeface="Wingdings 2"/>
              <a:buChar char="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430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-228600" algn="l" rtl="0" eaLnBrk="1" latinLnBrk="0" hangingPunct="1">
              <a:spcBef>
                <a:spcPts val="350"/>
              </a:spcBef>
              <a:buClr>
                <a:schemeClr val="accent2"/>
              </a:buClr>
              <a:buFont typeface="Wingdings 2"/>
              <a:buChar char="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6002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8288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0574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228600" algn="l" rtl="0" eaLnBrk="1" latinLnBrk="0" hangingPunct="1">
              <a:spcBef>
                <a:spcPts val="350"/>
              </a:spcBef>
              <a:buClr>
                <a:schemeClr val="accent3"/>
              </a:buClr>
              <a:buFont typeface="Wingdings 2"/>
              <a:buChar char="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r>
              <a:rPr lang="ru-RU" smtClean="0"/>
              <a:t>Запиши окончательный вариант ответа в таблицу.</a:t>
            </a:r>
          </a:p>
          <a:p>
            <a:pPr marL="109728" indent="0">
              <a:buFont typeface="Wingdings 3"/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797152"/>
            <a:ext cx="1633364" cy="16333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37892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692696"/>
            <a:ext cx="8568952" cy="1872208"/>
          </a:xfrm>
        </p:spPr>
        <p:txBody>
          <a:bodyPr>
            <a:noAutofit/>
          </a:bodyPr>
          <a:lstStyle/>
          <a:p>
            <a:r>
              <a:rPr lang="ru-RU" sz="4400" dirty="0" smtClean="0"/>
              <a:t>Задание на выбор правильного ответа из трех предложенных</a:t>
            </a:r>
            <a:endParaRPr lang="ru-RU" sz="4400" dirty="0"/>
          </a:p>
        </p:txBody>
      </p:sp>
      <p:pic>
        <p:nvPicPr>
          <p:cNvPr id="4" name="Рисунок 3" descr="p124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99992" y="2852936"/>
            <a:ext cx="3460994" cy="2304256"/>
          </a:xfrm>
          <a:prstGeom prst="rect">
            <a:avLst/>
          </a:prstGeom>
        </p:spPr>
      </p:pic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8"/>
            <a:ext cx="3898776" cy="4525963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казать_изображение_Московская_сео_комп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588224" y="5019292"/>
            <a:ext cx="1811030" cy="1811030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dirty="0" smtClean="0"/>
              <a:t>Внимательно прочитай инструкцию к заданию.</a:t>
            </a:r>
          </a:p>
          <a:p>
            <a:endParaRPr lang="ru-RU" sz="800" dirty="0" smtClean="0"/>
          </a:p>
          <a:p>
            <a:r>
              <a:rPr lang="ru-RU" dirty="0" smtClean="0"/>
              <a:t>Прочитай внимательно задания, чтобы понять, о чем идет речь. </a:t>
            </a:r>
          </a:p>
          <a:p>
            <a:endParaRPr lang="ru-RU" sz="800" dirty="0" smtClean="0"/>
          </a:p>
          <a:p>
            <a:r>
              <a:rPr lang="ru-RU" dirty="0" smtClean="0"/>
              <a:t>Прочитай вопросы к заданиям.</a:t>
            </a:r>
          </a:p>
          <a:p>
            <a:endParaRPr lang="ru-RU" sz="900" dirty="0" smtClean="0"/>
          </a:p>
          <a:p>
            <a:r>
              <a:rPr lang="ru-RU" dirty="0" smtClean="0"/>
              <a:t>Подчеркни ключевые слова в  заданиях. Подумай, какими синонимами их можно заменить.</a:t>
            </a:r>
          </a:p>
          <a:p>
            <a:r>
              <a:rPr lang="ru-RU" dirty="0" smtClean="0"/>
              <a:t>Предположи, как вопросы, сформулированные в задании, могут звучать в диалоге.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Перед прослушиванием:</a:t>
            </a:r>
            <a:b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pho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380312" y="5157192"/>
            <a:ext cx="1393304" cy="1393304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r>
              <a:rPr lang="ru-RU" dirty="0" smtClean="0"/>
              <a:t>Как только начинает звучать текст, прекрати чтение и сконцентрируйся на прослушивании.</a:t>
            </a:r>
          </a:p>
          <a:p>
            <a:pPr>
              <a:defRPr/>
            </a:pPr>
            <a:endParaRPr lang="ru-RU" sz="900" dirty="0" smtClean="0"/>
          </a:p>
          <a:p>
            <a:pPr>
              <a:defRPr/>
            </a:pPr>
            <a:r>
              <a:rPr lang="ru-RU" dirty="0" smtClean="0"/>
              <a:t>Постарайся понять основную мысль высказывания.</a:t>
            </a:r>
          </a:p>
          <a:p>
            <a:pPr>
              <a:defRPr/>
            </a:pPr>
            <a:endParaRPr lang="ru-RU" sz="900" dirty="0" smtClean="0"/>
          </a:p>
          <a:p>
            <a:pPr>
              <a:defRPr/>
            </a:pPr>
            <a:r>
              <a:rPr lang="ru-RU" dirty="0" smtClean="0"/>
              <a:t>Помни, что во всех заданиях порядок вопросов соответствует тому порядку, в котором информация появляется в тексте.</a:t>
            </a:r>
          </a:p>
          <a:p>
            <a:pPr>
              <a:defRPr/>
            </a:pPr>
            <a:endParaRPr lang="ru-RU" sz="900" b="1" dirty="0" smtClean="0"/>
          </a:p>
          <a:p>
            <a:pPr>
              <a:defRPr/>
            </a:pPr>
            <a:r>
              <a:rPr lang="ru-RU" dirty="0" smtClean="0"/>
              <a:t>После прослушивания  отметь ответы, в которых ты уверен.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 время первого прослушивания: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876256" y="4797152"/>
            <a:ext cx="1633364" cy="1633364"/>
          </a:xfrm>
          <a:prstGeom prst="rect">
            <a:avLst/>
          </a:prstGeom>
        </p:spPr>
      </p:pic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800" dirty="0" smtClean="0"/>
          </a:p>
          <a:p>
            <a:r>
              <a:rPr lang="ru-RU" dirty="0" smtClean="0"/>
              <a:t> Проверь правильность  выбранного варианта ответа, который ты считаешь верным.</a:t>
            </a:r>
          </a:p>
          <a:p>
            <a:endParaRPr lang="ru-RU" sz="900" dirty="0" smtClean="0"/>
          </a:p>
          <a:p>
            <a:r>
              <a:rPr lang="ru-RU" dirty="0" smtClean="0"/>
              <a:t>Обрати внимание не только на отдельные слова, но и на контекст, в котором они используются.</a:t>
            </a:r>
          </a:p>
          <a:p>
            <a:endParaRPr lang="ru-RU" sz="900" dirty="0" smtClean="0"/>
          </a:p>
          <a:p>
            <a:r>
              <a:rPr lang="ru-RU" dirty="0" smtClean="0"/>
              <a:t>Обрати внимание на те задания, которые ты не выполнил.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 время второго прослушивания: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После выполнения всех заданий перенеси ответы в бланк и убедись, что не осталось вопросов без ответов.</a:t>
            </a:r>
          </a:p>
          <a:p>
            <a:r>
              <a:rPr lang="ru-RU" dirty="0" smtClean="0"/>
              <a:t>Проверь правильность перенесённых ответов в бланк. </a:t>
            </a:r>
          </a:p>
          <a:p>
            <a:r>
              <a:rPr lang="ru-RU" dirty="0" smtClean="0"/>
              <a:t>Если остались задания без ответов, попробуй угадать ответ.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После второго прослушивания: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228184" y="4869160"/>
            <a:ext cx="1638300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87824" y="1031325"/>
            <a:ext cx="5976663" cy="5678508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071563" y="214313"/>
            <a:ext cx="7929562" cy="714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УМК </a:t>
            </a:r>
            <a:r>
              <a:rPr lang="en-US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Enjoy English </a:t>
            </a: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9 класс </a:t>
            </a:r>
            <a:r>
              <a:rPr lang="ru-RU" sz="2400" b="1" dirty="0" err="1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Биболетова</a:t>
            </a: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М.З</a:t>
            </a:r>
          </a:p>
        </p:txBody>
      </p:sp>
    </p:spTree>
    <p:extLst>
      <p:ext uri="{BB962C8B-B14F-4D97-AF65-F5344CB8AC3E}">
        <p14:creationId xmlns:p14="http://schemas.microsoft.com/office/powerpoint/2010/main" xmlns="" val="34180648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3946450"/>
          </a:xfrm>
        </p:spPr>
        <p:txBody>
          <a:bodyPr>
            <a:normAutofit/>
          </a:bodyPr>
          <a:lstStyle/>
          <a:p>
            <a:r>
              <a:rPr lang="ru-RU" sz="5400" dirty="0"/>
              <a:t>Задание </a:t>
            </a:r>
            <a:r>
              <a:rPr lang="en-US" sz="5400" dirty="0" smtClean="0"/>
              <a:t>I. </a:t>
            </a:r>
            <a:r>
              <a:rPr lang="ru-RU" sz="5400" dirty="0"/>
              <a:t>Установление </a:t>
            </a:r>
            <a:r>
              <a:rPr lang="ru-RU" sz="5400" dirty="0" smtClean="0"/>
              <a:t>соответствия.</a:t>
            </a:r>
            <a:endParaRPr lang="ru-RU" sz="54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645024"/>
            <a:ext cx="3240360" cy="26311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00257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 txBox="1">
            <a:spLocks/>
          </p:cNvSpPr>
          <p:nvPr/>
        </p:nvSpPr>
        <p:spPr>
          <a:xfrm>
            <a:off x="1071563" y="214313"/>
            <a:ext cx="7929562" cy="714375"/>
          </a:xfrm>
          <a:prstGeom prst="rect">
            <a:avLst/>
          </a:prstGeom>
        </p:spPr>
        <p:txBody>
          <a:bodyPr anchor="ctr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УМК </a:t>
            </a:r>
            <a:r>
              <a:rPr lang="en-US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Enjoy English </a:t>
            </a: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9 класс </a:t>
            </a:r>
            <a:r>
              <a:rPr lang="ru-RU" sz="2400" b="1" dirty="0" err="1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Биболетова</a:t>
            </a:r>
            <a:r>
              <a:rPr lang="ru-RU" sz="2400" b="1" dirty="0"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  <a:latin typeface="+mj-lt"/>
                <a:ea typeface="+mj-ea"/>
                <a:cs typeface="+mj-cs"/>
              </a:rPr>
              <a:t> М.З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7687" y="914400"/>
            <a:ext cx="8048625" cy="5029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5031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казать_изображение_Московская_сео_компания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72330" y="5429240"/>
            <a:ext cx="1428760" cy="1428760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прочитай инструкцию.</a:t>
            </a:r>
          </a:p>
          <a:p>
            <a:pPr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прочитай формулировку  и определи, что необходимо сделать в задании.</a:t>
            </a:r>
          </a:p>
          <a:p>
            <a:pPr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Внимательно прочитай утверждения и определи тему высказывания.</a:t>
            </a:r>
          </a:p>
          <a:p>
            <a:pPr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Подумайте, какими синонимичными средствами может быть передана запрашиваемая информация.</a:t>
            </a:r>
          </a:p>
          <a:p>
            <a:pPr indent="-283464">
              <a:buFont typeface="Wingdings 2"/>
              <a:buChar char=""/>
              <a:defRPr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Приготовьтесь слушать основное содержание текста.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Перед прослушиванием: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Фиксируй информацию о каждом говорящем.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Выдели ключевые слова в каждом высказывании.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Постарайся понять общий смысл высказывания.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Игнорируй незнакомые слова.</a:t>
            </a:r>
          </a:p>
          <a:p>
            <a:pPr indent="-283464">
              <a:spcBef>
                <a:spcPts val="600"/>
              </a:spcBef>
              <a:buSzPct val="80000"/>
              <a:defRPr/>
            </a:pPr>
            <a:endParaRPr lang="ru-RU" sz="2400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/>
            </a:r>
            <a:b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Во время первого прослушивания:</a:t>
            </a:r>
            <a:b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5" name="Рисунок 4" descr="photo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378470" y="4725144"/>
            <a:ext cx="1865938" cy="186593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Отметь наиболее вероятные ответы, опираясь на свои заметки.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Помни, что о</a:t>
            </a:r>
            <a:r>
              <a:rPr lang="ru-RU" sz="2800" dirty="0" smtClean="0"/>
              <a:t>дно утверждение –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</a:rPr>
              <a:t>лишнее!!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</a:rPr>
              <a:t>После первого прослушивания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436096" y="3789040"/>
            <a:ext cx="2009816" cy="200981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09548" y="3212977"/>
            <a:ext cx="1715466" cy="1872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>
          <a:xfrm>
            <a:off x="251520" y="1700808"/>
            <a:ext cx="8435280" cy="4306483"/>
          </a:xfrm>
        </p:spPr>
        <p:txBody>
          <a:bodyPr/>
          <a:lstStyle/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Проверь правильность выбранных вами ответов.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Обрати внимание на те высказывания, которые ты не успел соотнести ни с одним утверждением.</a:t>
            </a:r>
            <a:endParaRPr lang="ru-RU" sz="2800" b="1" i="1" dirty="0" smtClean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Во время второго прослушивания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796136" y="4171950"/>
            <a:ext cx="1777330" cy="1777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Если ты не успел заполнить все пропуски, попробуй отгадать правильный ответ.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Занеси варианты ответов в бланк.</a:t>
            </a:r>
          </a:p>
          <a:p>
            <a:pPr indent="-283464">
              <a:spcBef>
                <a:spcPts val="600"/>
              </a:spcBef>
              <a:buSzPct val="80000"/>
              <a:buFont typeface="Wingdings 2"/>
              <a:buChar char=""/>
              <a:defRPr/>
            </a:pPr>
            <a:r>
              <a:rPr lang="ru-RU" sz="2800" dirty="0" smtClean="0"/>
              <a:t>Убедись, что бланк ответов заполнен правильно.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50000" dist="30000" dir="5400000" algn="tl" rotWithShape="0">
                    <a:srgbClr val="000000">
                      <a:alpha val="30000"/>
                    </a:srgbClr>
                  </a:outerShdw>
                </a:effectLst>
              </a:rPr>
              <a:t>После второго прослушивания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5364088" y="4280051"/>
            <a:ext cx="1973580" cy="16383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075240" cy="3226370"/>
          </a:xfrm>
        </p:spPr>
        <p:txBody>
          <a:bodyPr>
            <a:normAutofit/>
          </a:bodyPr>
          <a:lstStyle/>
          <a:p>
            <a:r>
              <a:rPr lang="ru-RU" sz="5400" dirty="0" smtClean="0"/>
              <a:t>Задание </a:t>
            </a:r>
            <a:r>
              <a:rPr lang="en-US" sz="5400" dirty="0" smtClean="0"/>
              <a:t>II. </a:t>
            </a:r>
            <a:r>
              <a:rPr lang="ru-RU" sz="5400" dirty="0" smtClean="0"/>
              <a:t>Установление соответствия.</a:t>
            </a:r>
            <a:endParaRPr lang="ru-RU" sz="5400" dirty="0"/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27984" y="3501008"/>
            <a:ext cx="2095500" cy="1638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079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210</TotalTime>
  <Words>487</Words>
  <Application>Microsoft Office PowerPoint</Application>
  <PresentationFormat>Экран (4:3)</PresentationFormat>
  <Paragraphs>69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Открытая</vt:lpstr>
      <vt:lpstr>Методические рекомендации обучающимся по выполнению заданий раздела «Аудирование» ОГЭ по иностранному языку</vt:lpstr>
      <vt:lpstr>Задание I. Установление соответствия.</vt:lpstr>
      <vt:lpstr>Слайд 3</vt:lpstr>
      <vt:lpstr>Перед прослушиванием:</vt:lpstr>
      <vt:lpstr> Во время первого прослушивания: </vt:lpstr>
      <vt:lpstr>После первого прослушивания</vt:lpstr>
      <vt:lpstr>Во время второго прослушивания</vt:lpstr>
      <vt:lpstr>После второго прослушивания</vt:lpstr>
      <vt:lpstr>Задание II. Установление соответствия.</vt:lpstr>
      <vt:lpstr>Слайд 10</vt:lpstr>
      <vt:lpstr>Перед прослушиванием:</vt:lpstr>
      <vt:lpstr>Во время первого прослушивания: </vt:lpstr>
      <vt:lpstr>Во время второго прослушивания:</vt:lpstr>
      <vt:lpstr>Задание на выбор правильного ответа из трех предложенных</vt:lpstr>
      <vt:lpstr>Перед прослушиванием: </vt:lpstr>
      <vt:lpstr>Во время первого прослушивания:</vt:lpstr>
      <vt:lpstr>Во время второго прослушивания:</vt:lpstr>
      <vt:lpstr>После второго прослушивания: 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Методические рекомендации обучающимся по выполнению заданий раздела «Аудирование» ОГЭ по иностранному языку</dc:title>
  <dc:creator>Student_8</dc:creator>
  <cp:lastModifiedBy>Пользователь</cp:lastModifiedBy>
  <cp:revision>27</cp:revision>
  <dcterms:created xsi:type="dcterms:W3CDTF">2016-03-31T06:47:05Z</dcterms:created>
  <dcterms:modified xsi:type="dcterms:W3CDTF">2022-08-22T15:21:13Z</dcterms:modified>
</cp:coreProperties>
</file>