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69" r:id="rId3"/>
    <p:sldId id="270" r:id="rId4"/>
    <p:sldId id="271" r:id="rId5"/>
    <p:sldId id="272" r:id="rId6"/>
    <p:sldId id="267" r:id="rId7"/>
    <p:sldId id="268" r:id="rId8"/>
    <p:sldId id="258" r:id="rId9"/>
    <p:sldId id="257" r:id="rId10"/>
    <p:sldId id="266" r:id="rId11"/>
    <p:sldId id="260" r:id="rId12"/>
    <p:sldId id="263" r:id="rId13"/>
    <p:sldId id="259" r:id="rId14"/>
    <p:sldId id="262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ome" initials="h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2873" autoAdjust="0"/>
  </p:normalViewPr>
  <p:slideViewPr>
    <p:cSldViewPr>
      <p:cViewPr varScale="1">
        <p:scale>
          <a:sx n="54" d="100"/>
          <a:sy n="54" d="100"/>
        </p:scale>
        <p:origin x="-11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4C9A63-D5E1-4210-918D-7FE9BFC26A21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9B3B19-D8AF-4BCB-87A8-7131540D0C7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Как</a:t>
            </a:r>
            <a:r>
              <a:rPr lang="ru-RU" baseline="0" dirty="0" smtClean="0"/>
              <a:t> называется раздел? Что значит КЛАССИКА? Почему о классике мы говорим ЧУДЕСНЫЙ МИР?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9B3B19-D8AF-4BCB-87A8-7131540D0C7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Расскажи что ты видишь. Какое настроение создает картина? Подбери эпитеты, чтобы описать природу на этой картине. Каким представляется тебе А.С.Пушкин?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9B3B19-D8AF-4BCB-87A8-7131540D0C74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Понравилось стихотворение? Чем? Есть ли в стихотворении сюжет или А.С.Пушкин передает нам свое настроение, свои чувства? 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Как называется произведение, в котором автор передаёт настроение, состояние души? </a:t>
            </a:r>
            <a:r>
              <a:rPr lang="ru-RU" sz="1200" b="1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(лирическое стихотворение) 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Какие чувства передает автор?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9B3B19-D8AF-4BCB-87A8-7131540D0C74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Почему А.С.Пушкин подобрал такие эпитеты?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9B3B19-D8AF-4BCB-87A8-7131540D0C74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kartinkin.net/uploads/posts/2021-01/1610844255_23-p-foni-detyam-dlya-prezentatsii-po-literatur-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323528" y="260648"/>
            <a:ext cx="8496944" cy="1944216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30204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 rtl="0"/>
            <a:r>
              <a:rPr lang="ru-RU" sz="3600" kern="10" spc="0" dirty="0" smtClean="0">
                <a:ln w="9525">
                  <a:round/>
                  <a:headEnd/>
                  <a:tailEnd/>
                </a:ln>
                <a:solidFill>
                  <a:srgbClr val="FF0000"/>
                </a:solidFill>
                <a:effectLst/>
                <a:latin typeface="Times New Roman"/>
                <a:cs typeface="Times New Roman"/>
              </a:rPr>
              <a:t>чудесный мир классики</a:t>
            </a:r>
            <a:endParaRPr lang="ru-RU" sz="3600" kern="10" spc="0" dirty="0">
              <a:ln w="9525">
                <a:round/>
                <a:headEnd/>
                <a:tailEnd/>
              </a:ln>
              <a:solidFill>
                <a:srgbClr val="FF0000"/>
              </a:solidFill>
              <a:effectLst/>
              <a:latin typeface="Times New Roman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9121" y="2276872"/>
            <a:ext cx="8439939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Александр Сергеевич </a:t>
            </a:r>
          </a:p>
          <a:p>
            <a:pPr algn="ctr"/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Пушкин</a:t>
            </a:r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Выборочное чтение</a:t>
            </a:r>
          </a:p>
          <a:p>
            <a:pPr algn="ctr"/>
            <a:r>
              <a:rPr lang="ru-RU" sz="3200" b="1" spc="50" dirty="0" smtClean="0">
                <a:ln w="11430"/>
                <a:solidFill>
                  <a:srgbClr val="002060"/>
                </a:solidFill>
              </a:rPr>
              <a:t>Что А.С.Пушкин больше в</a:t>
            </a:r>
            <a:r>
              <a:rPr lang="ru-RU" sz="3600" b="1" spc="50" dirty="0" smtClean="0">
                <a:ln w="11430"/>
                <a:solidFill>
                  <a:srgbClr val="002060"/>
                </a:solidFill>
              </a:rPr>
              <a:t>сего любил осенью?</a:t>
            </a:r>
            <a:endParaRPr lang="ru-RU" sz="5400" b="1" cap="none" spc="50" dirty="0">
              <a:ln w="11430"/>
              <a:solidFill>
                <a:srgbClr val="002060"/>
              </a:solidFill>
            </a:endParaRPr>
          </a:p>
        </p:txBody>
      </p:sp>
      <p:sp>
        <p:nvSpPr>
          <p:cNvPr id="27650" name="AutoShape 2" descr="https://s13.stc.yc.kpcdn.net/share/i/12/11398298/wr-96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2" name="AutoShape 4" descr="https://s13.stc.yc.kpcdn.net/share/i/12/11398298/wr-96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4" name="AutoShape 6" descr="https://s13.stc.yc.kpcdn.net/share/i/12/11398298/wr-96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656" name="Picture 8" descr="https://acropolis.org.ru/img/site/image/calennum5873/imgtop/boldinskaya_ose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96752"/>
            <a:ext cx="3312368" cy="53859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0"/>
            <a:ext cx="694395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Средства выразительности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836712"/>
          <a:ext cx="9144000" cy="3078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эпитеты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олицетворения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метафоры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4077072"/>
            <a:ext cx="9144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>
                <a:solidFill>
                  <a:srgbClr val="002060"/>
                </a:solidFill>
              </a:rPr>
              <a:t>Пышное увяданье, прощальная краса, седая зима, одетые лесы, угрозы зимы, в багрец и золото одетые, в их сенях, ветра свежее дыханье, зимы угрозы, редкий луч, мгла волнистая.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Работа над средствами выразительности</a:t>
            </a:r>
          </a:p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Подберите синонимы к эпитетам</a:t>
            </a:r>
          </a:p>
          <a:p>
            <a:r>
              <a:rPr lang="ru-RU" sz="4800" b="1" cap="none" spc="50" dirty="0" smtClean="0">
                <a:ln w="11430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Унылая пора – </a:t>
            </a:r>
          </a:p>
          <a:p>
            <a:endParaRPr lang="ru-RU" sz="4800" b="1" spc="50" dirty="0" smtClean="0">
              <a:ln w="11430"/>
              <a:solidFill>
                <a:srgbClr val="002060"/>
              </a:solidFill>
            </a:endParaRPr>
          </a:p>
          <a:p>
            <a:endParaRPr lang="ru-RU" sz="4800" b="1" cap="none" spc="50" dirty="0" smtClean="0">
              <a:ln w="11430"/>
              <a:solidFill>
                <a:srgbClr val="002060"/>
              </a:solidFill>
            </a:endParaRPr>
          </a:p>
          <a:p>
            <a:r>
              <a:rPr lang="ru-RU" sz="4800" b="1" spc="50" dirty="0" smtClean="0">
                <a:ln w="11430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Прощальная краса -</a:t>
            </a:r>
            <a:endParaRPr lang="ru-RU" sz="3600" b="1" cap="none" spc="50" dirty="0">
              <a:ln w="11430"/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700808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spc="50" dirty="0" smtClean="0">
                <a:ln w="11430"/>
                <a:solidFill>
                  <a:srgbClr val="002060"/>
                </a:solidFill>
              </a:rPr>
              <a:t>безотрадная, грустная, невеселая, печальная, понурая,  скучная, тоскливая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4005064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spc="50" dirty="0" smtClean="0">
                <a:ln w="11430"/>
                <a:solidFill>
                  <a:srgbClr val="002060"/>
                </a:solidFill>
              </a:rPr>
              <a:t>последняя, заключительная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" y="0"/>
            <a:ext cx="914400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Творческая работа</a:t>
            </a:r>
          </a:p>
          <a:p>
            <a:pPr algn="ctr"/>
            <a:r>
              <a:rPr lang="ru-RU" sz="4000" b="1" spc="50" dirty="0" smtClean="0">
                <a:ln w="11430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Придумать </a:t>
            </a:r>
            <a:r>
              <a:rPr lang="ru-RU" sz="4000" b="1" spc="50" dirty="0" err="1" smtClean="0">
                <a:ln w="11430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синквей</a:t>
            </a:r>
            <a:r>
              <a:rPr lang="ru-RU" sz="4000" b="1" spc="50" dirty="0" smtClean="0">
                <a:ln w="11430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тему «ОСЕНЬ»</a:t>
            </a:r>
            <a:endParaRPr lang="ru-RU" sz="5400" b="1" cap="none" spc="50" dirty="0">
              <a:ln w="11430"/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2240" y="1628800"/>
            <a:ext cx="8771760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cap="none" spc="50" dirty="0" smtClean="0">
                <a:ln w="11430"/>
                <a:solidFill>
                  <a:srgbClr val="002060"/>
                </a:solidFill>
              </a:rPr>
              <a:t>Осень.</a:t>
            </a:r>
          </a:p>
          <a:p>
            <a:r>
              <a:rPr lang="ru-RU" sz="4000" b="1" spc="50" dirty="0" smtClean="0">
                <a:ln w="11430"/>
                <a:solidFill>
                  <a:srgbClr val="002060"/>
                </a:solidFill>
              </a:rPr>
              <a:t>Золотая, красивая.</a:t>
            </a:r>
          </a:p>
          <a:p>
            <a:r>
              <a:rPr lang="ru-RU" sz="4000" b="1" spc="50" dirty="0" smtClean="0">
                <a:ln w="11430"/>
                <a:solidFill>
                  <a:srgbClr val="002060"/>
                </a:solidFill>
              </a:rPr>
              <a:t>Вдохновляет, восхищает, увядает.</a:t>
            </a:r>
          </a:p>
          <a:p>
            <a:r>
              <a:rPr lang="ru-RU" sz="4000" b="1" cap="none" spc="50" dirty="0" smtClean="0">
                <a:ln w="11430"/>
                <a:solidFill>
                  <a:srgbClr val="002060"/>
                </a:solidFill>
              </a:rPr>
              <a:t>Короткая, но прекрасное время года.</a:t>
            </a:r>
          </a:p>
          <a:p>
            <a:r>
              <a:rPr lang="ru-RU" sz="4000" b="1" spc="50" dirty="0" smtClean="0">
                <a:ln w="11430"/>
                <a:solidFill>
                  <a:srgbClr val="002060"/>
                </a:solidFill>
              </a:rPr>
              <a:t>Праздник.</a:t>
            </a:r>
            <a:endParaRPr lang="ru-RU" sz="4000" b="1" cap="none" spc="50" dirty="0">
              <a:ln w="11430"/>
              <a:solidFill>
                <a:srgbClr val="002060"/>
              </a:solidFill>
            </a:endParaRPr>
          </a:p>
        </p:txBody>
      </p:sp>
      <p:pic>
        <p:nvPicPr>
          <p:cNvPr id="18434" name="Picture 2" descr="https://img4.goodfon.ru/original/2560x1600/9/ed/kanada-kokanee-creek-provincial-park-british-columbia-les-p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340768"/>
            <a:ext cx="8640960" cy="5517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30244" y="0"/>
            <a:ext cx="652043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Работа над пословицами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692696"/>
            <a:ext cx="9144000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100" b="1" spc="50" dirty="0" smtClean="0">
                <a:ln w="11430"/>
                <a:solidFill>
                  <a:srgbClr val="002060"/>
                </a:solidFill>
              </a:rPr>
              <a:t>У природы нет плохой погоды.</a:t>
            </a:r>
            <a:br>
              <a:rPr lang="ru-RU" sz="4100" b="1" spc="50" dirty="0" smtClean="0">
                <a:ln w="11430"/>
                <a:solidFill>
                  <a:srgbClr val="002060"/>
                </a:solidFill>
              </a:rPr>
            </a:br>
            <a:r>
              <a:rPr lang="ru-RU" sz="4100" b="1" spc="50" dirty="0" smtClean="0">
                <a:ln w="11430"/>
                <a:solidFill>
                  <a:srgbClr val="002060"/>
                </a:solidFill>
              </a:rPr>
              <a:t>Каждое время года со своим запахом.</a:t>
            </a:r>
            <a:br>
              <a:rPr lang="ru-RU" sz="4100" b="1" spc="50" dirty="0" smtClean="0">
                <a:ln w="11430"/>
                <a:solidFill>
                  <a:srgbClr val="002060"/>
                </a:solidFill>
              </a:rPr>
            </a:br>
            <a:endParaRPr lang="ru-RU" sz="4100" b="1" spc="50" dirty="0" smtClean="0">
              <a:ln w="11430"/>
              <a:solidFill>
                <a:srgbClr val="002060"/>
              </a:solidFill>
            </a:endParaRPr>
          </a:p>
        </p:txBody>
      </p:sp>
      <p:pic>
        <p:nvPicPr>
          <p:cNvPr id="4100" name="Picture 4" descr="https://otvet.imgsmail.ru/download/55880647_832605a0771e3b3a2ce21e8f6e7102f2_80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9144000" cy="6093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280076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solidFill>
                  <a:srgbClr val="002060"/>
                </a:solidFill>
              </a:rPr>
              <a:t>Есть имена, как солнце! Имена -</a:t>
            </a:r>
            <a:br>
              <a:rPr lang="ru-RU" sz="3600" b="1" spc="50" dirty="0" smtClean="0">
                <a:ln w="11430"/>
                <a:solidFill>
                  <a:srgbClr val="002060"/>
                </a:solidFill>
              </a:rPr>
            </a:br>
            <a:r>
              <a:rPr lang="ru-RU" sz="3600" b="1" spc="50" dirty="0" smtClean="0">
                <a:ln w="11430"/>
                <a:solidFill>
                  <a:srgbClr val="002060"/>
                </a:solidFill>
              </a:rPr>
              <a:t>Как музыка! Как яблоня в расцвете!</a:t>
            </a:r>
            <a:br>
              <a:rPr lang="ru-RU" sz="3600" b="1" spc="50" dirty="0" smtClean="0">
                <a:ln w="11430"/>
                <a:solidFill>
                  <a:srgbClr val="002060"/>
                </a:solidFill>
              </a:rPr>
            </a:br>
            <a:r>
              <a:rPr lang="ru-RU" sz="3600" b="1" spc="50" dirty="0" smtClean="0">
                <a:ln w="11430"/>
                <a:solidFill>
                  <a:srgbClr val="002060"/>
                </a:solidFill>
              </a:rPr>
              <a:t>Я говорю о Пушкине: поэте,</a:t>
            </a:r>
            <a:br>
              <a:rPr lang="ru-RU" sz="3600" b="1" spc="50" dirty="0" smtClean="0">
                <a:ln w="11430"/>
                <a:solidFill>
                  <a:srgbClr val="002060"/>
                </a:solidFill>
              </a:rPr>
            </a:br>
            <a:r>
              <a:rPr lang="ru-RU" sz="3600" b="1" spc="50" dirty="0" smtClean="0">
                <a:ln w="11430"/>
                <a:solidFill>
                  <a:srgbClr val="002060"/>
                </a:solidFill>
              </a:rPr>
              <a:t>Действительном, в любые времена!</a:t>
            </a:r>
          </a:p>
          <a:p>
            <a:r>
              <a:rPr lang="ru-RU" sz="3200" b="1" spc="50" dirty="0" smtClean="0">
                <a:ln w="11430"/>
                <a:solidFill>
                  <a:srgbClr val="002060"/>
                </a:solidFill>
              </a:rPr>
              <a:t>					</a:t>
            </a:r>
            <a:r>
              <a:rPr lang="ru-RU" sz="3200" b="1" i="1" spc="50" dirty="0" smtClean="0">
                <a:ln w="11430"/>
                <a:solidFill>
                  <a:srgbClr val="002060"/>
                </a:solidFill>
              </a:rPr>
              <a:t>Игорь Северянин</a:t>
            </a:r>
            <a:endParaRPr lang="ru-RU" sz="3200" b="1" i="1" spc="50" dirty="0">
              <a:ln w="11430"/>
              <a:solidFill>
                <a:srgbClr val="002060"/>
              </a:solidFill>
            </a:endParaRPr>
          </a:p>
        </p:txBody>
      </p:sp>
      <p:pic>
        <p:nvPicPr>
          <p:cNvPr id="29698" name="Picture 2" descr="Царское Село - Екатерининский дворец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501008"/>
            <a:ext cx="8640960" cy="23640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0"/>
            <a:ext cx="465383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Актуализация знаний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3318570"/>
            <a:ext cx="9144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spc="50" dirty="0" smtClean="0">
                <a:ln w="11430"/>
                <a:solidFill>
                  <a:srgbClr val="002060"/>
                </a:solidFill>
              </a:rPr>
              <a:t>Александр Сергеевич Пушкин родился 6 июня </a:t>
            </a:r>
            <a:r>
              <a:rPr lang="ru-RU" sz="2800" b="1" spc="50" dirty="0" smtClean="0">
                <a:ln w="11430"/>
                <a:solidFill>
                  <a:srgbClr val="002060"/>
                </a:solidFill>
              </a:rPr>
              <a:t>_______ </a:t>
            </a:r>
            <a:r>
              <a:rPr lang="ru-RU" sz="2800" b="1" spc="50" dirty="0" smtClean="0">
                <a:ln w="11430"/>
                <a:solidFill>
                  <a:srgbClr val="002060"/>
                </a:solidFill>
              </a:rPr>
              <a:t>года  в </a:t>
            </a:r>
            <a:r>
              <a:rPr lang="ru-RU" sz="2800" b="1" spc="50" dirty="0" smtClean="0">
                <a:ln w="11430"/>
                <a:solidFill>
                  <a:srgbClr val="002060"/>
                </a:solidFill>
              </a:rPr>
              <a:t>________ </a:t>
            </a:r>
            <a:r>
              <a:rPr lang="ru-RU" sz="2800" b="1" spc="50" dirty="0" smtClean="0">
                <a:ln w="11430"/>
                <a:solidFill>
                  <a:srgbClr val="002060"/>
                </a:solidFill>
              </a:rPr>
              <a:t>, в дворянской помещичьей семье в день праздника Вознесения. В тот же день у императора </a:t>
            </a:r>
            <a:r>
              <a:rPr lang="ru-RU" sz="2800" b="1" spc="50" dirty="0" smtClean="0">
                <a:ln w="11430"/>
                <a:solidFill>
                  <a:srgbClr val="002060"/>
                </a:solidFill>
              </a:rPr>
              <a:t>______ </a:t>
            </a:r>
            <a:r>
              <a:rPr lang="ru-RU" sz="2800" b="1" spc="50" dirty="0" smtClean="0">
                <a:ln w="11430"/>
                <a:solidFill>
                  <a:srgbClr val="002060"/>
                </a:solidFill>
              </a:rPr>
              <a:t>родилась внучка, в честь которой во всех церквах шли молебны и гудели колокола. Так, по случайному совпадению день рождения русского гения был ознаменован всеобщим народным ликованием.</a:t>
            </a:r>
          </a:p>
        </p:txBody>
      </p:sp>
      <p:pic>
        <p:nvPicPr>
          <p:cNvPr id="31746" name="Picture 2" descr="https://shareslide.ru/img/thumbs/0bdd369c7b3bb8d3a59476d26cc46a5c-800x.jpg"/>
          <p:cNvPicPr>
            <a:picLocks noChangeAspect="1" noChangeArrowheads="1"/>
          </p:cNvPicPr>
          <p:nvPr/>
        </p:nvPicPr>
        <p:blipFill>
          <a:blip r:embed="rId2" cstate="print"/>
          <a:srcRect l="10395" t="8341" r="9281" b="31180"/>
          <a:stretch>
            <a:fillRect/>
          </a:stretch>
        </p:blipFill>
        <p:spPr bwMode="auto">
          <a:xfrm>
            <a:off x="2123728" y="692696"/>
            <a:ext cx="4680520" cy="264311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812360" y="3212976"/>
            <a:ext cx="94128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solidFill>
                  <a:srgbClr val="FF0000"/>
                </a:solidFill>
              </a:rPr>
              <a:t>1799</a:t>
            </a:r>
            <a:endParaRPr lang="ru-RU" sz="2800" b="1" spc="50" dirty="0" smtClean="0">
              <a:ln w="11430"/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31640" y="3645024"/>
            <a:ext cx="141737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solidFill>
                  <a:srgbClr val="FF0000"/>
                </a:solidFill>
              </a:rPr>
              <a:t>Москве</a:t>
            </a:r>
            <a:endParaRPr lang="ru-RU" sz="2800" b="1" spc="50" dirty="0" smtClean="0">
              <a:ln w="11430"/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95736" y="4509120"/>
            <a:ext cx="116339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solidFill>
                  <a:srgbClr val="FF0000"/>
                </a:solidFill>
              </a:rPr>
              <a:t>Павла</a:t>
            </a:r>
            <a:endParaRPr lang="ru-RU" sz="2800" b="1" spc="50" dirty="0" smtClean="0">
              <a:ln w="11430"/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16956" y="0"/>
            <a:ext cx="417934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Актуализация знаний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476672"/>
            <a:ext cx="91440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spc="50" dirty="0" smtClean="0">
                <a:ln w="11430"/>
                <a:solidFill>
                  <a:srgbClr val="002060"/>
                </a:solidFill>
              </a:rPr>
              <a:t>С раннего возраста Пушкин воспитывался в литературной среде. Отец его был ценителем  _____________ литературы, имел большую библиотеку. Дядя был </a:t>
            </a:r>
            <a:r>
              <a:rPr lang="ru-RU" sz="2800" b="1" spc="50" dirty="0" smtClean="0">
                <a:ln w="11430"/>
                <a:solidFill>
                  <a:srgbClr val="002060"/>
                </a:solidFill>
              </a:rPr>
              <a:t>______</a:t>
            </a:r>
            <a:r>
              <a:rPr lang="ru-RU" sz="2800" b="1" spc="50" dirty="0" smtClean="0">
                <a:ln w="11430"/>
                <a:solidFill>
                  <a:srgbClr val="002060"/>
                </a:solidFill>
              </a:rPr>
              <a:t>. </a:t>
            </a:r>
            <a:r>
              <a:rPr lang="ru-RU" sz="2800" b="1" spc="50" dirty="0" smtClean="0">
                <a:ln w="11430"/>
                <a:solidFill>
                  <a:srgbClr val="002060"/>
                </a:solidFill>
              </a:rPr>
              <a:t>Стихи Саша начал сочинять, когда был ещё совсем маленьким. Его первое стихотворение было написано на ______________ языке. </a:t>
            </a:r>
          </a:p>
        </p:txBody>
      </p:sp>
      <p:pic>
        <p:nvPicPr>
          <p:cNvPr id="30722" name="Picture 2" descr="https://fsd.multiurok.ru/html/2020/12/20/s_5fdf771c4b0c3/img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3176972"/>
            <a:ext cx="4607835" cy="345587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1520" y="1268760"/>
            <a:ext cx="22988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solidFill>
                  <a:srgbClr val="FF0000"/>
                </a:solidFill>
              </a:rPr>
              <a:t>французской</a:t>
            </a:r>
            <a:endParaRPr lang="ru-RU" sz="2800" b="1" spc="50" dirty="0" smtClean="0">
              <a:ln w="11430"/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2996952"/>
            <a:ext cx="235494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solidFill>
                  <a:srgbClr val="FF0000"/>
                </a:solidFill>
              </a:rPr>
              <a:t>французском</a:t>
            </a:r>
            <a:endParaRPr lang="ru-RU" sz="2800" b="1" spc="50" dirty="0" smtClean="0">
              <a:ln w="11430"/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139952" y="1700808"/>
            <a:ext cx="134870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solidFill>
                  <a:srgbClr val="FF0000"/>
                </a:solidFill>
              </a:rPr>
              <a:t>поэтом</a:t>
            </a:r>
            <a:endParaRPr lang="ru-RU" sz="2800" b="1" spc="50" dirty="0" smtClean="0">
              <a:ln w="11430"/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0"/>
            <a:ext cx="465383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Актуализация знаний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548680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spc="50" dirty="0" smtClean="0">
                <a:ln w="11430"/>
                <a:solidFill>
                  <a:srgbClr val="002060"/>
                </a:solidFill>
              </a:rPr>
              <a:t>В 1811 году отец и дядя определили  учиться  Александра в ______________ Лицей.</a:t>
            </a:r>
          </a:p>
        </p:txBody>
      </p:sp>
      <p:pic>
        <p:nvPicPr>
          <p:cNvPr id="29698" name="Picture 2" descr="https://cdn.culture.ru/c/5569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1" y="1772816"/>
            <a:ext cx="7236803" cy="482453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771800" y="1052736"/>
            <a:ext cx="281769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solidFill>
                  <a:srgbClr val="FF0000"/>
                </a:solidFill>
              </a:rPr>
              <a:t>Царскосельский</a:t>
            </a:r>
            <a:endParaRPr lang="ru-RU" sz="2800" b="1" spc="50" dirty="0" smtClean="0">
              <a:ln w="11430"/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452431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"/>
            <a:r>
              <a:rPr lang="ru-RU" sz="3200" b="1" spc="50" dirty="0" smtClean="0">
                <a:ln w="11430"/>
                <a:solidFill>
                  <a:srgbClr val="002060"/>
                </a:solidFill>
              </a:rPr>
              <a:t>Никакое другое время года не представлено так широко и ярко в пушкинском творчестве, как осень. </a:t>
            </a:r>
            <a:br>
              <a:rPr lang="ru-RU" sz="3200" b="1" spc="50" dirty="0" smtClean="0">
                <a:ln w="11430"/>
                <a:solidFill>
                  <a:srgbClr val="002060"/>
                </a:solidFill>
              </a:rPr>
            </a:br>
            <a:r>
              <a:rPr lang="ru-RU" sz="3200" b="1" spc="50" dirty="0" smtClean="0">
                <a:ln w="11430"/>
                <a:solidFill>
                  <a:srgbClr val="002060"/>
                </a:solidFill>
              </a:rPr>
              <a:t>Пушкин не раз повторял, что осень – его любимое время года. Осенью он лучше всего и больше всего писал, на него находило «вдохновенье», особое состояние, «блаженное расположение духа, когда мечтания явственно рисуются перед вами…</a:t>
            </a:r>
            <a:endParaRPr lang="ru-RU" sz="3200" b="1" spc="50" dirty="0">
              <a:ln w="11430"/>
              <a:solidFill>
                <a:srgbClr val="002060"/>
              </a:solidFill>
            </a:endParaRPr>
          </a:p>
        </p:txBody>
      </p:sp>
      <p:pic>
        <p:nvPicPr>
          <p:cNvPr id="12292" name="Picture 4" descr="https://cdn.edu.buncee.com/rackspace/bnc-assets/animations/b7b0e81603cc2b33d502bb8e6280c096/1db/1428011613_Yuki_autumnleafnov2713_0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575" y="-3200400"/>
            <a:ext cx="6667500" cy="6667500"/>
          </a:xfrm>
          <a:prstGeom prst="rect">
            <a:avLst/>
          </a:prstGeom>
          <a:noFill/>
        </p:spPr>
      </p:pic>
      <p:pic>
        <p:nvPicPr>
          <p:cNvPr id="12298" name="Picture 10" descr="https://img-fotki.yandex.ru/get/742275/155295907.136e/0_1d7e4b_ee567f30_orig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922722" cy="4104456"/>
          </a:xfrm>
          <a:prstGeom prst="rect">
            <a:avLst/>
          </a:prstGeom>
          <a:noFill/>
        </p:spPr>
      </p:pic>
      <p:pic>
        <p:nvPicPr>
          <p:cNvPr id="12300" name="Picture 12" descr="https://cdn141.picsart.com/31101839603921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4338000"/>
            <a:ext cx="5688632" cy="252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Осенние дожди. Пушкин картина Попков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124744"/>
            <a:ext cx="5841091" cy="573325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1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Рассмотри репродукцию картины </a:t>
            </a:r>
          </a:p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Виктора Попкова «Осенние дожди. Пушкин»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0"/>
            <a:ext cx="505657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Работа над словарем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620688"/>
            <a:ext cx="3158237" cy="67403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Багрец – </a:t>
            </a:r>
          </a:p>
          <a:p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  <a:p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Очи –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Очарованье -  </a:t>
            </a:r>
          </a:p>
          <a:p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  <a:p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Сени – </a:t>
            </a:r>
          </a:p>
          <a:p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  <a:p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  <a:p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  <a:p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124744"/>
            <a:ext cx="825899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b="1" spc="50" dirty="0" smtClean="0">
                <a:ln w="11430"/>
                <a:solidFill>
                  <a:srgbClr val="002060"/>
                </a:solidFill>
              </a:rPr>
              <a:t>красная краска темного оттенка, багровая;</a:t>
            </a:r>
          </a:p>
          <a:p>
            <a:pPr>
              <a:buFont typeface="Arial" pitchFamily="34" charset="0"/>
              <a:buChar char="•"/>
            </a:pPr>
            <a:r>
              <a:rPr lang="ru-RU" sz="3200" b="1" spc="50" dirty="0" smtClean="0">
                <a:ln w="11430"/>
                <a:solidFill>
                  <a:srgbClr val="002060"/>
                </a:solidFill>
              </a:rPr>
              <a:t>драгоценная багровая ткань, пурпур.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331640" y="2348880"/>
            <a:ext cx="28219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spc="50" dirty="0" smtClean="0">
                <a:ln w="11430"/>
                <a:solidFill>
                  <a:srgbClr val="002060"/>
                </a:solidFill>
              </a:rPr>
              <a:t>(устар.)  глаза;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4795897"/>
            <a:ext cx="9144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 </a:t>
            </a:r>
            <a:r>
              <a:rPr lang="ru-RU" sz="3200" b="1" spc="50" dirty="0" smtClean="0">
                <a:ln w="11430"/>
                <a:solidFill>
                  <a:srgbClr val="002060"/>
                </a:solidFill>
              </a:rPr>
              <a:t>входная часть (прихожая) традиционного русского дома;</a:t>
            </a:r>
          </a:p>
          <a:p>
            <a:r>
              <a:rPr lang="ru-RU" sz="3200" b="1" spc="50" dirty="0" smtClean="0">
                <a:ln w="11430"/>
                <a:solidFill>
                  <a:srgbClr val="002060"/>
                </a:solidFill>
              </a:rPr>
              <a:t>у А.С.Пушкина: в сенях (поэтическое значение, перенос.) в кронах, в ветвях деревьев;</a:t>
            </a:r>
            <a:endParaRPr lang="ru-RU" sz="3600" b="1" spc="50" dirty="0" smtClean="0">
              <a:ln w="11430"/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3284984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spc="50" dirty="0" smtClean="0">
                <a:ln w="11430"/>
                <a:solidFill>
                  <a:srgbClr val="002060"/>
                </a:solidFill>
              </a:rPr>
              <a:t>действие чар, чарующая, обворожительная </a:t>
            </a:r>
            <a:r>
              <a:rPr lang="ru-RU" sz="3200" b="1" spc="50" dirty="0" err="1" smtClean="0">
                <a:ln w="11430"/>
                <a:solidFill>
                  <a:srgbClr val="002060"/>
                </a:solidFill>
              </a:rPr>
              <a:t>силачего-нибудь</a:t>
            </a:r>
            <a:r>
              <a:rPr lang="ru-RU" sz="3200" b="1" spc="50" dirty="0" smtClean="0">
                <a:ln w="11430"/>
                <a:solidFill>
                  <a:srgbClr val="002060"/>
                </a:solidFill>
              </a:rPr>
              <a:t>, в значении «очень красиво»;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0"/>
            <a:ext cx="689945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Александр Сергеевич Пушкин </a:t>
            </a:r>
          </a:p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«Унылая пора! Очей очарованье!…»</a:t>
            </a:r>
          </a:p>
          <a:p>
            <a:pPr algn="ctr"/>
            <a:r>
              <a:rPr lang="ru-RU" sz="32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Первичное чтение и анализ</a:t>
            </a:r>
            <a:endParaRPr lang="ru-RU" sz="3200" b="1" cap="none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0" name="Picture 2" descr="https://mota.ru/upload/resize/2560/1440/upload/wallpapers/2020/06/10/14/06/67335/forest-snow-mountains-autumn-glow-11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556792"/>
            <a:ext cx="8576953" cy="4824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2509</TotalTime>
  <Words>411</Words>
  <Application>Microsoft Office PowerPoint</Application>
  <PresentationFormat>Экран (4:3)</PresentationFormat>
  <Paragraphs>81</Paragraphs>
  <Slides>14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home</cp:lastModifiedBy>
  <cp:revision>62</cp:revision>
  <dcterms:created xsi:type="dcterms:W3CDTF">2020-06-23T18:54:16Z</dcterms:created>
  <dcterms:modified xsi:type="dcterms:W3CDTF">2022-08-21T07:58:22Z</dcterms:modified>
</cp:coreProperties>
</file>