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66" r:id="rId2"/>
    <p:sldId id="267" r:id="rId3"/>
    <p:sldId id="268" r:id="rId4"/>
    <p:sldId id="263" r:id="rId5"/>
    <p:sldId id="256" r:id="rId6"/>
    <p:sldId id="258" r:id="rId7"/>
    <p:sldId id="264" r:id="rId8"/>
    <p:sldId id="265" r:id="rId9"/>
    <p:sldId id="261" r:id="rId10"/>
    <p:sldId id="259" r:id="rId11"/>
    <p:sldId id="269" r:id="rId12"/>
    <p:sldId id="257" r:id="rId13"/>
    <p:sldId id="270" r:id="rId14"/>
    <p:sldId id="271" r:id="rId15"/>
    <p:sldId id="272" r:id="rId16"/>
    <p:sldId id="262" r:id="rId17"/>
    <p:sldId id="26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99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737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253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2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5151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165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63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7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4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56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449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20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73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5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3546F-390D-46B0-BB64-419FA9DA0321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00BA32B-761F-469A-9269-0E6E14ED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71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862_%D0%B3%D0%BE%D0%B4" TargetMode="External"/><Relationship Id="rId2" Type="http://schemas.openxmlformats.org/officeDocument/2006/relationships/hyperlink" Target="http://ru.wikipedia.org/wiki/%D0%A0%D1%83%D1%81%D1%8C_(%D0%BD%D0%B0%D1%80%D0%BE%D0%B4)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18784" cy="1290909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Колокол </a:t>
            </a:r>
            <a:r>
              <a:rPr lang="ru-RU" sz="2000" dirty="0"/>
              <a:t>был подарен Великому Новгороду в честь празднования 1150-летия города 19—21 сентября 2010 года.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916832"/>
            <a:ext cx="5260843" cy="39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6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7019287" cy="128089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Определите по карте год упоминания в летописи городов, стоящих на Днепровском пути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91680" y="1829570"/>
            <a:ext cx="5976664" cy="459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764704"/>
            <a:ext cx="6591985" cy="13674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Работа по учебнику с 17</a:t>
            </a:r>
          </a:p>
          <a:p>
            <a:pPr marL="0" indent="0">
              <a:buNone/>
            </a:pPr>
            <a:r>
              <a:rPr lang="ru-RU" sz="2400" dirty="0" smtClean="0"/>
              <a:t>Чтение текста</a:t>
            </a:r>
          </a:p>
          <a:p>
            <a:pPr marL="0" indent="0">
              <a:buNone/>
            </a:pPr>
            <a:r>
              <a:rPr lang="ru-RU" sz="2400" dirty="0" smtClean="0"/>
              <a:t>ТПО с11 № 4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926" y="2348880"/>
            <a:ext cx="528058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441" y="332656"/>
            <a:ext cx="6947279" cy="1280890"/>
          </a:xfrm>
        </p:spPr>
        <p:txBody>
          <a:bodyPr/>
          <a:lstStyle/>
          <a:p>
            <a:pPr algn="ctr"/>
            <a:r>
              <a:rPr lang="ru-RU" dirty="0" smtClean="0"/>
              <a:t>У истоков русской государственности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6591985" cy="9353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Учебник с 18 -19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2132856"/>
            <a:ext cx="4976294" cy="4536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668" y="2132856"/>
            <a:ext cx="4972490" cy="450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492896"/>
            <a:ext cx="3798253" cy="3798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844824"/>
            <a:ext cx="3158002" cy="3584759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91680" y="836712"/>
            <a:ext cx="38164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Великий князь Рюрик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488244" y="1840874"/>
            <a:ext cx="4104456" cy="1143000"/>
          </a:xfrm>
          <a:prstGeom prst="rect">
            <a:avLst/>
          </a:prstGeom>
        </p:spPr>
        <p:txBody>
          <a:bodyPr vert="horz" lIns="92075" tIns="46038" rIns="92075" bIns="46038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400" b="1" dirty="0" smtClean="0">
                <a:solidFill>
                  <a:schemeClr val="tx1"/>
                </a:solidFill>
              </a:rPr>
              <a:t>Русский князь Олег</a:t>
            </a:r>
            <a:endParaRPr lang="ru-RU" alt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441523" y="5661248"/>
            <a:ext cx="6896394" cy="5040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1600" dirty="0" smtClean="0"/>
              <a:t>ТПО с 11 № 3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9975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412776"/>
            <a:ext cx="7776864" cy="5088378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63688" y="404664"/>
            <a:ext cx="70567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памятник князя Рюрику и Вещему Олегу в старой Ладоге</a:t>
            </a:r>
            <a:endParaRPr lang="ru-RU" altLang="ru-RU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109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7128792" cy="1725602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>
                <a:solidFill>
                  <a:srgbClr val="FF0000"/>
                </a:solidFill>
              </a:rPr>
              <a:t>«Степень культуры каждого народа определяется отношением к своему прошлому»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962237"/>
            <a:ext cx="8258204" cy="2987043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Почему </a:t>
            </a:r>
            <a:r>
              <a:rPr lang="ru-RU" sz="2400" dirty="0"/>
              <a:t>можно считать, что у </a:t>
            </a:r>
            <a:r>
              <a:rPr lang="ru-RU" sz="2400" dirty="0" err="1"/>
              <a:t>Древнорусского</a:t>
            </a:r>
            <a:r>
              <a:rPr lang="ru-RU" sz="2400" dirty="0"/>
              <a:t> государства есть два истока?</a:t>
            </a:r>
          </a:p>
          <a:p>
            <a:r>
              <a:rPr lang="ru-RU" sz="2400" dirty="0" smtClean="0"/>
              <a:t>Какой город стал  столицей Древнерусского государства в конце </a:t>
            </a:r>
            <a:r>
              <a:rPr lang="en-US" sz="2400" dirty="0" smtClean="0"/>
              <a:t>IX </a:t>
            </a:r>
            <a:r>
              <a:rPr lang="ru-RU" sz="2400" dirty="0" smtClean="0"/>
              <a:t>века? </a:t>
            </a:r>
          </a:p>
          <a:p>
            <a:r>
              <a:rPr lang="ru-RU" sz="2400" dirty="0"/>
              <a:t>Какую роль сыграла торговля в образовании нового государства</a:t>
            </a:r>
            <a:r>
              <a:rPr lang="ru-RU" sz="2400" dirty="0" smtClean="0"/>
              <a:t>?</a:t>
            </a:r>
          </a:p>
          <a:p>
            <a:r>
              <a:rPr lang="ru-RU" sz="2400" dirty="0" smtClean="0"/>
              <a:t>В чём значение  древнерусских городов для развития  общей древнерусской культуры?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85828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71942"/>
            <a:ext cx="850112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500166" y="3643314"/>
            <a:ext cx="72152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Река времени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00808"/>
            <a:ext cx="6591985" cy="3777622"/>
          </a:xfrm>
        </p:spPr>
        <p:txBody>
          <a:bodyPr/>
          <a:lstStyle/>
          <a:p>
            <a:r>
              <a:rPr lang="ru-RU" dirty="0" smtClean="0"/>
              <a:t>Учебник с 16-19 прочитать, ответить на вопросы, ТПО с </a:t>
            </a:r>
            <a:r>
              <a:rPr lang="ru-RU" dirty="0" smtClean="0"/>
              <a:t>10-11 № 1,3</a:t>
            </a:r>
            <a:endParaRPr lang="ru-RU" dirty="0" smtClean="0"/>
          </a:p>
          <a:p>
            <a:r>
              <a:rPr lang="ru-RU" dirty="0" smtClean="0"/>
              <a:t>Календарь памятных дат (с 22-23)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125" y="2977328"/>
            <a:ext cx="4338998" cy="354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7562800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Перенесёмся </a:t>
            </a:r>
            <a:r>
              <a:rPr lang="ru-RU" dirty="0"/>
              <a:t>по Реке времени к самым истокам образования нашего государства, в далёкое прошлое.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3337940"/>
            <a:ext cx="3511600" cy="29202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28548" y="2852936"/>
            <a:ext cx="5259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Для </a:t>
            </a:r>
            <a:r>
              <a:rPr lang="ru-RU" sz="2400" dirty="0"/>
              <a:t>чего необходимо знать своё прошлое, историю своего Отечества? </a:t>
            </a:r>
          </a:p>
        </p:txBody>
      </p:sp>
    </p:spTree>
    <p:extLst>
      <p:ext uri="{BB962C8B-B14F-4D97-AF65-F5344CB8AC3E}">
        <p14:creationId xmlns:p14="http://schemas.microsoft.com/office/powerpoint/2010/main" val="342908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92696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Работа по учебнику с 126</a:t>
            </a:r>
          </a:p>
          <a:p>
            <a:r>
              <a:rPr lang="ru-RU" sz="2400" dirty="0"/>
              <a:t>-</a:t>
            </a:r>
            <a:r>
              <a:rPr lang="ru-RU" sz="2400" dirty="0" smtClean="0"/>
              <a:t>Почему </a:t>
            </a:r>
            <a:r>
              <a:rPr lang="ru-RU" sz="2400" dirty="0"/>
              <a:t>Нестору-летописцу так дорога мысль о братстве?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420888"/>
            <a:ext cx="2597121" cy="3127519"/>
          </a:xfrm>
          <a:prstGeom prst="rect">
            <a:avLst/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83768" y="5755595"/>
            <a:ext cx="457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 dirty="0"/>
              <a:t>Нестор Летописец - монах </a:t>
            </a:r>
          </a:p>
          <a:p>
            <a:r>
              <a:rPr lang="ru-RU" altLang="ru-RU" b="1" dirty="0"/>
              <a:t>                      Киево-Печерской Лавры</a:t>
            </a:r>
          </a:p>
        </p:txBody>
      </p:sp>
    </p:spTree>
    <p:extLst>
      <p:ext uri="{BB962C8B-B14F-4D97-AF65-F5344CB8AC3E}">
        <p14:creationId xmlns:p14="http://schemas.microsoft.com/office/powerpoint/2010/main" val="84070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9552" y="1412776"/>
            <a:ext cx="8352928" cy="3960440"/>
          </a:xfrm>
          <a:prstGeom prst="rect">
            <a:avLst/>
          </a:prstGeom>
        </p:spPr>
        <p:txBody>
          <a:bodyPr vert="horz" lIns="182562" tIns="46038" rIns="182562" bIns="4603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b="1" dirty="0" smtClean="0"/>
              <a:t>         Русь</a:t>
            </a:r>
            <a:r>
              <a:rPr lang="ru-RU" altLang="ru-RU" sz="2800" dirty="0" smtClean="0"/>
              <a:t> — первоначально историческое название земель восточных славян и   первого государства Древней Руси.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 smtClean="0"/>
              <a:t>         Согласно летописцу </a:t>
            </a:r>
            <a:r>
              <a:rPr lang="ru-RU" altLang="ru-RU" sz="2800" dirty="0" smtClean="0">
                <a:hlinkClick r:id=""/>
              </a:rPr>
              <a:t>«Повести временных лет»</a:t>
            </a:r>
            <a:r>
              <a:rPr lang="ru-RU" altLang="ru-RU" sz="2800" dirty="0" smtClean="0"/>
              <a:t> название произошло от варягов племени </a:t>
            </a:r>
            <a:r>
              <a:rPr lang="ru-RU" altLang="ru-RU" sz="2800" dirty="0" err="1" smtClean="0">
                <a:hlinkClick r:id="rId2" tooltip="Русь (народ)"/>
              </a:rPr>
              <a:t>русь</a:t>
            </a:r>
            <a:r>
              <a:rPr lang="ru-RU" altLang="ru-RU" sz="2800" dirty="0" smtClean="0"/>
              <a:t>, призванных новгородскими славянами в  </a:t>
            </a:r>
            <a:r>
              <a:rPr lang="ru-RU" altLang="ru-RU" sz="2800" dirty="0" smtClean="0">
                <a:hlinkClick r:id="rId3" tooltip="862 год"/>
              </a:rPr>
              <a:t>862 году</a:t>
            </a:r>
            <a:r>
              <a:rPr lang="ru-RU" altLang="ru-RU" sz="2800" dirty="0" smtClean="0"/>
              <a:t> как воинская дружина.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416116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Истоки Руси.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4797152"/>
            <a:ext cx="7814102" cy="1656184"/>
          </a:xfrm>
        </p:spPr>
        <p:txBody>
          <a:bodyPr/>
          <a:lstStyle/>
          <a:p>
            <a:r>
              <a:rPr lang="ru-RU" b="1" dirty="0" smtClean="0"/>
              <a:t>Какие славянские племена жили на Восточно-Европейской равнине согласно летописи?</a:t>
            </a:r>
          </a:p>
          <a:p>
            <a:r>
              <a:rPr lang="ru-RU" b="1" dirty="0" smtClean="0"/>
              <a:t>Как назывались древние </a:t>
            </a:r>
            <a:r>
              <a:rPr lang="ru-RU" b="1" dirty="0" err="1" smtClean="0"/>
              <a:t>балтские</a:t>
            </a:r>
            <a:r>
              <a:rPr lang="ru-RU" b="1" dirty="0" smtClean="0"/>
              <a:t> и финно-угорские племена на Восточно-Европейской равнине?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16632"/>
            <a:ext cx="5916149" cy="443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943912"/>
            <a:ext cx="5976664" cy="5812431"/>
          </a:xfrm>
          <a:prstGeom prst="rect">
            <a:avLst/>
          </a:prstGeom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403648" y="260648"/>
            <a:ext cx="748883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Славяне населяли </a:t>
            </a:r>
            <a:r>
              <a:rPr lang="ru-RU" altLang="ru-RU" sz="2400" dirty="0" smtClean="0">
                <a:latin typeface="Times New Roman" panose="02020603050405020304" pitchFamily="18" charset="0"/>
              </a:rPr>
              <a:t> огромные   </a:t>
            </a:r>
            <a:r>
              <a:rPr lang="ru-RU" altLang="ru-RU" sz="2400" dirty="0">
                <a:latin typeface="Times New Roman" panose="02020603050405020304" pitchFamily="18" charset="0"/>
              </a:rPr>
              <a:t>пространства </a:t>
            </a:r>
            <a:r>
              <a:rPr lang="ru-RU" altLang="ru-RU" sz="2400" dirty="0" smtClean="0">
                <a:latin typeface="Times New Roman" panose="02020603050405020304" pitchFamily="18" charset="0"/>
              </a:rPr>
              <a:t> Восточной </a:t>
            </a:r>
            <a:r>
              <a:rPr lang="ru-RU" altLang="ru-RU" sz="2400" dirty="0">
                <a:latin typeface="Times New Roman" panose="02020603050405020304" pitchFamily="18" charset="0"/>
              </a:rPr>
              <a:t>Европы</a:t>
            </a:r>
          </a:p>
        </p:txBody>
      </p:sp>
    </p:spTree>
    <p:extLst>
      <p:ext uri="{BB962C8B-B14F-4D97-AF65-F5344CB8AC3E}">
        <p14:creationId xmlns:p14="http://schemas.microsoft.com/office/powerpoint/2010/main" val="48753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41523" y="5661248"/>
            <a:ext cx="6896394" cy="504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Работа по учебнику  с 16, по карте с 17</a:t>
            </a:r>
          </a:p>
          <a:p>
            <a:pPr marL="0" indent="0">
              <a:buNone/>
            </a:pPr>
            <a:r>
              <a:rPr lang="ru-RU" sz="1600" dirty="0" smtClean="0"/>
              <a:t>ТПО с 10 № 2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454" y="260648"/>
            <a:ext cx="6685484" cy="501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8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1152" y="620688"/>
            <a:ext cx="7632848" cy="129697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Укажи век упоминания  на «Реке времени» городов, стоящих на Днепровском  торговом пути 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5536" y="2564904"/>
            <a:ext cx="860109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208</TotalTime>
  <Words>297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Легкий дым</vt:lpstr>
      <vt:lpstr>Колокол был подарен Великому Новгороду в честь празднования 1150-летия города 19—21 сентября 2010 года. </vt:lpstr>
      <vt:lpstr>Перенесёмся по Реке времени к самым истокам образования нашего государства, в далёкое прошлое.</vt:lpstr>
      <vt:lpstr>Презентация PowerPoint</vt:lpstr>
      <vt:lpstr>Презентация PowerPoint</vt:lpstr>
      <vt:lpstr>Истоки Руси.</vt:lpstr>
      <vt:lpstr>Презентация PowerPoint</vt:lpstr>
      <vt:lpstr>Презентация PowerPoint</vt:lpstr>
      <vt:lpstr>Презентация PowerPoint</vt:lpstr>
      <vt:lpstr>Укажи век упоминания  на «Реке времени» городов, стоящих на Днепровском  торговом пути </vt:lpstr>
      <vt:lpstr>Определите по карте год упоминания в летописи городов, стоящих на Днепровском пути.</vt:lpstr>
      <vt:lpstr>Презентация PowerPoint</vt:lpstr>
      <vt:lpstr>Презентация PowerPoint</vt:lpstr>
      <vt:lpstr>У истоков русской государственности</vt:lpstr>
      <vt:lpstr>Презентация PowerPoint</vt:lpstr>
      <vt:lpstr>Презентация PowerPoint</vt:lpstr>
      <vt:lpstr>«Степень культуры каждого народа определяется отношением к своему прошлому»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Истоки Древней Руси.</dc:title>
  <dc:creator>user</dc:creator>
  <cp:lastModifiedBy>Перьева</cp:lastModifiedBy>
  <cp:revision>22</cp:revision>
  <dcterms:created xsi:type="dcterms:W3CDTF">2019-01-18T16:11:36Z</dcterms:created>
  <dcterms:modified xsi:type="dcterms:W3CDTF">2022-01-21T06:27:08Z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568225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