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000" autoAdjust="0"/>
    <p:restoredTop sz="94660"/>
  </p:normalViewPr>
  <p:slideViewPr>
    <p:cSldViewPr snapToGrid="0">
      <p:cViewPr varScale="1">
        <p:scale>
          <a:sx n="88" d="100"/>
          <a:sy n="88" d="100"/>
        </p:scale>
        <p:origin x="-466" y="-77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C6B4A9-1611-4792-9094-5F34BCA07E0B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33C77-0158-454C-844F-B7AB9BD7DAD4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712588-04B1-427B-82EE-E8DB90309F08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F9F0C5-380F-41C2-899A-BAC0F0927E16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A54C80-263E-416B-A8E0-580EDEADCBDC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9954A3-9DFD-4C44-94BA-B95130A3BA1C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dirty="0"/>
              <a:pPr/>
              <a:t>8/26/2020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5" r:id="rId4"/>
    <p:sldLayoutId id="2147483653" r:id="rId5"/>
    <p:sldLayoutId id="2147483654" r:id="rId6"/>
    <p:sldLayoutId id="2147483655" r:id="rId7"/>
    <p:sldLayoutId id="2147483666" r:id="rId8"/>
    <p:sldLayoutId id="2147483657" r:id="rId9"/>
    <p:sldLayoutId id="2147483660" r:id="rId10"/>
    <p:sldLayoutId id="2147483661" r:id="rId11"/>
    <p:sldLayoutId id="2147483662" r:id="rId12"/>
    <p:sldLayoutId id="2147483663" r:id="rId13"/>
    <p:sldLayoutId id="2147483664" r:id="rId14"/>
    <p:sldLayoutId id="2147483667" r:id="rId15"/>
    <p:sldLayoutId id="2147483659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cujpd2O6_nw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07067" y="1017918"/>
            <a:ext cx="7766936" cy="4364966"/>
          </a:xfrm>
          <a:ln>
            <a:solidFill>
              <a:schemeClr val="bg1"/>
            </a:solidFill>
          </a:ln>
        </p:spPr>
        <p:txBody>
          <a:bodyPr/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dirty="0" smtClean="0">
                <a:solidFill>
                  <a:schemeClr val="tx1"/>
                </a:solidFill>
              </a:rPr>
              <a:t>Развитие творческих способностей учащихся на уроках иностранного языка в период дистанционного обучения</a:t>
            </a:r>
            <a:endParaRPr lang="ru-RU" sz="4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383259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77334" y="1130061"/>
            <a:ext cx="8596668" cy="3778369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400" dirty="0" smtClean="0"/>
              <a:t>   </a:t>
            </a:r>
            <a:r>
              <a:rPr lang="ru-RU" sz="2400" dirty="0" smtClean="0">
                <a:solidFill>
                  <a:schemeClr val="tx1"/>
                </a:solidFill>
              </a:rPr>
              <a:t>Цель </a:t>
            </a:r>
            <a:r>
              <a:rPr lang="ru-RU" sz="2400" dirty="0">
                <a:solidFill>
                  <a:schemeClr val="tx1"/>
                </a:solidFill>
              </a:rPr>
              <a:t>обучения иностранного языка в школе состоит в </a:t>
            </a:r>
            <a:r>
              <a:rPr lang="ru-RU" sz="2400" dirty="0" smtClean="0">
                <a:solidFill>
                  <a:schemeClr val="tx1"/>
                </a:solidFill>
              </a:rPr>
              <a:t>овладении коммуникативной </a:t>
            </a:r>
            <a:r>
              <a:rPr lang="ru-RU" sz="2400" dirty="0">
                <a:solidFill>
                  <a:schemeClr val="tx1"/>
                </a:solidFill>
              </a:rPr>
              <a:t>компетенцией, т. е. предусматривается обучение практическому овладению иностранным языком. Но вместе с этим нужно формировать у учащихся умение управлять процессами творчества: фантазированием, пониманием закономерностей, решением проблемных ситуаций. </a:t>
            </a:r>
            <a:r>
              <a:rPr lang="ru-RU" sz="2400" dirty="0" smtClean="0">
                <a:solidFill>
                  <a:schemeClr val="tx1"/>
                </a:solidFill>
              </a:rPr>
              <a:t>На сегодняшний момент актуальна тема дистанционного обучения. В этот период повышается уровень самостоятельной работы учащихся, поэтому очень важно уделить больше внимания творческим заданиям. 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563458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Примеры творческих заданий: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1</a:t>
            </a:r>
            <a:r>
              <a:rPr lang="ru-RU" sz="2000" dirty="0" smtClean="0">
                <a:solidFill>
                  <a:schemeClr val="tx1"/>
                </a:solidFill>
              </a:rPr>
              <a:t>. Прослушать песни и выписать все знакомые слова с переводом:  </a:t>
            </a:r>
            <a:r>
              <a:rPr lang="en-US" dirty="0">
                <a:solidFill>
                  <a:schemeClr val="tx1"/>
                </a:solidFill>
                <a:hlinkClick r:id="rId2"/>
              </a:rPr>
              <a:t>https://</a:t>
            </a:r>
            <a:r>
              <a:rPr lang="en-US" dirty="0" smtClean="0">
                <a:solidFill>
                  <a:schemeClr val="tx1"/>
                </a:solidFill>
                <a:hlinkClick r:id="rId2"/>
              </a:rPr>
              <a:t>www.youtube.com/watch?v=cujpd2O6_nw</a:t>
            </a:r>
            <a:r>
              <a:rPr lang="ru-RU" dirty="0" smtClean="0">
                <a:solidFill>
                  <a:schemeClr val="tx1"/>
                </a:solidFill>
              </a:rPr>
              <a:t>;</a:t>
            </a:r>
          </a:p>
          <a:p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2. </a:t>
            </a:r>
            <a:r>
              <a:rPr lang="ru-RU" sz="2000" dirty="0" smtClean="0">
                <a:solidFill>
                  <a:schemeClr val="tx1"/>
                </a:solidFill>
              </a:rPr>
              <a:t>Нарисовать свою комнату и подписать каждый предмет на английском языке;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3. Творческие диктанты. Учащиеся прослушивают текст, затем в виде рисунков и схем изображают то, что услышали.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093167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591599" y="2925389"/>
          <a:ext cx="8596312" cy="367758"/>
        </p:xfrm>
        <a:graphic>
          <a:graphicData uri="http://schemas.openxmlformats.org/drawingml/2006/table">
            <a:tbl>
              <a:tblPr/>
              <a:tblGrid>
                <a:gridCol w="4298156">
                  <a:extLst>
                    <a:ext uri="{9D8B030D-6E8A-4147-A177-3AD203B41FA5}">
                      <a16:colId xmlns="" xmlns:a16="http://schemas.microsoft.com/office/drawing/2014/main" val="141411200"/>
                    </a:ext>
                  </a:extLst>
                </a:gridCol>
                <a:gridCol w="4298156">
                  <a:extLst>
                    <a:ext uri="{9D8B030D-6E8A-4147-A177-3AD203B41FA5}">
                      <a16:colId xmlns="" xmlns:a16="http://schemas.microsoft.com/office/drawing/2014/main" val="883193348"/>
                    </a:ext>
                  </a:extLst>
                </a:gridCol>
              </a:tblGrid>
              <a:tr h="36254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dirty="0">
                          <a:solidFill>
                            <a:srgbClr val="32D7C0"/>
                          </a:solidFill>
                          <a:effectLst/>
                          <a:latin typeface="robotolight"/>
                        </a:rPr>
                        <a:t>Individual sports</a:t>
                      </a:r>
                    </a:p>
                  </a:txBody>
                  <a:tcPr marL="46719" marR="46719" marT="46719" marB="46719" anchor="b">
                    <a:lnL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dirty="0">
                          <a:solidFill>
                            <a:srgbClr val="32D7C0"/>
                          </a:solidFill>
                          <a:effectLst/>
                          <a:latin typeface="robotolight"/>
                        </a:rPr>
                        <a:t>Team sports</a:t>
                      </a:r>
                    </a:p>
                  </a:txBody>
                  <a:tcPr marL="46719" marR="46719" marT="46719" marB="46719" anchor="b">
                    <a:lnL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32D7C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="" xmlns:a16="http://schemas.microsoft.com/office/drawing/2014/main" val="1907185496"/>
                  </a:ext>
                </a:extLst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1130059" y="734708"/>
            <a:ext cx="7530861" cy="1811992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44436" rIns="0" bIns="88872" numCol="1" anchor="ctr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ctr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altLang="ru-RU" sz="1900" dirty="0" smtClean="0">
                <a:solidFill>
                  <a:srgbClr val="1D1D1B"/>
                </a:solidFill>
                <a:latin typeface="robotolight"/>
              </a:rPr>
              <a:t>4</a:t>
            </a:r>
            <a:r>
              <a:rPr kumimoji="0" lang="ru-RU" altLang="ru-RU" sz="19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.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Put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the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following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words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under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the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 </a:t>
            </a:r>
            <a:r>
              <a:rPr kumimoji="0" lang="ru-RU" altLang="ru-RU" sz="2000" b="0" i="0" u="none" strike="noStrike" cap="none" normalizeH="0" baseline="0" dirty="0" err="1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headings</a:t>
            </a:r>
            <a:r>
              <a:rPr kumimoji="0" lang="ru-RU" altLang="ru-RU" sz="2000" b="0" i="0" u="none" strike="noStrike" cap="none" normalizeH="0" baseline="0" dirty="0" smtClean="0">
                <a:ln>
                  <a:noFill/>
                </a:ln>
                <a:solidFill>
                  <a:srgbClr val="1D1D1B"/>
                </a:solidFill>
                <a:effectLst/>
                <a:latin typeface="robotolight"/>
              </a:rPr>
              <a:t>.</a:t>
            </a:r>
            <a:endParaRPr kumimoji="0" lang="ru-RU" alt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altLang="ru-RU" dirty="0" smtClean="0"/>
              <a:t>Long jump, high jump, javelin throwing, hurdles, jogging, aerobics, gymnastics, karate, cycling, snowboarding, golf, climbing, squash, cricket, rugby, football, badminton, tennis, volleyball, basketball, ice hockey</a:t>
            </a:r>
            <a:endParaRPr lang="ru-RU" altLang="ru-RU" dirty="0"/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16603151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77334" y="279400"/>
            <a:ext cx="8596668" cy="1651000"/>
          </a:xfrm>
          <a:solidFill>
            <a:schemeClr val="bg1"/>
          </a:solidFill>
          <a:ln>
            <a:solidFill>
              <a:schemeClr val="bg1"/>
            </a:solidFill>
          </a:ln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5. Найди и соедини</a:t>
            </a: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2050" name="Picture 2" descr="http://kenglish.ru/wp-content/uploads/2013/12/body-parts-workshee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5375" y="871537"/>
            <a:ext cx="5667375" cy="59864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225317645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677863" y="836613"/>
            <a:ext cx="8596312" cy="5205412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6. </a:t>
            </a:r>
            <a:r>
              <a:rPr lang="en-US" dirty="0" err="1" smtClean="0">
                <a:solidFill>
                  <a:schemeClr val="tx1"/>
                </a:solidFill>
              </a:rPr>
              <a:t>Составить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из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слов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err="1" smtClean="0">
                <a:solidFill>
                  <a:schemeClr val="tx1"/>
                </a:solidFill>
              </a:rPr>
              <a:t>предложения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en-US" dirty="0" smtClean="0">
                <a:solidFill>
                  <a:schemeClr val="tx1"/>
                </a:solidFill>
              </a:rPr>
              <a:t>a</a:t>
            </a:r>
            <a:r>
              <a:rPr lang="en-US" dirty="0" smtClean="0">
                <a:solidFill>
                  <a:schemeClr val="tx1"/>
                </a:solidFill>
              </a:rPr>
              <a:t>) I, </a:t>
            </a:r>
            <a:r>
              <a:rPr lang="en-US" dirty="0" smtClean="0">
                <a:solidFill>
                  <a:schemeClr val="tx1"/>
                </a:solidFill>
              </a:rPr>
              <a:t>book</a:t>
            </a:r>
            <a:r>
              <a:rPr lang="ru-RU" dirty="0" smtClean="0">
                <a:solidFill>
                  <a:schemeClr val="tx1"/>
                </a:solidFill>
              </a:rPr>
              <a:t>,</a:t>
            </a:r>
            <a:r>
              <a:rPr lang="en-US" dirty="0" smtClean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have, just, bought, this.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en-US" dirty="0" smtClean="0">
                <a:solidFill>
                  <a:schemeClr val="tx1"/>
                </a:solidFill>
              </a:rPr>
              <a:t>b</a:t>
            </a:r>
            <a:r>
              <a:rPr lang="en-US" dirty="0" smtClean="0">
                <a:solidFill>
                  <a:schemeClr val="tx1"/>
                </a:solidFill>
              </a:rPr>
              <a:t>) their, has, team, played, football, a match.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</a:t>
            </a:r>
            <a:r>
              <a:rPr lang="en-US" dirty="0" smtClean="0">
                <a:solidFill>
                  <a:schemeClr val="tx1"/>
                </a:solidFill>
              </a:rPr>
              <a:t>c</a:t>
            </a:r>
            <a:r>
              <a:rPr lang="en-US" dirty="0" smtClean="0">
                <a:solidFill>
                  <a:schemeClr val="tx1"/>
                </a:solidFill>
              </a:rPr>
              <a:t>) never, the stone of Destiny, they, seen, have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</a:p>
          <a:p>
            <a:pPr>
              <a:buNone/>
            </a:pPr>
            <a:endParaRPr lang="en-US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en-US" dirty="0" smtClean="0">
                <a:solidFill>
                  <a:schemeClr val="tx1"/>
                </a:solidFill>
              </a:rPr>
              <a:t>7. </a:t>
            </a:r>
            <a:r>
              <a:rPr lang="ru-RU" dirty="0" smtClean="0">
                <a:solidFill>
                  <a:schemeClr val="tx1"/>
                </a:solidFill>
              </a:rPr>
              <a:t>Проверка чтения.</a:t>
            </a: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     Учащимся предлагается текст и аудиозапись данного текста. Они прослушивают данный текст, а затем, посредством диктофона, записывают чтение.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8. Ребусы, кроссворды, викторины.</a:t>
            </a:r>
          </a:p>
          <a:p>
            <a:pPr>
              <a:buNone/>
            </a:pPr>
            <a:endParaRPr lang="ru-RU" dirty="0" smtClean="0">
              <a:solidFill>
                <a:schemeClr val="tx1"/>
              </a:solidFill>
            </a:endParaRPr>
          </a:p>
          <a:p>
            <a:pPr>
              <a:buNone/>
            </a:pPr>
            <a:r>
              <a:rPr lang="ru-RU" dirty="0" smtClean="0">
                <a:solidFill>
                  <a:schemeClr val="tx1"/>
                </a:solidFill>
              </a:rPr>
              <a:t>9. Сочинения, открытки, сообщения.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6048476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Интернет платформы: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1. Российская электронная школа (РЭШ)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</a:rPr>
              <a:t>2. </a:t>
            </a:r>
            <a:r>
              <a:rPr lang="ru-RU" sz="2000" dirty="0" err="1" smtClean="0">
                <a:solidFill>
                  <a:schemeClr val="tx1"/>
                </a:solidFill>
              </a:rPr>
              <a:t>Якласс</a:t>
            </a:r>
            <a:endParaRPr lang="ru-RU" sz="2000" dirty="0" smtClean="0">
              <a:solidFill>
                <a:schemeClr val="tx1"/>
              </a:solidFill>
            </a:endParaRPr>
          </a:p>
          <a:p>
            <a:pPr>
              <a:buAutoNum type="arabicPeriod"/>
            </a:pPr>
            <a:endParaRPr lang="ru-RU" dirty="0" smtClean="0"/>
          </a:p>
          <a:p>
            <a:pPr>
              <a:buAutoNum type="arabicPeriod"/>
            </a:pPr>
            <a:endParaRPr lang="ru-RU" dirty="0" smtClean="0"/>
          </a:p>
          <a:p>
            <a:pPr>
              <a:buAutoNum type="arabicPeriod"/>
            </a:pP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58488" y="2041584"/>
            <a:ext cx="8596668" cy="1320800"/>
          </a:xfrm>
        </p:spPr>
        <p:txBody>
          <a:bodyPr>
            <a:normAutofit fontScale="90000"/>
          </a:bodyPr>
          <a:lstStyle/>
          <a:p>
            <a:r>
              <a:rPr lang="ru-RU" sz="2400" dirty="0" smtClean="0">
                <a:solidFill>
                  <a:schemeClr val="tx1"/>
                </a:solidFill>
              </a:rPr>
              <a:t>Таким образом, использование творческих упражнений на уроке, проведение нетрадиционных </a:t>
            </a:r>
            <a:r>
              <a:rPr lang="ru-RU" sz="2400" dirty="0" smtClean="0">
                <a:solidFill>
                  <a:schemeClr val="tx1"/>
                </a:solidFill>
              </a:rPr>
              <a:t>уроков повышает </a:t>
            </a:r>
            <a:r>
              <a:rPr lang="ru-RU" sz="2400" dirty="0" smtClean="0">
                <a:solidFill>
                  <a:schemeClr val="tx1"/>
                </a:solidFill>
              </a:rPr>
              <a:t>у учащихся интерес к предмету, развивает языковые способности, психические процессы учащихся.</a:t>
            </a:r>
            <a:endParaRPr lang="ru-RU" sz="24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959918833"/>
      </p:ext>
    </p:extLst>
  </p:cSld>
  <p:clrMapOvr>
    <a:masterClrMapping/>
  </p:clrMapOvr>
</p:sld>
</file>

<file path=ppt/theme/theme1.xml><?xml version="1.0" encoding="utf-8"?>
<a:theme xmlns:a="http://schemas.openxmlformats.org/drawingml/2006/main" name="Аспект">
  <a:themeElements>
    <a:clrScheme name="Facet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cet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104</TotalTime>
  <Words>329</Words>
  <Application>Microsoft Office PowerPoint</Application>
  <PresentationFormat>Произвольный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Аспект</vt:lpstr>
      <vt:lpstr>     Развитие творческих способностей учащихся на уроках иностранного языка в период дистанционного обучения</vt:lpstr>
      <vt:lpstr>Слайд 2</vt:lpstr>
      <vt:lpstr>Примеры творческих заданий:</vt:lpstr>
      <vt:lpstr>Слайд 4</vt:lpstr>
      <vt:lpstr>5. Найди и соедини </vt:lpstr>
      <vt:lpstr>Слайд 6</vt:lpstr>
      <vt:lpstr>Интернет платформы:</vt:lpstr>
      <vt:lpstr>Таким образом, использование творческих упражнений на уроке, проведение нетрадиционных уроков повышает у учащихся интерес к предмету, развивает языковые способности, психические процессы учащихся.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творческих способностей учащихся на уроках иностранного языка в период дистанционного обучения</dc:title>
  <dc:creator>Nadegda</dc:creator>
  <cp:lastModifiedBy>Ольга Харитонова</cp:lastModifiedBy>
  <cp:revision>21</cp:revision>
  <dcterms:created xsi:type="dcterms:W3CDTF">2020-08-25T16:29:55Z</dcterms:created>
  <dcterms:modified xsi:type="dcterms:W3CDTF">2020-08-26T14:53:36Z</dcterms:modified>
</cp:coreProperties>
</file>