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4"/>
  </p:notes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58" r:id="rId12"/>
    <p:sldId id="271" r:id="rId13"/>
  </p:sldIdLst>
  <p:sldSz cx="9144000" cy="5143500" type="screen16x9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38" autoAdjust="0"/>
  </p:normalViewPr>
  <p:slideViewPr>
    <p:cSldViewPr>
      <p:cViewPr varScale="1">
        <p:scale>
          <a:sx n="92" d="100"/>
          <a:sy n="92" d="100"/>
        </p:scale>
        <p:origin x="-744" y="-10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0A6E58-C5F1-420D-B6D0-4CD6419F46DE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CD6E38C-B46C-4D13-81AD-AAE256747D6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401242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3640059"/>
            <a:ext cx="8458200" cy="916781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2914650"/>
            <a:ext cx="8458200" cy="6858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411957"/>
            <a:ext cx="1828800" cy="4388644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411957"/>
            <a:ext cx="6248400" cy="4388644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57150"/>
            <a:ext cx="2895600" cy="216694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4855464"/>
            <a:ext cx="758952" cy="185166"/>
          </a:xfrm>
        </p:spPr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2583677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257300"/>
            <a:ext cx="8458200" cy="9144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210314"/>
            <a:ext cx="8686800" cy="888619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200150"/>
            <a:ext cx="41910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200150"/>
            <a:ext cx="4343400" cy="3543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4057650"/>
            <a:ext cx="8610600" cy="661988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4290556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6" y="500062"/>
            <a:ext cx="4292241" cy="47982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987028"/>
            <a:ext cx="429055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987028"/>
            <a:ext cx="4288536" cy="295632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4857750"/>
            <a:ext cx="762000" cy="185166"/>
          </a:xfrm>
        </p:spPr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451485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342900"/>
            <a:ext cx="8686800" cy="630936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4386838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4114800"/>
            <a:ext cx="8458200" cy="390525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1" y="457200"/>
            <a:ext cx="3008313" cy="360045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457200"/>
            <a:ext cx="5340350" cy="36004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462476"/>
            <a:ext cx="5029200" cy="27432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3745320"/>
            <a:ext cx="5867400" cy="391716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4149913"/>
            <a:ext cx="5867400" cy="576263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165622"/>
            <a:ext cx="8686800" cy="339447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57150"/>
            <a:ext cx="2514600" cy="216694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1B05C873-DF0D-4F78-B997-637F58022885}" type="datetimeFigureOut">
              <a:rPr lang="ru-RU" smtClean="0"/>
              <a:pPr/>
              <a:t>22.08.2022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57150"/>
            <a:ext cx="3352800" cy="216694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4857751"/>
            <a:ext cx="762000" cy="183356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D324A47-BE57-4E54-A79D-E88DF3D509F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342900"/>
            <a:ext cx="8686800" cy="62865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788174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793490"/>
            <a:ext cx="8629650" cy="1786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&#1057;&#1085;&#1086;&#1091;&#1076;&#1086;&#1085;&#1080;&#1103;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1763688" y="1635646"/>
            <a:ext cx="590465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Национальный  парк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Зигальга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483768" y="206769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20072" y="2859782"/>
            <a:ext cx="382722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23928" y="4371950"/>
            <a:ext cx="121668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г. Златоуст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2022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3441" y="2139702"/>
            <a:ext cx="2296478" cy="257175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4" name="Рисунок 3" descr="адрианов вал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75856" y="2211710"/>
            <a:ext cx="2293283" cy="2640293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827584" y="339503"/>
            <a:ext cx="748883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Open Sans"/>
              </a:rPr>
              <a:t>На территории национального парка обитают 55 видов млекопитающих, 13 видов земноводных и пресмыкающихся, около 17 видов рыб. Кроме того, «</a:t>
            </a:r>
            <a:r>
              <a:rPr lang="ru-RU" dirty="0" err="1" smtClean="0">
                <a:latin typeface="Open Sans"/>
              </a:rPr>
              <a:t>Зигальга</a:t>
            </a:r>
            <a:r>
              <a:rPr lang="ru-RU" dirty="0" smtClean="0">
                <a:latin typeface="Open Sans"/>
              </a:rPr>
              <a:t>» является местом миграции и гнездования большого количества птиц, их насчитывается не менее 160 видов. Здесь обитают чёрный аист, черный дрозд, уральская неясыть и другие виды.</a:t>
            </a:r>
            <a:endParaRPr lang="ru-RU" dirty="0">
              <a:latin typeface="Open Sans"/>
            </a:endParaRPr>
          </a:p>
        </p:txBody>
      </p:sp>
      <p:pic>
        <p:nvPicPr>
          <p:cNvPr id="7" name="Рисунок 6" descr="cf2350abbfdc07e9bbe51d3471a3c2c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084168" y="2067694"/>
            <a:ext cx="2520280" cy="2829694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1"/>
          <p:cNvSpPr>
            <a:spLocks noChangeArrowheads="1"/>
          </p:cNvSpPr>
          <p:nvPr/>
        </p:nvSpPr>
        <p:spPr bwMode="auto">
          <a:xfrm>
            <a:off x="755576" y="267494"/>
            <a:ext cx="7920880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Список использованных источников</a:t>
            </a:r>
            <a:endParaRPr kumimoji="0" lang="ru-RU" sz="2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200" dirty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  <a:hlinkClick r:id="rId2"/>
            </a:endParaRPr>
          </a:p>
          <a:p>
            <a:pPr algn="just"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275606"/>
            <a:ext cx="72008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https://ru.wikipedia.org</a:t>
            </a:r>
            <a:r>
              <a:rPr lang="en-US" dirty="0" smtClean="0">
                <a:latin typeface="Open Sans"/>
              </a:rPr>
              <a:t>/wiki/ </a:t>
            </a:r>
            <a:r>
              <a:rPr lang="ru-RU" dirty="0" err="1" smtClean="0">
                <a:latin typeface="Open Sans"/>
              </a:rPr>
              <a:t>Зигальга</a:t>
            </a:r>
            <a:endParaRPr lang="ru-RU" dirty="0" smtClean="0">
              <a:latin typeface="Open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https://www.exje.ru/suhie_gory</a:t>
            </a:r>
            <a:endParaRPr lang="ru-RU" dirty="0" smtClean="0">
              <a:latin typeface="Open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https://zigalga.org/node/17714</a:t>
            </a:r>
            <a:endParaRPr lang="ru-RU" dirty="0" smtClean="0">
              <a:latin typeface="Open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https://www.rgo.ru/ru/article/gora-bolshoy</a:t>
            </a:r>
            <a:r>
              <a:rPr lang="ru-RU" dirty="0" smtClean="0">
                <a:latin typeface="Open Sans"/>
              </a:rPr>
              <a:t>-</a:t>
            </a:r>
            <a:r>
              <a:rPr lang="fr-FR" dirty="0" smtClean="0">
                <a:latin typeface="Open Sans"/>
              </a:rPr>
              <a:t>shelom</a:t>
            </a:r>
            <a:endParaRPr lang="ru-RU" dirty="0" smtClean="0">
              <a:latin typeface="Open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https://up74.ru/articles/obshchestvo/125351/</a:t>
            </a:r>
            <a:endParaRPr lang="ru-RU" dirty="0" smtClean="0">
              <a:latin typeface="Open Sans"/>
            </a:endParaRPr>
          </a:p>
          <a:p>
            <a:pPr marL="342900" indent="-342900">
              <a:buFont typeface="+mj-lt"/>
              <a:buAutoNum type="arabicPeriod"/>
            </a:pPr>
            <a:r>
              <a:rPr lang="fr-FR" dirty="0" smtClean="0">
                <a:latin typeface="Open Sans"/>
              </a:rPr>
              <a:t>https://naturerussia.travel/oopt/natsionalnyy-park-zigalga/</a:t>
            </a:r>
            <a:endParaRPr lang="ru-RU" dirty="0" smtClean="0">
              <a:latin typeface="Open Sans"/>
            </a:endParaRPr>
          </a:p>
          <a:p>
            <a:endParaRPr lang="ru-RU" dirty="0" smtClean="0"/>
          </a:p>
        </p:txBody>
      </p:sp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1444" y="500062"/>
            <a:ext cx="8034972" cy="2719760"/>
          </a:xfrm>
        </p:spPr>
        <p:txBody>
          <a:bodyPr>
            <a:normAutofit/>
          </a:bodyPr>
          <a:lstStyle/>
          <a:p>
            <a:pPr algn="ctr"/>
            <a:r>
              <a:rPr lang="ru-RU" sz="3600" b="1" dirty="0" smtClean="0">
                <a:latin typeface="Open Sans"/>
              </a:rPr>
              <a:t>СПАСИБО ЗА ВНИМАНИЕ!</a:t>
            </a:r>
            <a:endParaRPr lang="ru-RU" sz="3600" b="1" dirty="0">
              <a:latin typeface="Open San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51520" y="267494"/>
            <a:ext cx="864096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vi-VN" sz="2000" b="1" dirty="0" smtClean="0">
                <a:latin typeface="Open Sans"/>
              </a:rPr>
              <a:t>Зигальга́</a:t>
            </a:r>
            <a:r>
              <a:rPr lang="vi-VN" sz="2000" dirty="0" smtClean="0">
                <a:latin typeface="Open Sans"/>
              </a:rPr>
              <a:t> </a:t>
            </a:r>
            <a:endParaRPr lang="ru-RU" sz="2000" dirty="0" smtClean="0">
              <a:latin typeface="Open Sans"/>
            </a:endParaRPr>
          </a:p>
          <a:p>
            <a:pPr algn="ctr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.Snowdonia-Reino-Unido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528" y="1779662"/>
            <a:ext cx="4032448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6" name="Рисунок 5" descr="80236500_1465897380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572000" y="1707654"/>
            <a:ext cx="4119168" cy="316835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539552" y="627534"/>
            <a:ext cx="820891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212529"/>
              </a:solidFill>
              <a:latin typeface="Open Sans"/>
            </a:endParaRPr>
          </a:p>
          <a:p>
            <a:endParaRPr lang="ru-RU" dirty="0" smtClean="0">
              <a:solidFill>
                <a:srgbClr val="212529"/>
              </a:solidFill>
              <a:latin typeface="Open Sans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51520" y="627535"/>
            <a:ext cx="849694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err="1" smtClean="0">
                <a:solidFill>
                  <a:srgbClr val="212529"/>
                </a:solidFill>
                <a:latin typeface="Open Sans"/>
              </a:rPr>
              <a:t>Зигальга</a:t>
            </a:r>
            <a:r>
              <a:rPr lang="ru-RU" dirty="0" smtClean="0">
                <a:solidFill>
                  <a:srgbClr val="212529"/>
                </a:solidFill>
                <a:latin typeface="Open Sans"/>
              </a:rPr>
              <a:t>  — хребет Южного Урала длиной, составляющей около 40 километров, который является частью национального парка. Площадь национального парка – 84 тысячи гектаров. Парк был создан 8 ноября 2019г. Хребет, в честь которого назван национальный парк, расположен на левобережье реки Юрюзань.</a:t>
            </a:r>
            <a:endParaRPr lang="ru-RU" dirty="0"/>
          </a:p>
        </p:txBody>
      </p:sp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411510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53048492352ee2a73292567c842d3d5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851670"/>
            <a:ext cx="4320480" cy="2870033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pic>
        <p:nvPicPr>
          <p:cNvPr id="4" name="Рисунок 3" descr="Bala-Lake-and-the-Aran-Hills-in-the-Snowdonia-National-Park.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851920" y="1491630"/>
            <a:ext cx="4824536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611560" y="411510"/>
            <a:ext cx="799288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Open Sans"/>
              </a:rPr>
              <a:t>Хребет </a:t>
            </a:r>
            <a:r>
              <a:rPr lang="ru-RU" dirty="0" err="1" smtClean="0">
                <a:latin typeface="Open Sans"/>
              </a:rPr>
              <a:t>Зигальга</a:t>
            </a:r>
            <a:r>
              <a:rPr lang="ru-RU" dirty="0" smtClean="0">
                <a:latin typeface="Open Sans"/>
              </a:rPr>
              <a:t> расположен сразу в нескольких природно-климатических зонах. Местная природа первозданная, практически нетронутая человеком.</a:t>
            </a:r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im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1275606"/>
            <a:ext cx="5112568" cy="33541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67544" y="267494"/>
            <a:ext cx="8208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212529"/>
                </a:solidFill>
                <a:latin typeface="Open Sans"/>
              </a:rPr>
              <a:t>Здесь, в долине ручья </a:t>
            </a:r>
            <a:r>
              <a:rPr lang="ru-RU" dirty="0" err="1" smtClean="0">
                <a:solidFill>
                  <a:srgbClr val="212529"/>
                </a:solidFill>
                <a:latin typeface="Open Sans"/>
              </a:rPr>
              <a:t>Евлакта</a:t>
            </a:r>
            <a:r>
              <a:rPr lang="ru-RU" dirty="0" smtClean="0">
                <a:solidFill>
                  <a:srgbClr val="212529"/>
                </a:solidFill>
                <a:latin typeface="Open Sans"/>
              </a:rPr>
              <a:t>, сохранились реликтовые леса, морены, цирки, оставшиеся еще с ледникового периода, можно встретить сосново-березовые леса, темнохвойную тайгу, альпийские луга и горную тундру.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s://i0.wp.com/www.studing.od.ua/wp-content/uploads/2014/03/%D0%A1%D0%BD%D0%BE%D1%83%D0%B4%D0%BE%D0%BD%D0%B8%D1%8F-%D0%A3%D1%8D%D0%BB%D1%8C%D1%81-%D0%BE%D0%B7%D0%B5%D1%80%D0%BE-4-1.jpg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835696" y="1707654"/>
            <a:ext cx="6552727" cy="2520280"/>
          </a:xfrm>
          <a:prstGeom prst="rect">
            <a:avLst/>
          </a:prstGeom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4" name="Прямоугольник 3"/>
          <p:cNvSpPr/>
          <p:nvPr/>
        </p:nvSpPr>
        <p:spPr>
          <a:xfrm>
            <a:off x="1187624" y="267494"/>
            <a:ext cx="727280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Open Sans"/>
              </a:rPr>
              <a:t>Многие растения — эндемики, произрастают только здесь. На восточном склоне хребта — уникальное висячее болото, питающееся от подземных источников.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48578-Brecon-Beacons-National-Par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851920" y="1851670"/>
            <a:ext cx="4506501" cy="280831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36195" dist="12700" dir="11400000" algn="tl" rotWithShape="0">
              <a:srgbClr val="000000">
                <a:alpha val="33000"/>
              </a:srgbClr>
            </a:outerShdw>
          </a:effectLst>
          <a:scene3d>
            <a:camera prst="perspectiveContrastingLeftFacing">
              <a:rot lat="540000" lon="2100000" rev="0"/>
            </a:camera>
            <a:lightRig rig="soft" dir="t"/>
          </a:scene3d>
          <a:sp3d contourW="12700" prstMaterial="matte">
            <a:bevelT w="63500" h="50800"/>
            <a:contourClr>
              <a:srgbClr val="C0C0C0"/>
            </a:contourClr>
          </a:sp3d>
        </p:spPr>
      </p:pic>
      <p:pic>
        <p:nvPicPr>
          <p:cNvPr id="5" name="Рисунок 4" descr="Wales Snow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71600" y="1203598"/>
            <a:ext cx="3729412" cy="247758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971600" y="267494"/>
            <a:ext cx="698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212529"/>
                </a:solidFill>
                <a:latin typeface="Open Sans"/>
              </a:rPr>
              <a:t>Огромный интерес вызывают у туристов гора Большой Шелом, Сухие горы и гора Поперечная.</a:t>
            </a:r>
            <a:endParaRPr lang="ru-RU" dirty="0"/>
          </a:p>
        </p:txBody>
      </p:sp>
    </p:spTree>
  </p:cSld>
  <p:clrMapOvr>
    <a:masterClrMapping/>
  </p:clrMapOvr>
  <p:transition>
    <p:plus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267494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beacons-3-of-3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2139702"/>
            <a:ext cx="4074314" cy="288032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" name="Рисунок 3" descr="gallery_7572_1620_114344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1707654"/>
            <a:ext cx="4158451" cy="277424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5" name="Прямоугольник 4"/>
          <p:cNvSpPr/>
          <p:nvPr/>
        </p:nvSpPr>
        <p:spPr>
          <a:xfrm>
            <a:off x="395536" y="1"/>
            <a:ext cx="849694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0000"/>
                </a:solidFill>
                <a:latin typeface="Open Sans"/>
              </a:rPr>
              <a:t> Гора Большой Шелом находится в южной части </a:t>
            </a:r>
            <a:r>
              <a:rPr lang="ru-RU" dirty="0" err="1" smtClean="0">
                <a:solidFill>
                  <a:srgbClr val="000000"/>
                </a:solidFill>
                <a:latin typeface="Open Sans"/>
              </a:rPr>
              <a:t>Зигальги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 и вместе с еще тремя вершинами, располагающимися последовательно за Большим Шеломом на север, входит в группу </a:t>
            </a:r>
            <a:r>
              <a:rPr lang="ru-RU" dirty="0" err="1" smtClean="0">
                <a:solidFill>
                  <a:srgbClr val="000000"/>
                </a:solidFill>
                <a:latin typeface="Open Sans"/>
              </a:rPr>
              <a:t>зигальгинских</a:t>
            </a:r>
            <a:r>
              <a:rPr lang="ru-RU" dirty="0" smtClean="0">
                <a:solidFill>
                  <a:srgbClr val="000000"/>
                </a:solidFill>
                <a:latin typeface="Open Sans"/>
              </a:rPr>
              <a:t> шеломов. Название произошло от старого русского слова шлем. Действительно своим некоторым альпийским обликом эти вершины похожи на шлемы древнерусских богатырей.</a:t>
            </a:r>
            <a:endParaRPr lang="ru-RU" dirty="0">
              <a:latin typeface="Open Sans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1"/>
          <p:cNvSpPr>
            <a:spLocks noChangeArrowheads="1"/>
          </p:cNvSpPr>
          <p:nvPr/>
        </p:nvSpPr>
        <p:spPr bwMode="auto">
          <a:xfrm>
            <a:off x="323528" y="616501"/>
            <a:ext cx="8424936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    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www-photographytuition-co-uk19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5656" y="1707654"/>
            <a:ext cx="6408712" cy="30963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683568" y="411511"/>
            <a:ext cx="792088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Open Sans"/>
              </a:rPr>
              <a:t>Хребет Сухих гор (или просто Сухие горы) раскинулся с западной стороны Южного Урала, это самая западная система гор в этих краях, которая имеет несколько вершин высотой более тысячи метров. Другое название Сухих гор – хребет Шишка – это название дано из-за нескольких вершин этой горной системы с названием Шишка. </a:t>
            </a:r>
            <a:endParaRPr lang="ru-RU" dirty="0">
              <a:latin typeface="Open Sans"/>
            </a:endParaRPr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339502"/>
            <a:ext cx="82809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/>
              <a:t>    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img_40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1707654"/>
            <a:ext cx="7128792" cy="30243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7" name="Прямоугольник 6"/>
          <p:cNvSpPr/>
          <p:nvPr/>
        </p:nvSpPr>
        <p:spPr>
          <a:xfrm>
            <a:off x="467544" y="411510"/>
            <a:ext cx="799288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Open Sans"/>
              </a:rPr>
              <a:t>Вторая по высоте и по популярности гора </a:t>
            </a:r>
            <a:r>
              <a:rPr lang="ru-RU" dirty="0" err="1" smtClean="0">
                <a:latin typeface="Open Sans"/>
              </a:rPr>
              <a:t>Зигальги</a:t>
            </a:r>
            <a:r>
              <a:rPr lang="ru-RU" dirty="0" smtClean="0">
                <a:latin typeface="Open Sans"/>
              </a:rPr>
              <a:t> — Поперечная. Высота её составляет 1389 м, находится гора на большом плато и расположена поперёк хребта, что и дало ей такое название.</a:t>
            </a:r>
            <a:r>
              <a:rPr lang="ru-RU" dirty="0" smtClean="0"/>
              <a:t> </a:t>
            </a:r>
            <a:r>
              <a:rPr lang="ru-RU" dirty="0" smtClean="0">
                <a:latin typeface="Open Sans"/>
              </a:rPr>
              <a:t>Пейзажи завораживают. Здесь останавливается время, здесь создается ощущение, что до неба рукой подать, а облака шагают с тобой в ногу по </a:t>
            </a:r>
            <a:r>
              <a:rPr lang="ru-RU" dirty="0" err="1" smtClean="0">
                <a:latin typeface="Open Sans"/>
              </a:rPr>
              <a:t>курумным</a:t>
            </a:r>
            <a:r>
              <a:rPr lang="ru-RU" dirty="0" smtClean="0">
                <a:latin typeface="Open Sans"/>
              </a:rPr>
              <a:t> россыпям.</a:t>
            </a:r>
            <a:endParaRPr lang="ru-RU" dirty="0">
              <a:latin typeface="Open Sans"/>
            </a:endParaRPr>
          </a:p>
        </p:txBody>
      </p:sp>
    </p:spTree>
  </p:cSld>
  <p:clrMapOvr>
    <a:masterClrMapping/>
  </p:clrMapOvr>
  <p:transition>
    <p:comb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278</TotalTime>
  <Words>366</Words>
  <Application>Microsoft Office PowerPoint</Application>
  <PresentationFormat>Экран (16:9)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74</dc:creator>
  <cp:lastModifiedBy>LARISSA</cp:lastModifiedBy>
  <cp:revision>58</cp:revision>
  <dcterms:created xsi:type="dcterms:W3CDTF">2019-03-06T14:33:11Z</dcterms:created>
  <dcterms:modified xsi:type="dcterms:W3CDTF">2022-08-22T16:36:15Z</dcterms:modified>
</cp:coreProperties>
</file>