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1" r:id="rId2"/>
    <p:sldId id="259" r:id="rId3"/>
    <p:sldId id="279" r:id="rId4"/>
    <p:sldId id="270" r:id="rId5"/>
    <p:sldId id="274" r:id="rId6"/>
    <p:sldId id="276" r:id="rId7"/>
    <p:sldId id="277" r:id="rId8"/>
    <p:sldId id="292" r:id="rId9"/>
    <p:sldId id="278"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81" autoAdjust="0"/>
    <p:restoredTop sz="95400" autoAdjust="0"/>
  </p:normalViewPr>
  <p:slideViewPr>
    <p:cSldViewPr snapToGrid="0">
      <p:cViewPr varScale="1">
        <p:scale>
          <a:sx n="85" d="100"/>
          <a:sy n="85" d="100"/>
        </p:scale>
        <p:origin x="619"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E1744AE3-6E93-4003-BFAE-992DEBB7739A}" type="datetimeFigureOut">
              <a:rPr lang="ru-RU" smtClean="0"/>
              <a:t>22.08.2022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DFBA64-DC49-4B99-BF66-37E7D17CFCD0}" type="slidenum">
              <a:rPr lang="ru-RU" smtClean="0"/>
              <a:t>‹#›</a:t>
            </a:fld>
            <a:endParaRPr lang="ru-RU"/>
          </a:p>
        </p:txBody>
      </p:sp>
    </p:spTree>
    <p:extLst>
      <p:ext uri="{BB962C8B-B14F-4D97-AF65-F5344CB8AC3E}">
        <p14:creationId xmlns:p14="http://schemas.microsoft.com/office/powerpoint/2010/main" val="30368140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744AE3-6E93-4003-BFAE-992DEBB7739A}" type="datetimeFigureOut">
              <a:rPr lang="ru-RU" smtClean="0"/>
              <a:t>22.08.2022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DFBA64-DC49-4B99-BF66-37E7D17CFCD0}" type="slidenum">
              <a:rPr lang="ru-RU" smtClean="0"/>
              <a:t>‹#›</a:t>
            </a:fld>
            <a:endParaRPr lang="ru-RU"/>
          </a:p>
        </p:txBody>
      </p:sp>
    </p:spTree>
    <p:extLst>
      <p:ext uri="{BB962C8B-B14F-4D97-AF65-F5344CB8AC3E}">
        <p14:creationId xmlns:p14="http://schemas.microsoft.com/office/powerpoint/2010/main" val="72600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744AE3-6E93-4003-BFAE-992DEBB7739A}" type="datetimeFigureOut">
              <a:rPr lang="ru-RU" smtClean="0"/>
              <a:t>22.08.2022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DFBA64-DC49-4B99-BF66-37E7D17CFCD0}" type="slidenum">
              <a:rPr lang="ru-RU" smtClean="0"/>
              <a:t>‹#›</a:t>
            </a:fld>
            <a:endParaRPr lang="ru-RU"/>
          </a:p>
        </p:txBody>
      </p:sp>
    </p:spTree>
    <p:extLst>
      <p:ext uri="{BB962C8B-B14F-4D97-AF65-F5344CB8AC3E}">
        <p14:creationId xmlns:p14="http://schemas.microsoft.com/office/powerpoint/2010/main" val="858264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E1744AE3-6E93-4003-BFAE-992DEBB7739A}" type="datetimeFigureOut">
              <a:rPr lang="ru-RU" smtClean="0"/>
              <a:t>22.08.2022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DFBA64-DC49-4B99-BF66-37E7D17CFCD0}" type="slidenum">
              <a:rPr lang="ru-RU" smtClean="0"/>
              <a:t>‹#›</a:t>
            </a:fld>
            <a:endParaRPr lang="ru-RU"/>
          </a:p>
        </p:txBody>
      </p:sp>
    </p:spTree>
    <p:extLst>
      <p:ext uri="{BB962C8B-B14F-4D97-AF65-F5344CB8AC3E}">
        <p14:creationId xmlns:p14="http://schemas.microsoft.com/office/powerpoint/2010/main" val="3868820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E1744AE3-6E93-4003-BFAE-992DEBB7739A}" type="datetimeFigureOut">
              <a:rPr lang="ru-RU" smtClean="0"/>
              <a:t>22.08.2022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4DFBA64-DC49-4B99-BF66-37E7D17CFCD0}" type="slidenum">
              <a:rPr lang="ru-RU" smtClean="0"/>
              <a:t>‹#›</a:t>
            </a:fld>
            <a:endParaRPr lang="ru-RU"/>
          </a:p>
        </p:txBody>
      </p:sp>
    </p:spTree>
    <p:extLst>
      <p:ext uri="{BB962C8B-B14F-4D97-AF65-F5344CB8AC3E}">
        <p14:creationId xmlns:p14="http://schemas.microsoft.com/office/powerpoint/2010/main" val="7244516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E1744AE3-6E93-4003-BFAE-992DEBB7739A}" type="datetimeFigureOut">
              <a:rPr lang="ru-RU" smtClean="0"/>
              <a:t>22.08.2022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DFBA64-DC49-4B99-BF66-37E7D17CFCD0}" type="slidenum">
              <a:rPr lang="ru-RU" smtClean="0"/>
              <a:t>‹#›</a:t>
            </a:fld>
            <a:endParaRPr lang="ru-RU"/>
          </a:p>
        </p:txBody>
      </p:sp>
    </p:spTree>
    <p:extLst>
      <p:ext uri="{BB962C8B-B14F-4D97-AF65-F5344CB8AC3E}">
        <p14:creationId xmlns:p14="http://schemas.microsoft.com/office/powerpoint/2010/main" val="4017668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1744AE3-6E93-4003-BFAE-992DEBB7739A}" type="datetimeFigureOut">
              <a:rPr lang="ru-RU" smtClean="0"/>
              <a:t>22.08.2022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4DFBA64-DC49-4B99-BF66-37E7D17CFCD0}" type="slidenum">
              <a:rPr lang="ru-RU" smtClean="0"/>
              <a:t>‹#›</a:t>
            </a:fld>
            <a:endParaRPr lang="ru-RU"/>
          </a:p>
        </p:txBody>
      </p:sp>
    </p:spTree>
    <p:extLst>
      <p:ext uri="{BB962C8B-B14F-4D97-AF65-F5344CB8AC3E}">
        <p14:creationId xmlns:p14="http://schemas.microsoft.com/office/powerpoint/2010/main" val="4088660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E1744AE3-6E93-4003-BFAE-992DEBB7739A}" type="datetimeFigureOut">
              <a:rPr lang="ru-RU" smtClean="0"/>
              <a:t>22.08.2022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4DFBA64-DC49-4B99-BF66-37E7D17CFCD0}" type="slidenum">
              <a:rPr lang="ru-RU" smtClean="0"/>
              <a:t>‹#›</a:t>
            </a:fld>
            <a:endParaRPr lang="ru-RU"/>
          </a:p>
        </p:txBody>
      </p:sp>
    </p:spTree>
    <p:extLst>
      <p:ext uri="{BB962C8B-B14F-4D97-AF65-F5344CB8AC3E}">
        <p14:creationId xmlns:p14="http://schemas.microsoft.com/office/powerpoint/2010/main" val="31532428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1744AE3-6E93-4003-BFAE-992DEBB7739A}" type="datetimeFigureOut">
              <a:rPr lang="ru-RU" smtClean="0"/>
              <a:t>22.08.2022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4DFBA64-DC49-4B99-BF66-37E7D17CFCD0}" type="slidenum">
              <a:rPr lang="ru-RU" smtClean="0"/>
              <a:t>‹#›</a:t>
            </a:fld>
            <a:endParaRPr lang="ru-RU"/>
          </a:p>
        </p:txBody>
      </p:sp>
    </p:spTree>
    <p:extLst>
      <p:ext uri="{BB962C8B-B14F-4D97-AF65-F5344CB8AC3E}">
        <p14:creationId xmlns:p14="http://schemas.microsoft.com/office/powerpoint/2010/main" val="10787195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1744AE3-6E93-4003-BFAE-992DEBB7739A}" type="datetimeFigureOut">
              <a:rPr lang="ru-RU" smtClean="0"/>
              <a:t>22.08.2022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DFBA64-DC49-4B99-BF66-37E7D17CFCD0}" type="slidenum">
              <a:rPr lang="ru-RU" smtClean="0"/>
              <a:t>‹#›</a:t>
            </a:fld>
            <a:endParaRPr lang="ru-RU"/>
          </a:p>
        </p:txBody>
      </p:sp>
    </p:spTree>
    <p:extLst>
      <p:ext uri="{BB962C8B-B14F-4D97-AF65-F5344CB8AC3E}">
        <p14:creationId xmlns:p14="http://schemas.microsoft.com/office/powerpoint/2010/main" val="2484478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E1744AE3-6E93-4003-BFAE-992DEBB7739A}" type="datetimeFigureOut">
              <a:rPr lang="ru-RU" smtClean="0"/>
              <a:t>22.08.2022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4DFBA64-DC49-4B99-BF66-37E7D17CFCD0}" type="slidenum">
              <a:rPr lang="ru-RU" smtClean="0"/>
              <a:t>‹#›</a:t>
            </a:fld>
            <a:endParaRPr lang="ru-RU"/>
          </a:p>
        </p:txBody>
      </p:sp>
    </p:spTree>
    <p:extLst>
      <p:ext uri="{BB962C8B-B14F-4D97-AF65-F5344CB8AC3E}">
        <p14:creationId xmlns:p14="http://schemas.microsoft.com/office/powerpoint/2010/main" val="7660294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744AE3-6E93-4003-BFAE-992DEBB7739A}" type="datetimeFigureOut">
              <a:rPr lang="ru-RU" smtClean="0"/>
              <a:t>22.08.2022</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DFBA64-DC49-4B99-BF66-37E7D17CFCD0}" type="slidenum">
              <a:rPr lang="ru-RU" smtClean="0"/>
              <a:t>‹#›</a:t>
            </a:fld>
            <a:endParaRPr lang="ru-RU"/>
          </a:p>
        </p:txBody>
      </p:sp>
    </p:spTree>
    <p:extLst>
      <p:ext uri="{BB962C8B-B14F-4D97-AF65-F5344CB8AC3E}">
        <p14:creationId xmlns:p14="http://schemas.microsoft.com/office/powerpoint/2010/main" val="1306205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Прямоугольник 1"/>
          <p:cNvSpPr/>
          <p:nvPr/>
        </p:nvSpPr>
        <p:spPr>
          <a:xfrm>
            <a:off x="3301957" y="1859340"/>
            <a:ext cx="5931689" cy="1569660"/>
          </a:xfrm>
          <a:prstGeom prst="rect">
            <a:avLst/>
          </a:prstGeom>
        </p:spPr>
        <p:txBody>
          <a:bodyPr wrap="square">
            <a:spAutoFit/>
          </a:bodyPr>
          <a:lstStyle/>
          <a:p>
            <a:pPr algn="ctr"/>
            <a:r>
              <a:rPr lang="ru-RU" sz="4800" dirty="0" smtClean="0">
                <a:solidFill>
                  <a:srgbClr val="C00000"/>
                </a:solidFill>
              </a:rPr>
              <a:t>Целые числа и квадратный трёхчлен</a:t>
            </a:r>
            <a:endParaRPr lang="ru-RU" sz="4800" dirty="0">
              <a:solidFill>
                <a:srgbClr val="C00000"/>
              </a:solidFill>
            </a:endParaRPr>
          </a:p>
        </p:txBody>
      </p:sp>
    </p:spTree>
    <p:extLst>
      <p:ext uri="{BB962C8B-B14F-4D97-AF65-F5344CB8AC3E}">
        <p14:creationId xmlns:p14="http://schemas.microsoft.com/office/powerpoint/2010/main" val="39276572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w</a:t>
            </a:r>
            <a:endParaRPr lang="ru-RU" dirty="0"/>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477"/>
            <a:ext cx="12192000" cy="6953859"/>
          </a:xfrm>
        </p:spPr>
      </p:pic>
      <p:sp>
        <p:nvSpPr>
          <p:cNvPr id="5" name="TextBox 4"/>
          <p:cNvSpPr txBox="1"/>
          <p:nvPr/>
        </p:nvSpPr>
        <p:spPr>
          <a:xfrm>
            <a:off x="1666427" y="910627"/>
            <a:ext cx="9238003" cy="1200329"/>
          </a:xfrm>
          <a:prstGeom prst="rect">
            <a:avLst/>
          </a:prstGeom>
          <a:noFill/>
        </p:spPr>
        <p:txBody>
          <a:bodyPr wrap="square" rtlCol="0">
            <a:spAutoFit/>
          </a:bodyPr>
          <a:lstStyle/>
          <a:p>
            <a:r>
              <a:rPr lang="ru-RU" b="1" dirty="0"/>
              <a:t>Из года в год не теряют своей актуальности задачи, при решении которых используются свойства целых чисел. Эти задачи встречаются и в Едином государственном экзамене по математике, и едва ли не в каждом варианте различных олимпиад.</a:t>
            </a:r>
          </a:p>
          <a:p>
            <a:endParaRPr lang="ru-RU" dirty="0"/>
          </a:p>
        </p:txBody>
      </p:sp>
      <p:sp>
        <p:nvSpPr>
          <p:cNvPr id="6" name="Прямоугольник 5"/>
          <p:cNvSpPr/>
          <p:nvPr/>
        </p:nvSpPr>
        <p:spPr>
          <a:xfrm>
            <a:off x="1666427" y="1929276"/>
            <a:ext cx="8964538" cy="923330"/>
          </a:xfrm>
          <a:prstGeom prst="rect">
            <a:avLst/>
          </a:prstGeom>
        </p:spPr>
        <p:txBody>
          <a:bodyPr wrap="square">
            <a:spAutoFit/>
          </a:bodyPr>
          <a:lstStyle/>
          <a:p>
            <a:r>
              <a:rPr lang="ru-RU" b="1" dirty="0" smtClean="0">
                <a:effectLst/>
                <a:latin typeface="Calibri" panose="020F0502020204030204" pitchFamily="34" charset="0"/>
                <a:ea typeface="Calibri" panose="020F0502020204030204" pitchFamily="34" charset="0"/>
                <a:cs typeface="Times New Roman" panose="02020603050405020304" pitchFamily="18" charset="0"/>
              </a:rPr>
              <a:t>Задачи на целые числа всегда считались одними из наиболее сложных задач, предлагаемых учащимся старших классов. Это объясняется отсутствием единого метода или даже нескольких методов их решения. </a:t>
            </a:r>
            <a:endParaRPr lang="ru-RU" b="1" dirty="0"/>
          </a:p>
        </p:txBody>
      </p:sp>
      <p:pic>
        <p:nvPicPr>
          <p:cNvPr id="9" name="Рисунок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72497" y="2992578"/>
            <a:ext cx="2403549" cy="3054065"/>
          </a:xfrm>
          <a:prstGeom prst="rect">
            <a:avLst/>
          </a:prstGeom>
        </p:spPr>
      </p:pic>
      <p:pic>
        <p:nvPicPr>
          <p:cNvPr id="10" name="Рисунок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32546" y="2992579"/>
            <a:ext cx="2291327" cy="3054065"/>
          </a:xfrm>
          <a:prstGeom prst="rect">
            <a:avLst/>
          </a:prstGeom>
        </p:spPr>
      </p:pic>
    </p:spTree>
    <p:extLst>
      <p:ext uri="{BB962C8B-B14F-4D97-AF65-F5344CB8AC3E}">
        <p14:creationId xmlns:p14="http://schemas.microsoft.com/office/powerpoint/2010/main" val="1363562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477"/>
            <a:ext cx="12192000" cy="6953859"/>
          </a:xfrm>
        </p:spPr>
      </p:pic>
      <p:sp>
        <p:nvSpPr>
          <p:cNvPr id="7" name="Прямоугольник 6"/>
          <p:cNvSpPr/>
          <p:nvPr/>
        </p:nvSpPr>
        <p:spPr>
          <a:xfrm>
            <a:off x="1666428" y="709265"/>
            <a:ext cx="9238003" cy="981423"/>
          </a:xfrm>
          <a:prstGeom prst="rect">
            <a:avLst/>
          </a:prstGeom>
        </p:spPr>
        <p:txBody>
          <a:bodyPr wrap="square">
            <a:spAutoFit/>
          </a:bodyPr>
          <a:lstStyle/>
          <a:p>
            <a:pPr>
              <a:lnSpc>
                <a:spcPct val="107000"/>
              </a:lnSpc>
              <a:spcAft>
                <a:spcPts val="800"/>
              </a:spcAft>
            </a:pPr>
            <a:r>
              <a:rPr lang="ru-RU" b="1" dirty="0" smtClean="0">
                <a:effectLst/>
                <a:latin typeface="Calibri" panose="020F0502020204030204" pitchFamily="34" charset="0"/>
                <a:ea typeface="Calibri" panose="020F0502020204030204" pitchFamily="34" charset="0"/>
                <a:cs typeface="Times New Roman" panose="02020603050405020304" pitchFamily="18" charset="0"/>
              </a:rPr>
              <a:t>При этом решение большинства подобных задач  не содержит теоретического материала, выходящего за рамки программы курса математики средней школы. Более того, теория в каком-то смысле здесь вообще сведена к минимуму. </a:t>
            </a:r>
            <a:endParaRPr lang="ru-RU" sz="16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1666427" y="1690688"/>
            <a:ext cx="5299149" cy="1870512"/>
          </a:xfrm>
          <a:prstGeom prst="rect">
            <a:avLst/>
          </a:prstGeom>
        </p:spPr>
        <p:txBody>
          <a:bodyPr wrap="square">
            <a:spAutoFit/>
          </a:bodyPr>
          <a:lstStyle/>
          <a:p>
            <a:pPr>
              <a:lnSpc>
                <a:spcPct val="107000"/>
              </a:lnSpc>
              <a:spcAft>
                <a:spcPts val="800"/>
              </a:spcAft>
            </a:pPr>
            <a:r>
              <a:rPr lang="ru-RU" b="1" dirty="0" smtClean="0">
                <a:effectLst/>
                <a:latin typeface="Calibri" panose="020F0502020204030204" pitchFamily="34" charset="0"/>
                <a:ea typeface="Calibri" panose="020F0502020204030204" pitchFamily="34" charset="0"/>
                <a:cs typeface="Times New Roman" panose="02020603050405020304" pitchFamily="18" charset="0"/>
              </a:rPr>
              <a:t>К примеру, для решения задач на целые числа совершенно не обязательно знать все формулы тригонометрии. Но что совершенно необходимо, так это умение логически мыслить, охватывать всю задачу целиком, как говорят шахматисты, «просчитывать на несколько ходов вперёд».</a:t>
            </a:r>
            <a:endParaRPr lang="ru-RU" sz="1600" b="1"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80093" y="2056290"/>
            <a:ext cx="5365008" cy="4078941"/>
          </a:xfrm>
          <a:prstGeom prst="rect">
            <a:avLst/>
          </a:prstGeom>
        </p:spPr>
      </p:pic>
      <p:pic>
        <p:nvPicPr>
          <p:cNvPr id="9" name="Рисунок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26877" y="3561200"/>
            <a:ext cx="3780864" cy="2465781"/>
          </a:xfrm>
          <a:prstGeom prst="rect">
            <a:avLst/>
          </a:prstGeom>
        </p:spPr>
      </p:pic>
    </p:spTree>
    <p:extLst>
      <p:ext uri="{BB962C8B-B14F-4D97-AF65-F5344CB8AC3E}">
        <p14:creationId xmlns:p14="http://schemas.microsoft.com/office/powerpoint/2010/main" val="1197280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Прямоугольник 1"/>
          <p:cNvSpPr/>
          <p:nvPr/>
        </p:nvSpPr>
        <p:spPr>
          <a:xfrm>
            <a:off x="1084730" y="301739"/>
            <a:ext cx="10049434" cy="882678"/>
          </a:xfrm>
          <a:prstGeom prst="rect">
            <a:avLst/>
          </a:prstGeom>
        </p:spPr>
        <p:txBody>
          <a:bodyPr wrap="square">
            <a:spAutoFit/>
          </a:bodyPr>
          <a:lstStyle/>
          <a:p>
            <a:pPr algn="ctr">
              <a:lnSpc>
                <a:spcPct val="107000"/>
              </a:lnSpc>
              <a:spcAft>
                <a:spcPts val="800"/>
              </a:spcAft>
            </a:pPr>
            <a:r>
              <a:rPr lang="ru-RU" sz="2400" b="1" dirty="0" smtClean="0">
                <a:effectLst/>
                <a:latin typeface="Calibri" panose="020F0502020204030204" pitchFamily="34" charset="0"/>
                <a:ea typeface="Calibri" panose="020F0502020204030204" pitchFamily="34" charset="0"/>
                <a:cs typeface="Times New Roman" panose="02020603050405020304" pitchFamily="18" charset="0"/>
              </a:rPr>
              <a:t>Рассмотрим задачи на целые числа, связанные с квадратным трёхчленом </a:t>
            </a:r>
            <a:endParaRPr lang="ru-RU" sz="2400" b="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1515036" y="1121389"/>
            <a:ext cx="3544144" cy="487506"/>
          </a:xfrm>
          <a:prstGeom prst="rect">
            <a:avLst/>
          </a:prstGeom>
        </p:spPr>
        <p:txBody>
          <a:bodyPr wrap="square">
            <a:spAutoFit/>
          </a:bodyPr>
          <a:lstStyle/>
          <a:p>
            <a:pPr>
              <a:lnSpc>
                <a:spcPct val="107000"/>
              </a:lnSpc>
              <a:spcAft>
                <a:spcPts val="800"/>
              </a:spcAft>
            </a:pP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Для этого вспомним:</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1515036" y="1696416"/>
            <a:ext cx="8367155" cy="865173"/>
          </a:xfrm>
          <a:prstGeom prst="rect">
            <a:avLst/>
          </a:prstGeom>
        </p:spPr>
        <p:txBody>
          <a:bodyPr wrap="square">
            <a:spAutoFit/>
          </a:bodyPr>
          <a:lstStyle/>
          <a:p>
            <a:pPr marL="342900" lvl="0" indent="-342900">
              <a:lnSpc>
                <a:spcPct val="107000"/>
              </a:lnSpc>
              <a:spcAft>
                <a:spcPts val="800"/>
              </a:spcAft>
              <a:buFont typeface="+mj-lt"/>
              <a:buAutoNum type="arabicParenR"/>
            </a:pP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формулу разложения квадратного трёхчлена на множители: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Прямоугольник 6"/>
          <p:cNvSpPr/>
          <p:nvPr/>
        </p:nvSpPr>
        <p:spPr>
          <a:xfrm>
            <a:off x="1084730" y="2561589"/>
            <a:ext cx="9702898" cy="882678"/>
          </a:xfrm>
          <a:prstGeom prst="rect">
            <a:avLst/>
          </a:prstGeom>
        </p:spPr>
        <p:txBody>
          <a:bodyPr wrap="square">
            <a:spAutoFit/>
          </a:bodyPr>
          <a:lstStyle/>
          <a:p>
            <a:pPr marL="457200">
              <a:lnSpc>
                <a:spcPct val="107000"/>
              </a:lnSpc>
              <a:spcAft>
                <a:spcPts val="800"/>
              </a:spcAft>
            </a:pP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Если х</a:t>
            </a:r>
            <a:r>
              <a:rPr lang="ru-RU" sz="2400" baseline="-25000" dirty="0" smtClean="0">
                <a:effectLst/>
                <a:latin typeface="Calibri" panose="020F0502020204030204" pitchFamily="34" charset="0"/>
                <a:ea typeface="Calibri" panose="020F0502020204030204" pitchFamily="34" charset="0"/>
                <a:cs typeface="Times New Roman" panose="02020603050405020304" pitchFamily="18" charset="0"/>
              </a:rPr>
              <a:t>1</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и х</a:t>
            </a:r>
            <a:r>
              <a:rPr lang="ru-RU" sz="2400" baseline="-25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корни квадратного трёхчлена ах</a:t>
            </a:r>
            <a:r>
              <a:rPr lang="ru-RU" sz="2400" baseline="30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 </a:t>
            </a:r>
            <a:r>
              <a:rPr lang="en-US" sz="2400" dirty="0" err="1" smtClean="0">
                <a:effectLst/>
                <a:latin typeface="Calibri" panose="020F0502020204030204" pitchFamily="34" charset="0"/>
                <a:ea typeface="Calibri" panose="020F0502020204030204" pitchFamily="34" charset="0"/>
                <a:cs typeface="Times New Roman" panose="02020603050405020304" pitchFamily="18" charset="0"/>
              </a:rPr>
              <a:t>bx</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 </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c</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то ах</a:t>
            </a:r>
            <a:r>
              <a:rPr lang="ru-RU" sz="2400" baseline="30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 </a:t>
            </a:r>
            <a:r>
              <a:rPr lang="en-US" sz="2400" dirty="0" err="1" smtClean="0">
                <a:effectLst/>
                <a:latin typeface="Calibri" panose="020F0502020204030204" pitchFamily="34" charset="0"/>
                <a:ea typeface="Calibri" panose="020F0502020204030204" pitchFamily="34" charset="0"/>
                <a:cs typeface="Times New Roman" panose="02020603050405020304" pitchFamily="18" charset="0"/>
              </a:rPr>
              <a:t>bx</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 </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c</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 </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a</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x </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400" baseline="-25000" dirty="0" smtClean="0">
                <a:effectLst/>
                <a:latin typeface="Calibri" panose="020F0502020204030204" pitchFamily="34" charset="0"/>
                <a:ea typeface="Calibri" panose="020F0502020204030204" pitchFamily="34" charset="0"/>
                <a:cs typeface="Times New Roman" panose="02020603050405020304" pitchFamily="18" charset="0"/>
              </a:rPr>
              <a:t>1</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x </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400" baseline="-25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1515036" y="3510550"/>
            <a:ext cx="2634567" cy="487506"/>
          </a:xfrm>
          <a:prstGeom prst="rect">
            <a:avLst/>
          </a:prstGeom>
        </p:spPr>
        <p:txBody>
          <a:bodyPr wrap="none">
            <a:spAutoFit/>
          </a:bodyPr>
          <a:lstStyle/>
          <a:p>
            <a:pPr lvl="0">
              <a:lnSpc>
                <a:spcPct val="107000"/>
              </a:lnSpc>
              <a:spcAft>
                <a:spcPts val="800"/>
              </a:spcAft>
            </a:pP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2)   теорему Виета:</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0" name="Прямоугольник 9"/>
              <p:cNvSpPr/>
              <p:nvPr/>
            </p:nvSpPr>
            <p:spPr>
              <a:xfrm>
                <a:off x="1084730" y="3998056"/>
                <a:ext cx="9466728" cy="1056700"/>
              </a:xfrm>
              <a:prstGeom prst="rect">
                <a:avLst/>
              </a:prstGeom>
            </p:spPr>
            <p:txBody>
              <a:bodyPr wrap="square">
                <a:spAutoFit/>
              </a:bodyPr>
              <a:lstStyle/>
              <a:p>
                <a:pPr marL="457200">
                  <a:lnSpc>
                    <a:spcPct val="107000"/>
                  </a:lnSpc>
                  <a:spcAft>
                    <a:spcPts val="0"/>
                  </a:spcAft>
                </a:pP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Если х</a:t>
                </a:r>
                <a:r>
                  <a:rPr lang="ru-RU" sz="2400" baseline="-25000" dirty="0">
                    <a:effectLst/>
                    <a:latin typeface="Calibri" panose="020F0502020204030204" pitchFamily="34" charset="0"/>
                    <a:ea typeface="Calibri" panose="020F0502020204030204" pitchFamily="34" charset="0"/>
                    <a:cs typeface="Times New Roman" panose="02020603050405020304" pitchFamily="18" charset="0"/>
                  </a:rPr>
                  <a:t>1</a:t>
                </a:r>
                <a:r>
                  <a:rPr lang="ru-RU" sz="2400" dirty="0">
                    <a:effectLst/>
                    <a:latin typeface="Calibri" panose="020F0502020204030204" pitchFamily="34" charset="0"/>
                    <a:ea typeface="Calibri" panose="020F0502020204030204" pitchFamily="34" charset="0"/>
                    <a:cs typeface="Times New Roman" panose="02020603050405020304" pitchFamily="18" charset="0"/>
                  </a:rPr>
                  <a:t> и х</a:t>
                </a:r>
                <a:r>
                  <a:rPr lang="ru-RU" sz="2400" baseline="-25000" dirty="0">
                    <a:effectLst/>
                    <a:latin typeface="Calibri" panose="020F0502020204030204" pitchFamily="34" charset="0"/>
                    <a:ea typeface="Calibri" panose="020F0502020204030204" pitchFamily="34" charset="0"/>
                    <a:cs typeface="Times New Roman" panose="02020603050405020304" pitchFamily="18" charset="0"/>
                  </a:rPr>
                  <a:t>2</a:t>
                </a:r>
                <a:r>
                  <a:rPr lang="ru-RU" sz="2400" dirty="0">
                    <a:effectLst/>
                    <a:latin typeface="Calibri" panose="020F0502020204030204" pitchFamily="34" charset="0"/>
                    <a:ea typeface="Calibri" panose="020F0502020204030204" pitchFamily="34" charset="0"/>
                    <a:cs typeface="Times New Roman" panose="02020603050405020304" pitchFamily="18" charset="0"/>
                  </a:rPr>
                  <a:t> корни квадратного уравнения aх</a:t>
                </a:r>
                <a:r>
                  <a:rPr lang="ru-RU" sz="2400" baseline="30000" dirty="0">
                    <a:effectLst/>
                    <a:latin typeface="Calibri" panose="020F0502020204030204" pitchFamily="34" charset="0"/>
                    <a:ea typeface="Calibri" panose="020F0502020204030204" pitchFamily="34" charset="0"/>
                    <a:cs typeface="Times New Roman" panose="02020603050405020304" pitchFamily="18" charset="0"/>
                  </a:rPr>
                  <a:t>2</a:t>
                </a:r>
                <a:r>
                  <a:rPr lang="ru-RU" sz="2400" dirty="0">
                    <a:effectLst/>
                    <a:latin typeface="Calibri" panose="020F0502020204030204" pitchFamily="34" charset="0"/>
                    <a:ea typeface="Calibri" panose="020F0502020204030204" pitchFamily="34" charset="0"/>
                    <a:cs typeface="Times New Roman" panose="02020603050405020304" pitchFamily="18" charset="0"/>
                  </a:rPr>
                  <a:t> + </a:t>
                </a:r>
                <a:r>
                  <a:rPr lang="en-US" sz="2400" dirty="0" err="1">
                    <a:effectLst/>
                    <a:latin typeface="Calibri" panose="020F0502020204030204" pitchFamily="34" charset="0"/>
                    <a:ea typeface="Calibri" panose="020F0502020204030204" pitchFamily="34" charset="0"/>
                    <a:cs typeface="Times New Roman" panose="02020603050405020304" pitchFamily="18" charset="0"/>
                  </a:rPr>
                  <a:t>bx</a:t>
                </a:r>
                <a:r>
                  <a:rPr lang="ru-RU" sz="2400" dirty="0">
                    <a:effectLst/>
                    <a:latin typeface="Calibri" panose="020F0502020204030204" pitchFamily="34" charset="0"/>
                    <a:ea typeface="Calibri" panose="020F0502020204030204" pitchFamily="34" charset="0"/>
                    <a:cs typeface="Times New Roman" panose="02020603050405020304" pitchFamily="18" charset="0"/>
                  </a:rPr>
                  <a:t> + </a:t>
                </a:r>
                <a:r>
                  <a:rPr lang="en-US" sz="2400" dirty="0">
                    <a:effectLst/>
                    <a:latin typeface="Calibri" panose="020F0502020204030204" pitchFamily="34" charset="0"/>
                    <a:ea typeface="Calibri" panose="020F0502020204030204" pitchFamily="34" charset="0"/>
                    <a:cs typeface="Times New Roman" panose="02020603050405020304" pitchFamily="18" charset="0"/>
                  </a:rPr>
                  <a:t>c</a:t>
                </a:r>
                <a:r>
                  <a:rPr lang="ru-RU" sz="2400" dirty="0">
                    <a:effectLst/>
                    <a:latin typeface="Calibri" panose="020F0502020204030204" pitchFamily="34" charset="0"/>
                    <a:ea typeface="Calibri" panose="020F0502020204030204" pitchFamily="34" charset="0"/>
                    <a:cs typeface="Times New Roman" panose="02020603050405020304" pitchFamily="18" charset="0"/>
                  </a:rPr>
                  <a:t> = 0, а </a:t>
                </a:r>
                <a:r>
                  <a:rPr lang="ru-RU" sz="2400" dirty="0">
                    <a:effectLst/>
                    <a:latin typeface="Calibri" panose="020F0502020204030204" pitchFamily="34" charset="0"/>
                    <a:ea typeface="Calibri" panose="020F0502020204030204" pitchFamily="34" charset="0"/>
                    <a:cs typeface="Calibri" panose="020F0502020204030204" pitchFamily="34" charset="0"/>
                  </a:rPr>
                  <a:t>≠ 0, то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a:lnSpc>
                    <a:spcPct val="107000"/>
                  </a:lnSpc>
                  <a:spcAft>
                    <a:spcPts val="800"/>
                  </a:spcAft>
                </a:pPr>
                <a:r>
                  <a:rPr lang="ru-RU" sz="2400" dirty="0">
                    <a:effectLst/>
                    <a:latin typeface="Calibri" panose="020F0502020204030204" pitchFamily="34" charset="0"/>
                    <a:ea typeface="Calibri" panose="020F0502020204030204" pitchFamily="34" charset="0"/>
                    <a:cs typeface="Calibri" panose="020F0502020204030204" pitchFamily="34" charset="0"/>
                  </a:rPr>
                  <a:t>х</a:t>
                </a:r>
                <a:r>
                  <a:rPr lang="ru-RU" sz="2400" baseline="-25000" dirty="0">
                    <a:effectLst/>
                    <a:latin typeface="Calibri" panose="020F0502020204030204" pitchFamily="34" charset="0"/>
                    <a:ea typeface="Calibri" panose="020F0502020204030204" pitchFamily="34" charset="0"/>
                    <a:cs typeface="Calibri" panose="020F0502020204030204" pitchFamily="34" charset="0"/>
                  </a:rPr>
                  <a:t>1</a:t>
                </a:r>
                <a:r>
                  <a:rPr lang="ru-RU" sz="2400" dirty="0">
                    <a:effectLst/>
                    <a:latin typeface="Calibri" panose="020F0502020204030204" pitchFamily="34" charset="0"/>
                    <a:ea typeface="Calibri" panose="020F0502020204030204" pitchFamily="34" charset="0"/>
                    <a:cs typeface="Calibri" panose="020F0502020204030204" pitchFamily="34" charset="0"/>
                  </a:rPr>
                  <a:t> + х</a:t>
                </a:r>
                <a:r>
                  <a:rPr lang="ru-RU" sz="2400" baseline="-25000" dirty="0">
                    <a:effectLst/>
                    <a:latin typeface="Calibri" panose="020F0502020204030204" pitchFamily="34" charset="0"/>
                    <a:ea typeface="Calibri" panose="020F0502020204030204" pitchFamily="34" charset="0"/>
                    <a:cs typeface="Calibri" panose="020F0502020204030204" pitchFamily="34" charset="0"/>
                  </a:rPr>
                  <a:t>2</a:t>
                </a:r>
                <a:r>
                  <a:rPr lang="ru-RU" sz="2400" dirty="0">
                    <a:effectLst/>
                    <a:latin typeface="Calibri" panose="020F0502020204030204" pitchFamily="34" charset="0"/>
                    <a:ea typeface="Calibri" panose="020F0502020204030204" pitchFamily="34" charset="0"/>
                    <a:cs typeface="Calibri" panose="020F0502020204030204" pitchFamily="34" charset="0"/>
                  </a:rPr>
                  <a:t> = </a:t>
                </a:r>
                <a14:m>
                  <m:oMath xmlns:m="http://schemas.openxmlformats.org/officeDocument/2006/math">
                    <m:r>
                      <a:rPr lang="ru-RU" sz="2400">
                        <a:effectLst/>
                        <a:latin typeface="Cambria Math" panose="02040503050406030204" pitchFamily="18" charset="0"/>
                        <a:ea typeface="Calibri" panose="020F0502020204030204" pitchFamily="34" charset="0"/>
                        <a:cs typeface="Times New Roman" panose="02020603050405020304" pitchFamily="18" charset="0"/>
                      </a:rPr>
                      <m:t>–</m:t>
                    </m:r>
                    <m:f>
                      <m:fPr>
                        <m:ctrlPr>
                          <a:rPr lang="ru-RU" sz="2400" i="1">
                            <a:effectLst/>
                            <a:latin typeface="Cambria Math" panose="02040503050406030204" pitchFamily="18" charset="0"/>
                            <a:ea typeface="Calibri" panose="020F0502020204030204" pitchFamily="34" charset="0"/>
                            <a:cs typeface="Calibri" panose="020F0502020204030204" pitchFamily="34" charset="0"/>
                          </a:rPr>
                        </m:ctrlPr>
                      </m:fPr>
                      <m:num>
                        <m:r>
                          <a:rPr lang="en-US" sz="2400" i="1">
                            <a:effectLst/>
                            <a:latin typeface="Cambria Math" panose="02040503050406030204" pitchFamily="18" charset="0"/>
                            <a:ea typeface="Calibri" panose="020F0502020204030204" pitchFamily="34" charset="0"/>
                            <a:cs typeface="Calibri" panose="020F0502020204030204" pitchFamily="34" charset="0"/>
                          </a:rPr>
                          <m:t>𝑏</m:t>
                        </m:r>
                      </m:num>
                      <m:den>
                        <m:r>
                          <a:rPr lang="ru-RU" sz="2400" i="1">
                            <a:effectLst/>
                            <a:latin typeface="Cambria Math" panose="02040503050406030204" pitchFamily="18" charset="0"/>
                            <a:ea typeface="Calibri" panose="020F0502020204030204" pitchFamily="34" charset="0"/>
                            <a:cs typeface="Calibri" panose="020F0502020204030204" pitchFamily="34" charset="0"/>
                          </a:rPr>
                          <m:t>𝑎</m:t>
                        </m:r>
                      </m:den>
                    </m:f>
                  </m:oMath>
                </a14:m>
                <a:r>
                  <a:rPr lang="ru-RU" sz="2400" dirty="0">
                    <a:effectLst/>
                    <a:latin typeface="Calibri" panose="020F0502020204030204" pitchFamily="34" charset="0"/>
                    <a:ea typeface="Times New Roman" panose="02020603050405020304" pitchFamily="18" charset="0"/>
                    <a:cs typeface="Calibri" panose="020F0502020204030204" pitchFamily="34" charset="0"/>
                  </a:rPr>
                  <a:t> ,  </a:t>
                </a:r>
                <a:r>
                  <a:rPr lang="ru-RU" sz="2400" dirty="0">
                    <a:effectLst/>
                    <a:latin typeface="Calibri" panose="020F0502020204030204" pitchFamily="34" charset="0"/>
                    <a:ea typeface="Calibri" panose="020F0502020204030204" pitchFamily="34" charset="0"/>
                    <a:cs typeface="Calibri" panose="020F0502020204030204" pitchFamily="34" charset="0"/>
                  </a:rPr>
                  <a:t>х</a:t>
                </a:r>
                <a:r>
                  <a:rPr lang="ru-RU" sz="2400" baseline="-25000" dirty="0">
                    <a:effectLst/>
                    <a:latin typeface="Calibri" panose="020F0502020204030204" pitchFamily="34" charset="0"/>
                    <a:ea typeface="Calibri" panose="020F0502020204030204" pitchFamily="34" charset="0"/>
                    <a:cs typeface="Calibri" panose="020F0502020204030204" pitchFamily="34" charset="0"/>
                  </a:rPr>
                  <a:t>1 </a:t>
                </a:r>
                <a:r>
                  <a:rPr lang="ru-RU" sz="2400" dirty="0">
                    <a:effectLst/>
                    <a:latin typeface="Calibri" panose="020F0502020204030204" pitchFamily="34" charset="0"/>
                    <a:ea typeface="Calibri" panose="020F0502020204030204" pitchFamily="34" charset="0"/>
                    <a:cs typeface="Calibri" panose="020F0502020204030204" pitchFamily="34" charset="0"/>
                  </a:rPr>
                  <a:t>· х</a:t>
                </a:r>
                <a:r>
                  <a:rPr lang="ru-RU" sz="2400" baseline="-25000" dirty="0">
                    <a:effectLst/>
                    <a:latin typeface="Calibri" panose="020F0502020204030204" pitchFamily="34" charset="0"/>
                    <a:ea typeface="Calibri" panose="020F0502020204030204" pitchFamily="34" charset="0"/>
                    <a:cs typeface="Calibri" panose="020F0502020204030204" pitchFamily="34" charset="0"/>
                  </a:rPr>
                  <a:t>2 </a:t>
                </a:r>
                <a:r>
                  <a:rPr lang="ru-RU" sz="2400" dirty="0">
                    <a:effectLst/>
                    <a:latin typeface="Calibri" panose="020F0502020204030204" pitchFamily="34" charset="0"/>
                    <a:ea typeface="Calibri" panose="020F0502020204030204" pitchFamily="34" charset="0"/>
                    <a:cs typeface="Calibri" panose="020F0502020204030204" pitchFamily="34" charset="0"/>
                  </a:rPr>
                  <a:t>= </a:t>
                </a:r>
                <a14:m>
                  <m:oMath xmlns:m="http://schemas.openxmlformats.org/officeDocument/2006/math">
                    <m:f>
                      <m:fPr>
                        <m:ctrlPr>
                          <a:rPr lang="ru-RU" sz="2400" i="1">
                            <a:effectLst/>
                            <a:latin typeface="Cambria Math" panose="02040503050406030204" pitchFamily="18" charset="0"/>
                            <a:ea typeface="Calibri" panose="020F0502020204030204" pitchFamily="34" charset="0"/>
                            <a:cs typeface="Calibri" panose="020F0502020204030204" pitchFamily="34" charset="0"/>
                          </a:rPr>
                        </m:ctrlPr>
                      </m:fPr>
                      <m:num>
                        <m:r>
                          <a:rPr lang="ru-RU" sz="2400" i="1">
                            <a:effectLst/>
                            <a:latin typeface="Cambria Math" panose="02040503050406030204" pitchFamily="18" charset="0"/>
                            <a:ea typeface="Calibri" panose="020F0502020204030204" pitchFamily="34" charset="0"/>
                            <a:cs typeface="Calibri" panose="020F0502020204030204" pitchFamily="34" charset="0"/>
                          </a:rPr>
                          <m:t>с</m:t>
                        </m:r>
                      </m:num>
                      <m:den>
                        <m:r>
                          <a:rPr lang="en-US" sz="2400" i="1">
                            <a:effectLst/>
                            <a:latin typeface="Cambria Math" panose="02040503050406030204" pitchFamily="18" charset="0"/>
                            <a:ea typeface="Calibri" panose="020F0502020204030204" pitchFamily="34" charset="0"/>
                            <a:cs typeface="Calibri" panose="020F0502020204030204" pitchFamily="34" charset="0"/>
                          </a:rPr>
                          <m:t>𝑎</m:t>
                        </m:r>
                      </m:den>
                    </m:f>
                  </m:oMath>
                </a14:m>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0" name="Прямоугольник 9"/>
              <p:cNvSpPr>
                <a:spLocks noRot="1" noChangeAspect="1" noMove="1" noResize="1" noEditPoints="1" noAdjustHandles="1" noChangeArrowheads="1" noChangeShapeType="1" noTextEdit="1"/>
              </p:cNvSpPr>
              <p:nvPr/>
            </p:nvSpPr>
            <p:spPr>
              <a:xfrm>
                <a:off x="1084730" y="3998056"/>
                <a:ext cx="9466728" cy="1056700"/>
              </a:xfrm>
              <a:prstGeom prst="rect">
                <a:avLst/>
              </a:prstGeom>
              <a:blipFill rotWithShape="0">
                <a:blip r:embed="rId2"/>
                <a:stretch>
                  <a:fillRect t="-4046" b="-5202"/>
                </a:stretch>
              </a:blipFill>
            </p:spPr>
            <p:txBody>
              <a:bodyPr/>
              <a:lstStyle/>
              <a:p>
                <a:r>
                  <a:rPr lang="ru-RU">
                    <a:noFill/>
                  </a:rPr>
                  <a:t> </a:t>
                </a:r>
              </a:p>
            </p:txBody>
          </p:sp>
        </mc:Fallback>
      </mc:AlternateContent>
    </p:spTree>
    <p:extLst>
      <p:ext uri="{BB962C8B-B14F-4D97-AF65-F5344CB8AC3E}">
        <p14:creationId xmlns:p14="http://schemas.microsoft.com/office/powerpoint/2010/main" val="310392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7" grpId="0"/>
      <p:bldP spid="8" grpId="0"/>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Прямоугольник 1"/>
          <p:cNvSpPr/>
          <p:nvPr/>
        </p:nvSpPr>
        <p:spPr>
          <a:xfrm>
            <a:off x="2545977" y="286871"/>
            <a:ext cx="7422776" cy="461665"/>
          </a:xfrm>
          <a:prstGeom prst="rect">
            <a:avLst/>
          </a:prstGeom>
        </p:spPr>
        <p:txBody>
          <a:bodyPr wrap="square">
            <a:spAutoFit/>
          </a:bodyPr>
          <a:lstStyle/>
          <a:p>
            <a:pPr algn="ctr"/>
            <a:r>
              <a:rPr lang="ru-RU" sz="2400" b="1" dirty="0" smtClean="0">
                <a:effectLst/>
                <a:latin typeface="Calibri" panose="020F0502020204030204" pitchFamily="34" charset="0"/>
                <a:ea typeface="Calibri" panose="020F0502020204030204" pitchFamily="34" charset="0"/>
                <a:cs typeface="Times New Roman" panose="02020603050405020304" pitchFamily="18" charset="0"/>
              </a:rPr>
              <a:t>Итак примеры некоторых заданий</a:t>
            </a:r>
            <a:endParaRPr lang="ru-RU" sz="2400" b="1" dirty="0"/>
          </a:p>
        </p:txBody>
      </p:sp>
      <p:sp>
        <p:nvSpPr>
          <p:cNvPr id="3" name="Прямоугольник 2"/>
          <p:cNvSpPr/>
          <p:nvPr/>
        </p:nvSpPr>
        <p:spPr>
          <a:xfrm>
            <a:off x="851648" y="748536"/>
            <a:ext cx="9807388" cy="1260345"/>
          </a:xfrm>
          <a:prstGeom prst="rect">
            <a:avLst/>
          </a:prstGeom>
        </p:spPr>
        <p:txBody>
          <a:bodyPr wrap="square">
            <a:spAutoFit/>
          </a:bodyPr>
          <a:lstStyle/>
          <a:p>
            <a:pPr marL="342900" lvl="0" indent="-342900">
              <a:lnSpc>
                <a:spcPct val="107000"/>
              </a:lnSpc>
              <a:spcAft>
                <a:spcPts val="800"/>
              </a:spcAft>
              <a:buFont typeface="Arial" panose="020B0604020202020204" pitchFamily="34" charset="0"/>
              <a:buChar char="•"/>
            </a:pP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Квадратный трехчлен </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f</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400" baseline="30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400" dirty="0" err="1" smtClean="0">
                <a:effectLst/>
                <a:latin typeface="Calibri" panose="020F0502020204030204" pitchFamily="34" charset="0"/>
                <a:ea typeface="Calibri" panose="020F0502020204030204" pitchFamily="34" charset="0"/>
                <a:cs typeface="Times New Roman" panose="02020603050405020304" pitchFamily="18" charset="0"/>
              </a:rPr>
              <a:t>px</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q</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 имеет два различных целых корня. Один из корней уравнения и его значение в точке </a:t>
            </a:r>
            <a:r>
              <a:rPr lang="en-US" sz="24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400" dirty="0" smtClean="0">
                <a:effectLst/>
                <a:latin typeface="Calibri" panose="020F0502020204030204" pitchFamily="34" charset="0"/>
                <a:ea typeface="Calibri" panose="020F0502020204030204" pitchFamily="34" charset="0"/>
                <a:cs typeface="Times New Roman" panose="02020603050405020304" pitchFamily="18" charset="0"/>
              </a:rPr>
              <a:t>=11 являются простыми числами.  Найти корни трехчлена.</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1013011" y="2008881"/>
            <a:ext cx="9475695" cy="750975"/>
          </a:xfrm>
          <a:prstGeom prst="rect">
            <a:avLst/>
          </a:prstGeom>
        </p:spPr>
        <p:txBody>
          <a:bodyPr wrap="square">
            <a:spAutoFit/>
          </a:bodyPr>
          <a:lstStyle/>
          <a:p>
            <a:pPr marL="457200">
              <a:lnSpc>
                <a:spcPct val="107000"/>
              </a:lnSpc>
              <a:spcAft>
                <a:spcPts val="0"/>
              </a:spcAft>
            </a:pPr>
            <a:r>
              <a:rPr lang="ru-RU" sz="2000" b="1" dirty="0" smtClean="0">
                <a:effectLst/>
                <a:latin typeface="Calibri" panose="020F0502020204030204" pitchFamily="34" charset="0"/>
                <a:ea typeface="Calibri" panose="020F0502020204030204" pitchFamily="34" charset="0"/>
                <a:cs typeface="Times New Roman" panose="02020603050405020304" pitchFamily="18" charset="0"/>
              </a:rPr>
              <a:t>Решение</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Пусть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000" baseline="-25000" dirty="0" smtClean="0">
                <a:effectLst/>
                <a:latin typeface="Calibri" panose="020F0502020204030204" pitchFamily="34" charset="0"/>
                <a:ea typeface="Calibri" panose="020F0502020204030204" pitchFamily="34" charset="0"/>
                <a:cs typeface="Times New Roman" panose="02020603050405020304" pitchFamily="18" charset="0"/>
              </a:rPr>
              <a:t>1</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и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000" baseline="-25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 корни уравнения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f</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=0, тогда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000" baseline="30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000" dirty="0" err="1" smtClean="0">
                <a:effectLst/>
                <a:latin typeface="Calibri" panose="020F0502020204030204" pitchFamily="34" charset="0"/>
                <a:ea typeface="Calibri" panose="020F0502020204030204" pitchFamily="34" charset="0"/>
                <a:cs typeface="Times New Roman" panose="02020603050405020304" pitchFamily="18" charset="0"/>
              </a:rPr>
              <a:t>px</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q</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 </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000" baseline="-25000" dirty="0" smtClean="0">
                <a:effectLst/>
                <a:latin typeface="Calibri" panose="020F0502020204030204" pitchFamily="34" charset="0"/>
                <a:ea typeface="Calibri" panose="020F0502020204030204" pitchFamily="34" charset="0"/>
                <a:cs typeface="Times New Roman" panose="02020603050405020304" pitchFamily="18" charset="0"/>
              </a:rPr>
              <a:t>1</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000" baseline="-25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a:t>
            </a:r>
          </a:p>
          <a:p>
            <a:pPr marL="457200">
              <a:lnSpc>
                <a:spcPct val="107000"/>
              </a:lnSpc>
              <a:spcAft>
                <a:spcPts val="800"/>
              </a:spcAft>
            </a:pP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f</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(11) =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000" baseline="-25000" dirty="0" smtClean="0">
                <a:effectLst/>
                <a:latin typeface="Calibri" panose="020F0502020204030204" pitchFamily="34" charset="0"/>
                <a:ea typeface="Calibri" panose="020F0502020204030204" pitchFamily="34" charset="0"/>
                <a:cs typeface="Times New Roman" panose="02020603050405020304" pitchFamily="18" charset="0"/>
              </a:rPr>
              <a:t>1</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 11)(</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000" baseline="-25000" dirty="0" smtClean="0">
                <a:effectLst/>
                <a:latin typeface="Calibri" panose="020F0502020204030204" pitchFamily="34" charset="0"/>
                <a:ea typeface="Calibri" panose="020F0502020204030204" pitchFamily="34" charset="0"/>
                <a:cs typeface="Times New Roman" panose="02020603050405020304" pitchFamily="18" charset="0"/>
              </a:rPr>
              <a:t>2 </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- 11)</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5" name="Rectangle 11"/>
          <p:cNvSpPr>
            <a:spLocks noChangeArrowheads="1"/>
          </p:cNvSpPr>
          <p:nvPr/>
        </p:nvSpPr>
        <p:spPr bwMode="auto">
          <a:xfrm>
            <a:off x="1515035" y="2698301"/>
            <a:ext cx="12012706" cy="677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По условию задачи </a:t>
            </a:r>
            <a:r>
              <a:rPr kumimoji="0" lang="en-US"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f</a:t>
            </a:r>
            <a:r>
              <a:rPr kumimoji="0" lang="ru-RU" sz="2000" b="0" i="0" u="none" strike="noStrike" cap="none" normalizeH="0" baseline="0" dirty="0" smtClean="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(11) - простое число, значит или</a:t>
            </a:r>
            <a:endParaRPr kumimoji="0" lang="ru-RU" sz="20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anose="020B0604020202020204" pitchFamily="34" charset="0"/>
            </a:endParaRPr>
          </a:p>
        </p:txBody>
      </p:sp>
      <p:sp>
        <p:nvSpPr>
          <p:cNvPr id="16" name="Левая фигурная скобка 15"/>
          <p:cNvSpPr/>
          <p:nvPr/>
        </p:nvSpPr>
        <p:spPr>
          <a:xfrm>
            <a:off x="1609725" y="7741285"/>
            <a:ext cx="152400" cy="409575"/>
          </a:xfrm>
          <a:prstGeom prst="leftBrace">
            <a:avLst/>
          </a:prstGeom>
        </p:spPr>
        <p:style>
          <a:lnRef idx="1">
            <a:schemeClr val="dk1"/>
          </a:lnRef>
          <a:fillRef idx="0">
            <a:schemeClr val="dk1"/>
          </a:fillRef>
          <a:effectRef idx="0">
            <a:schemeClr val="dk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pic>
        <p:nvPicPr>
          <p:cNvPr id="32" name="Рисунок 31"/>
          <p:cNvPicPr>
            <a:picLocks noChangeAspect="1"/>
          </p:cNvPicPr>
          <p:nvPr/>
        </p:nvPicPr>
        <p:blipFill>
          <a:blip r:embed="rId2"/>
          <a:stretch>
            <a:fillRect/>
          </a:stretch>
        </p:blipFill>
        <p:spPr>
          <a:xfrm>
            <a:off x="1206432" y="3212214"/>
            <a:ext cx="9281518" cy="947409"/>
          </a:xfrm>
          <a:prstGeom prst="rect">
            <a:avLst/>
          </a:prstGeom>
        </p:spPr>
      </p:pic>
      <p:sp>
        <p:nvSpPr>
          <p:cNvPr id="35" name="Прямоугольник 34"/>
          <p:cNvSpPr/>
          <p:nvPr/>
        </p:nvSpPr>
        <p:spPr>
          <a:xfrm>
            <a:off x="682036" y="4261751"/>
            <a:ext cx="10528508" cy="750975"/>
          </a:xfrm>
          <a:prstGeom prst="rect">
            <a:avLst/>
          </a:prstGeom>
        </p:spPr>
        <p:txBody>
          <a:bodyPr wrap="square">
            <a:spAutoFit/>
          </a:bodyPr>
          <a:lstStyle/>
          <a:p>
            <a:pPr marL="457200">
              <a:lnSpc>
                <a:spcPct val="107000"/>
              </a:lnSpc>
              <a:spcAft>
                <a:spcPts val="800"/>
              </a:spcAft>
            </a:pP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Решая системы получаем, что один из корней, например х</a:t>
            </a:r>
            <a:r>
              <a:rPr lang="ru-RU" sz="2000" baseline="-25000" dirty="0" smtClean="0">
                <a:effectLst/>
                <a:latin typeface="Calibri" panose="020F0502020204030204" pitchFamily="34" charset="0"/>
                <a:ea typeface="Calibri" panose="020F0502020204030204" pitchFamily="34" charset="0"/>
                <a:cs typeface="Times New Roman" panose="02020603050405020304" pitchFamily="18" charset="0"/>
              </a:rPr>
              <a:t>1</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=12, значит другой х</a:t>
            </a:r>
            <a:r>
              <a:rPr lang="ru-RU" sz="2000" baseline="-25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 простое число, при этом оно на 11 больше другого простого числа. Находим, что х</a:t>
            </a:r>
            <a:r>
              <a:rPr lang="ru-RU" sz="2000" baseline="-25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=13, а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f(11)</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=2.</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6" name="TextBox 35"/>
          <p:cNvSpPr txBox="1"/>
          <p:nvPr/>
        </p:nvSpPr>
        <p:spPr>
          <a:xfrm>
            <a:off x="4425696" y="3360017"/>
            <a:ext cx="832104" cy="369332"/>
          </a:xfrm>
          <a:prstGeom prst="rect">
            <a:avLst/>
          </a:prstGeom>
          <a:noFill/>
        </p:spPr>
        <p:txBody>
          <a:bodyPr wrap="square" rtlCol="0">
            <a:spAutoFit/>
          </a:bodyPr>
          <a:lstStyle/>
          <a:p>
            <a:r>
              <a:rPr lang="ru-RU" dirty="0" smtClean="0"/>
              <a:t>или</a:t>
            </a:r>
            <a:endParaRPr lang="ru-RU" dirty="0"/>
          </a:p>
        </p:txBody>
      </p:sp>
      <p:pic>
        <p:nvPicPr>
          <p:cNvPr id="37" name="Рисунок 3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53434" y="3153607"/>
            <a:ext cx="1724022" cy="911222"/>
          </a:xfrm>
          <a:prstGeom prst="rect">
            <a:avLst/>
          </a:prstGeom>
        </p:spPr>
      </p:pic>
      <p:sp>
        <p:nvSpPr>
          <p:cNvPr id="38" name="Прямоугольник 37"/>
          <p:cNvSpPr/>
          <p:nvPr/>
        </p:nvSpPr>
        <p:spPr>
          <a:xfrm>
            <a:off x="4007071" y="5120823"/>
            <a:ext cx="2692725" cy="421654"/>
          </a:xfrm>
          <a:prstGeom prst="rect">
            <a:avLst/>
          </a:prstGeom>
        </p:spPr>
        <p:txBody>
          <a:bodyPr wrap="none">
            <a:spAutoFit/>
          </a:bodyPr>
          <a:lstStyle/>
          <a:p>
            <a:pPr marL="457200" algn="ctr">
              <a:lnSpc>
                <a:spcPct val="107000"/>
              </a:lnSpc>
              <a:spcAft>
                <a:spcPts val="800"/>
              </a:spcAft>
            </a:pPr>
            <a:r>
              <a:rPr lang="ru-RU" sz="2000" b="1" dirty="0" smtClean="0">
                <a:effectLst/>
                <a:latin typeface="Calibri" panose="020F0502020204030204" pitchFamily="34" charset="0"/>
                <a:ea typeface="Calibri" panose="020F0502020204030204" pitchFamily="34" charset="0"/>
                <a:cs typeface="Times New Roman" panose="02020603050405020304" pitchFamily="18" charset="0"/>
              </a:rPr>
              <a:t>Ответ</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х</a:t>
            </a:r>
            <a:r>
              <a:rPr lang="ru-RU" sz="2000" baseline="-25000" dirty="0" smtClean="0">
                <a:effectLst/>
                <a:latin typeface="Calibri" panose="020F0502020204030204" pitchFamily="34" charset="0"/>
                <a:ea typeface="Calibri" panose="020F0502020204030204" pitchFamily="34" charset="0"/>
                <a:cs typeface="Times New Roman" panose="02020603050405020304" pitchFamily="18" charset="0"/>
              </a:rPr>
              <a:t>1</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=12, х</a:t>
            </a:r>
            <a:r>
              <a:rPr lang="ru-RU" sz="2000" baseline="-25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=13</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73882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15" grpId="0"/>
      <p:bldP spid="35" grpId="0"/>
      <p:bldP spid="36" grpId="0"/>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Прямоугольник 3"/>
          <p:cNvSpPr/>
          <p:nvPr/>
        </p:nvSpPr>
        <p:spPr>
          <a:xfrm>
            <a:off x="968188" y="779157"/>
            <a:ext cx="9511553" cy="750975"/>
          </a:xfrm>
          <a:prstGeom prst="rect">
            <a:avLst/>
          </a:prstGeom>
        </p:spPr>
        <p:txBody>
          <a:bodyPr wrap="square">
            <a:spAutoFit/>
          </a:bodyPr>
          <a:lstStyle/>
          <a:p>
            <a:pPr marL="285750" lvl="0" indent="-285750">
              <a:lnSpc>
                <a:spcPct val="107000"/>
              </a:lnSpc>
              <a:spcAft>
                <a:spcPts val="800"/>
              </a:spcAft>
              <a:buFont typeface="Arial" panose="020B0604020202020204" pitchFamily="34" charset="0"/>
              <a:buChar char="•"/>
            </a:pP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Найти все значения параметра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a</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при которых неравенство 16</a:t>
            </a:r>
            <a:r>
              <a:rPr lang="en-US" sz="2000" baseline="30000" dirty="0" smtClean="0">
                <a:effectLst/>
                <a:latin typeface="Calibri" panose="020F0502020204030204" pitchFamily="34" charset="0"/>
                <a:ea typeface="Calibri" panose="020F0502020204030204" pitchFamily="34" charset="0"/>
                <a:cs typeface="Times New Roman" panose="02020603050405020304" pitchFamily="18" charset="0"/>
              </a:rPr>
              <a:t>x </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a</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&lt; 30 </a:t>
            </a:r>
            <a:r>
              <a:rPr lang="ru-RU" sz="2000" baseline="300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4</a:t>
            </a:r>
            <a:r>
              <a:rPr lang="en-US" sz="2000" baseline="30000" dirty="0" smtClean="0">
                <a:effectLst/>
                <a:latin typeface="Calibri" panose="020F0502020204030204" pitchFamily="34" charset="0"/>
                <a:ea typeface="Calibri" panose="020F0502020204030204" pitchFamily="34" charset="0"/>
                <a:cs typeface="Times New Roman" panose="02020603050405020304" pitchFamily="18" charset="0"/>
              </a:rPr>
              <a:t>x</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не имеет ни одного целочисленного решения.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4865716" y="1671945"/>
            <a:ext cx="1716496" cy="421654"/>
          </a:xfrm>
          <a:prstGeom prst="rect">
            <a:avLst/>
          </a:prstGeom>
        </p:spPr>
        <p:txBody>
          <a:bodyPr wrap="none">
            <a:spAutoFit/>
          </a:bodyPr>
          <a:lstStyle/>
          <a:p>
            <a:pPr marL="457200">
              <a:lnSpc>
                <a:spcPct val="107000"/>
              </a:lnSpc>
              <a:spcAft>
                <a:spcPts val="800"/>
              </a:spcAft>
            </a:pPr>
            <a:r>
              <a:rPr lang="ru-RU" sz="2000" b="1" dirty="0" smtClean="0">
                <a:effectLst/>
                <a:latin typeface="Calibri" panose="020F0502020204030204" pitchFamily="34" charset="0"/>
                <a:ea typeface="Calibri" panose="020F0502020204030204" pitchFamily="34" charset="0"/>
                <a:cs typeface="Times New Roman" panose="02020603050405020304" pitchFamily="18" charset="0"/>
              </a:rPr>
              <a:t>Решение</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1120588" y="2161290"/>
            <a:ext cx="9771530" cy="750975"/>
          </a:xfrm>
          <a:prstGeom prst="rect">
            <a:avLst/>
          </a:prstGeom>
        </p:spPr>
        <p:txBody>
          <a:bodyPr wrap="square">
            <a:spAutoFit/>
          </a:bodyPr>
          <a:lstStyle/>
          <a:p>
            <a:pPr marL="457200" marR="179705" indent="173355">
              <a:lnSpc>
                <a:spcPct val="107000"/>
              </a:lnSpc>
              <a:spcAft>
                <a:spcPts val="800"/>
              </a:spcAft>
            </a:pP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Запишем исходное неравенство в виде 4</a:t>
            </a:r>
            <a:r>
              <a:rPr lang="ru-RU" sz="2000" baseline="30000" dirty="0" smtClean="0">
                <a:effectLst/>
                <a:latin typeface="Calibri" panose="020F0502020204030204" pitchFamily="34" charset="0"/>
                <a:ea typeface="Calibri" panose="020F0502020204030204" pitchFamily="34" charset="0"/>
                <a:cs typeface="Times New Roman" panose="02020603050405020304" pitchFamily="18" charset="0"/>
              </a:rPr>
              <a:t>2</a:t>
            </a:r>
            <a:r>
              <a:rPr lang="en-US" sz="2000" baseline="30000" dirty="0" smtClean="0">
                <a:effectLst/>
                <a:latin typeface="Calibri" panose="020F0502020204030204" pitchFamily="34" charset="0"/>
                <a:ea typeface="Calibri" panose="020F0502020204030204" pitchFamily="34" charset="0"/>
                <a:cs typeface="Times New Roman" panose="02020603050405020304" pitchFamily="18" charset="0"/>
              </a:rPr>
              <a:t>x </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a:t>
            </a:r>
            <a:r>
              <a:rPr lang="ru-RU" sz="2000" baseline="300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30 </a:t>
            </a:r>
            <a:r>
              <a:rPr lang="ru-RU" sz="2000" baseline="300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4</a:t>
            </a:r>
            <a:r>
              <a:rPr lang="en-US" sz="2000" baseline="300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 а &lt; 0, сделаем замену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       	</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переменной 4</a:t>
            </a:r>
            <a:r>
              <a:rPr lang="en-US" sz="2000" baseline="30000" dirty="0" smtClean="0">
                <a:effectLst/>
                <a:latin typeface="Calibri" panose="020F0502020204030204" pitchFamily="34" charset="0"/>
                <a:ea typeface="Calibri" panose="020F0502020204030204" pitchFamily="34" charset="0"/>
                <a:cs typeface="Times New Roman" panose="02020603050405020304" pitchFamily="18" charset="0"/>
              </a:rPr>
              <a:t>x</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t</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тогда неравенство примет вид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t</a:t>
            </a:r>
            <a:r>
              <a:rPr lang="ru-RU" sz="2000" baseline="30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 30</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t</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a</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&lt; 0</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Прямоугольник 6"/>
          <p:cNvSpPr/>
          <p:nvPr/>
        </p:nvSpPr>
        <p:spPr>
          <a:xfrm>
            <a:off x="843027" y="3030896"/>
            <a:ext cx="10326652" cy="750975"/>
          </a:xfrm>
          <a:prstGeom prst="rect">
            <a:avLst/>
          </a:prstGeom>
        </p:spPr>
        <p:txBody>
          <a:bodyPr wrap="square">
            <a:spAutoFit/>
          </a:bodyPr>
          <a:lstStyle/>
          <a:p>
            <a:pPr marL="457200" marR="179705" indent="173355" algn="just">
              <a:lnSpc>
                <a:spcPct val="107000"/>
              </a:lnSpc>
              <a:spcAft>
                <a:spcPts val="800"/>
              </a:spcAft>
            </a:pP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Графиком этой функции является парабола, ветви которой направлены вверх. Значит, при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D </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&lt; 0 данное неравенство не будет иметь решений.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D</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 900 – 4</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a</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&lt; 0 при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a</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&gt; 225.</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Прямоугольник 7"/>
          <p:cNvSpPr/>
          <p:nvPr/>
        </p:nvSpPr>
        <p:spPr>
          <a:xfrm>
            <a:off x="555812" y="4037541"/>
            <a:ext cx="10336306" cy="750975"/>
          </a:xfrm>
          <a:prstGeom prst="rect">
            <a:avLst/>
          </a:prstGeom>
        </p:spPr>
        <p:txBody>
          <a:bodyPr wrap="square">
            <a:spAutoFit/>
          </a:bodyPr>
          <a:lstStyle/>
          <a:p>
            <a:pPr marL="457200" marR="179705" indent="173355" algn="just">
              <a:lnSpc>
                <a:spcPct val="107000"/>
              </a:lnSpc>
              <a:spcAft>
                <a:spcPts val="800"/>
              </a:spcAft>
            </a:pP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Рассмотрим случай, когда </a:t>
            </a:r>
            <a:r>
              <a:rPr lang="en-US" sz="2000" dirty="0" smtClean="0">
                <a:effectLst/>
                <a:latin typeface="Calibri" panose="020F0502020204030204" pitchFamily="34" charset="0"/>
                <a:ea typeface="Calibri" panose="020F0502020204030204" pitchFamily="34" charset="0"/>
                <a:cs typeface="Times New Roman" panose="02020603050405020304" pitchFamily="18" charset="0"/>
              </a:rPr>
              <a:t>D</a:t>
            </a:r>
            <a:r>
              <a:rPr lang="ru-RU" sz="2000" dirty="0" smtClean="0">
                <a:effectLst/>
                <a:latin typeface="Calibri" panose="020F0502020204030204" pitchFamily="34" charset="0"/>
                <a:ea typeface="Calibri" panose="020F0502020204030204" pitchFamily="34" charset="0"/>
                <a:cs typeface="Times New Roman" panose="02020603050405020304" pitchFamily="18" charset="0"/>
              </a:rPr>
              <a:t> &gt; 0, и найдем значения параметра а, при которых неравенство не будет иметь целочисленных решений.</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64248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Прямоугольник 1"/>
          <p:cNvSpPr/>
          <p:nvPr/>
        </p:nvSpPr>
        <p:spPr>
          <a:xfrm>
            <a:off x="1048870" y="571606"/>
            <a:ext cx="8964705" cy="685059"/>
          </a:xfrm>
          <a:prstGeom prst="rect">
            <a:avLst/>
          </a:prstGeom>
        </p:spPr>
        <p:txBody>
          <a:bodyPr wrap="square">
            <a:spAutoFit/>
          </a:bodyPr>
          <a:lstStyle/>
          <a:p>
            <a:pPr marL="457200" marR="179705" indent="173355" algn="just">
              <a:lnSpc>
                <a:spcPct val="107000"/>
              </a:lnSpc>
              <a:spcAft>
                <a:spcPts val="800"/>
              </a:spcAft>
            </a:pPr>
            <a:r>
              <a:rPr lang="ru-RU" dirty="0" smtClean="0">
                <a:effectLst/>
                <a:latin typeface="Calibri" panose="020F0502020204030204" pitchFamily="34" charset="0"/>
                <a:ea typeface="Calibri" panose="020F0502020204030204" pitchFamily="34" charset="0"/>
                <a:cs typeface="Times New Roman" panose="02020603050405020304" pitchFamily="18" charset="0"/>
              </a:rPr>
              <a:t>Обратимся к графику. Найдем вершину и несколько точек. Вершина параболы лежит на прямой х = 15. При х = 1 </a:t>
            </a:r>
            <a:r>
              <a:rPr lang="en-US" dirty="0" smtClean="0">
                <a:effectLst/>
                <a:latin typeface="Calibri" panose="020F0502020204030204" pitchFamily="34" charset="0"/>
                <a:ea typeface="Calibri" panose="020F0502020204030204" pitchFamily="34" charset="0"/>
                <a:cs typeface="Times New Roman" panose="02020603050405020304" pitchFamily="18" charset="0"/>
              </a:rPr>
              <a:t>t</a:t>
            </a:r>
            <a:r>
              <a:rPr lang="ru-RU" dirty="0" smtClean="0">
                <a:effectLst/>
                <a:latin typeface="Calibri" panose="020F0502020204030204" pitchFamily="34" charset="0"/>
                <a:ea typeface="Calibri" panose="020F0502020204030204" pitchFamily="34" charset="0"/>
                <a:cs typeface="Times New Roman" panose="02020603050405020304" pitchFamily="18" charset="0"/>
              </a:rPr>
              <a:t> = 4, при х = 2 </a:t>
            </a:r>
            <a:r>
              <a:rPr lang="en-US" dirty="0" smtClean="0">
                <a:effectLst/>
                <a:latin typeface="Calibri" panose="020F0502020204030204" pitchFamily="34" charset="0"/>
                <a:ea typeface="Calibri" panose="020F0502020204030204" pitchFamily="34" charset="0"/>
                <a:cs typeface="Times New Roman" panose="02020603050405020304" pitchFamily="18" charset="0"/>
              </a:rPr>
              <a:t>t</a:t>
            </a:r>
            <a:r>
              <a:rPr lang="ru-RU" dirty="0" smtClean="0">
                <a:effectLst/>
                <a:latin typeface="Calibri" panose="020F0502020204030204" pitchFamily="34" charset="0"/>
                <a:ea typeface="Calibri" panose="020F0502020204030204" pitchFamily="34" charset="0"/>
                <a:cs typeface="Times New Roman" panose="02020603050405020304" pitchFamily="18" charset="0"/>
              </a:rPr>
              <a:t> = 16, при х= 3 </a:t>
            </a:r>
            <a:r>
              <a:rPr lang="en-US" dirty="0" smtClean="0">
                <a:effectLst/>
                <a:latin typeface="Calibri" panose="020F0502020204030204" pitchFamily="34" charset="0"/>
                <a:ea typeface="Calibri" panose="020F0502020204030204" pitchFamily="34" charset="0"/>
                <a:cs typeface="Times New Roman" panose="02020603050405020304" pitchFamily="18" charset="0"/>
              </a:rPr>
              <a:t>t</a:t>
            </a:r>
            <a:r>
              <a:rPr lang="ru-RU" dirty="0" smtClean="0">
                <a:effectLst/>
                <a:latin typeface="Calibri" panose="020F0502020204030204" pitchFamily="34" charset="0"/>
                <a:ea typeface="Calibri" panose="020F0502020204030204" pitchFamily="34" charset="0"/>
                <a:cs typeface="Times New Roman" panose="02020603050405020304" pitchFamily="18" charset="0"/>
              </a:rPr>
              <a:t> = 64.</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865094" y="1349587"/>
            <a:ext cx="7095565" cy="685059"/>
          </a:xfrm>
          <a:prstGeom prst="rect">
            <a:avLst/>
          </a:prstGeom>
        </p:spPr>
        <p:txBody>
          <a:bodyPr wrap="square">
            <a:spAutoFit/>
          </a:bodyPr>
          <a:lstStyle/>
          <a:p>
            <a:pPr marL="457200" marR="179705" indent="173355" algn="just">
              <a:lnSpc>
                <a:spcPct val="107000"/>
              </a:lnSpc>
              <a:spcAft>
                <a:spcPts val="800"/>
              </a:spcAft>
            </a:pPr>
            <a:r>
              <a:rPr lang="ru-RU" dirty="0" smtClean="0">
                <a:effectLst/>
                <a:latin typeface="Calibri" panose="020F0502020204030204" pitchFamily="34" charset="0"/>
                <a:ea typeface="Calibri" panose="020F0502020204030204" pitchFamily="34" charset="0"/>
                <a:cs typeface="Times New Roman" panose="02020603050405020304" pitchFamily="18" charset="0"/>
              </a:rPr>
              <a:t>Таким образом, если </a:t>
            </a:r>
            <a:r>
              <a:rPr lang="en-US" dirty="0" smtClean="0">
                <a:effectLst/>
                <a:latin typeface="Calibri" panose="020F0502020204030204" pitchFamily="34" charset="0"/>
                <a:ea typeface="Calibri" panose="020F0502020204030204" pitchFamily="34" charset="0"/>
                <a:cs typeface="Times New Roman" panose="02020603050405020304" pitchFamily="18" charset="0"/>
              </a:rPr>
              <a:t>t</a:t>
            </a:r>
            <a:r>
              <a:rPr lang="ru-RU" dirty="0" smtClean="0">
                <a:effectLst/>
                <a:latin typeface="Calibri" panose="020F0502020204030204" pitchFamily="34" charset="0"/>
                <a:ea typeface="Calibri" panose="020F0502020204030204" pitchFamily="34" charset="0"/>
                <a:cs typeface="Times New Roman" panose="02020603050405020304" pitchFamily="18" charset="0"/>
              </a:rPr>
              <a:t> = 16 не попадает в промежуток (х</a:t>
            </a:r>
            <a:r>
              <a:rPr lang="ru-RU" baseline="-25000" dirty="0" smtClean="0">
                <a:effectLst/>
                <a:latin typeface="Calibri" panose="020F0502020204030204" pitchFamily="34" charset="0"/>
                <a:ea typeface="Calibri" panose="020F0502020204030204" pitchFamily="34" charset="0"/>
                <a:cs typeface="Times New Roman" panose="02020603050405020304" pitchFamily="18" charset="0"/>
              </a:rPr>
              <a:t>1</a:t>
            </a:r>
            <a:r>
              <a:rPr lang="ru-RU" dirty="0" smtClean="0">
                <a:effectLst/>
                <a:latin typeface="Calibri" panose="020F0502020204030204" pitchFamily="34" charset="0"/>
                <a:ea typeface="Calibri" panose="020F0502020204030204" pitchFamily="34" charset="0"/>
                <a:cs typeface="Times New Roman" panose="02020603050405020304" pitchFamily="18" charset="0"/>
              </a:rPr>
              <a:t>; х</a:t>
            </a:r>
            <a:r>
              <a:rPr lang="ru-RU" baseline="-25000" dirty="0" smtClean="0">
                <a:effectLst/>
                <a:latin typeface="Calibri" panose="020F0502020204030204" pitchFamily="34" charset="0"/>
                <a:ea typeface="Calibri" panose="020F0502020204030204" pitchFamily="34" charset="0"/>
                <a:cs typeface="Times New Roman" panose="02020603050405020304" pitchFamily="18" charset="0"/>
              </a:rPr>
              <a:t>2</a:t>
            </a:r>
            <a:r>
              <a:rPr lang="ru-RU" dirty="0" smtClean="0">
                <a:effectLst/>
                <a:latin typeface="Calibri" panose="020F0502020204030204" pitchFamily="34" charset="0"/>
                <a:ea typeface="Calibri" panose="020F0502020204030204" pitchFamily="34" charset="0"/>
                <a:cs typeface="Times New Roman" panose="02020603050405020304" pitchFamily="18" charset="0"/>
              </a:rPr>
              <a:t>), то целочисленных решений нет.</a:t>
            </a:r>
            <a:r>
              <a:rPr lang="ru-RU" i="1" dirty="0" smtClean="0">
                <a:effectLst/>
                <a:latin typeface="Cambria Math" panose="02040503050406030204" pitchFamily="18" charset="0"/>
                <a:ea typeface="Times New Roman" panose="02020603050405020304" pitchFamily="18"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Прямоугольник 3"/>
              <p:cNvSpPr/>
              <p:nvPr/>
            </p:nvSpPr>
            <p:spPr>
              <a:xfrm>
                <a:off x="1450039" y="2029417"/>
                <a:ext cx="6233162" cy="1921360"/>
              </a:xfrm>
              <a:prstGeom prst="rect">
                <a:avLst/>
              </a:prstGeom>
            </p:spPr>
            <p:txBody>
              <a:bodyPr wrap="square">
                <a:spAutoFit/>
              </a:bodyPr>
              <a:lstStyle/>
              <a:p>
                <a:pPr marL="457200" marR="179705" indent="173355" algn="just">
                  <a:lnSpc>
                    <a:spcPct val="107000"/>
                  </a:lnSpc>
                  <a:spcAft>
                    <a:spcPts val="800"/>
                  </a:spcAft>
                </a:pPr>
                <a:r>
                  <a:rPr lang="ru-RU" dirty="0" smtClean="0">
                    <a:effectLst/>
                    <a:latin typeface="Calibri" panose="020F0502020204030204" pitchFamily="34" charset="0"/>
                    <a:ea typeface="Calibri" panose="020F0502020204030204" pitchFamily="34" charset="0"/>
                    <a:cs typeface="Times New Roman" panose="02020603050405020304" pitchFamily="18" charset="0"/>
                  </a:rPr>
                  <a:t> </a:t>
                </a:r>
                <a14:m>
                  <m:oMath xmlns:m="http://schemas.openxmlformats.org/officeDocument/2006/math">
                    <m:r>
                      <a:rPr lang="en-US" i="1">
                        <a:effectLst/>
                        <a:latin typeface="Cambria Math" panose="02040503050406030204" pitchFamily="18" charset="0"/>
                        <a:ea typeface="Calibri" panose="020F0502020204030204" pitchFamily="34" charset="0"/>
                        <a:cs typeface="Cambria Math" panose="02040503050406030204" pitchFamily="18" charset="0"/>
                      </a:rPr>
                      <m:t>𝑡</m:t>
                    </m:r>
                    <m:r>
                      <a:rPr lang="ru-RU">
                        <a:effectLst/>
                        <a:latin typeface="Cambria Math" panose="02040503050406030204" pitchFamily="18" charset="0"/>
                        <a:ea typeface="Calibri" panose="020F0502020204030204" pitchFamily="34" charset="0"/>
                        <a:cs typeface="Cambria Math" panose="02040503050406030204" pitchFamily="18" charset="0"/>
                      </a:rPr>
                      <m:t>=</m:t>
                    </m:r>
                    <m:f>
                      <m:fPr>
                        <m:ctrlPr>
                          <a:rPr lang="ru-RU" i="1">
                            <a:effectLst/>
                            <a:latin typeface="Cambria Math" panose="02040503050406030204" pitchFamily="18" charset="0"/>
                            <a:ea typeface="Calibri" panose="020F0502020204030204" pitchFamily="34" charset="0"/>
                            <a:cs typeface="Times New Roman" panose="02020603050405020304" pitchFamily="18" charset="0"/>
                          </a:rPr>
                        </m:ctrlPr>
                      </m:fPr>
                      <m:num>
                        <m:r>
                          <a:rPr lang="ru-RU">
                            <a:effectLst/>
                            <a:latin typeface="Cambria Math" panose="02040503050406030204" pitchFamily="18" charset="0"/>
                            <a:ea typeface="Calibri" panose="020F0502020204030204" pitchFamily="34" charset="0"/>
                            <a:cs typeface="Cambria Math" panose="02040503050406030204" pitchFamily="18" charset="0"/>
                          </a:rPr>
                          <m:t>30±</m:t>
                        </m:r>
                        <m:rad>
                          <m:radPr>
                            <m:degHide m:val="on"/>
                            <m:ctrlPr>
                              <a:rPr lang="ru-RU" i="1">
                                <a:effectLst/>
                                <a:latin typeface="Cambria Math" panose="02040503050406030204" pitchFamily="18" charset="0"/>
                                <a:ea typeface="Calibri" panose="020F0502020204030204" pitchFamily="34" charset="0"/>
                                <a:cs typeface="Times New Roman" panose="02020603050405020304" pitchFamily="18" charset="0"/>
                              </a:rPr>
                            </m:ctrlPr>
                          </m:radPr>
                          <m:deg/>
                          <m:e>
                            <m:r>
                              <a:rPr lang="ru-RU">
                                <a:effectLst/>
                                <a:latin typeface="Cambria Math" panose="02040503050406030204" pitchFamily="18" charset="0"/>
                                <a:ea typeface="Calibri" panose="020F0502020204030204" pitchFamily="34" charset="0"/>
                                <a:cs typeface="Times New Roman" panose="02020603050405020304" pitchFamily="18" charset="0"/>
                              </a:rPr>
                              <m:t>900</m:t>
                            </m:r>
                            <m:r>
                              <a:rPr lang="ru-RU" i="1">
                                <a:effectLst/>
                                <a:latin typeface="Cambria Math" panose="02040503050406030204" pitchFamily="18" charset="0"/>
                                <a:ea typeface="Calibri" panose="020F0502020204030204" pitchFamily="34" charset="0"/>
                                <a:cs typeface="Cambria Math" panose="02040503050406030204" pitchFamily="18" charset="0"/>
                              </a:rPr>
                              <m:t>−</m:t>
                            </m:r>
                            <m:r>
                              <a:rPr lang="ru-RU">
                                <a:effectLst/>
                                <a:latin typeface="Cambria Math" panose="02040503050406030204" pitchFamily="18" charset="0"/>
                                <a:ea typeface="Calibri" panose="020F0502020204030204" pitchFamily="34" charset="0"/>
                                <a:cs typeface="Cambria Math" panose="02040503050406030204" pitchFamily="18" charset="0"/>
                              </a:rPr>
                              <m:t>4</m:t>
                            </m:r>
                            <m:r>
                              <a:rPr lang="en-US" i="1">
                                <a:effectLst/>
                                <a:latin typeface="Cambria Math" panose="02040503050406030204" pitchFamily="18" charset="0"/>
                                <a:ea typeface="Calibri" panose="020F0502020204030204" pitchFamily="34" charset="0"/>
                                <a:cs typeface="Cambria Math" panose="02040503050406030204" pitchFamily="18" charset="0"/>
                              </a:rPr>
                              <m:t>𝑎</m:t>
                            </m:r>
                          </m:e>
                        </m:rad>
                      </m:num>
                      <m:den>
                        <m:r>
                          <a:rPr lang="ru-RU">
                            <a:effectLst/>
                            <a:latin typeface="Cambria Math" panose="02040503050406030204" pitchFamily="18" charset="0"/>
                            <a:ea typeface="Calibri" panose="020F0502020204030204" pitchFamily="34" charset="0"/>
                            <a:cs typeface="Cambria Math" panose="02040503050406030204" pitchFamily="18" charset="0"/>
                          </a:rPr>
                          <m:t>2</m:t>
                        </m:r>
                      </m:den>
                    </m:f>
                  </m:oMath>
                </a14:m>
                <a:r>
                  <a:rPr lang="ru-RU" dirty="0">
                    <a:effectLst/>
                    <a:latin typeface="Calibri" panose="020F0502020204030204" pitchFamily="34" charset="0"/>
                    <a:ea typeface="Times New Roman" panose="02020603050405020304" pitchFamily="18" charset="0"/>
                    <a:cs typeface="Times New Roman" panose="02020603050405020304" pitchFamily="18" charset="0"/>
                  </a:rPr>
                  <a:t> = 15 ± </a:t>
                </a:r>
                <a14:m>
                  <m:oMath xmlns:m="http://schemas.openxmlformats.org/officeDocument/2006/math">
                    <m:rad>
                      <m:radPr>
                        <m:degHide m:val="on"/>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ru-RU" i="1">
                            <a:effectLst/>
                            <a:latin typeface="Cambria Math" panose="02040503050406030204" pitchFamily="18" charset="0"/>
                            <a:ea typeface="Times New Roman" panose="02020603050405020304" pitchFamily="18" charset="0"/>
                            <a:cs typeface="Times New Roman" panose="02020603050405020304" pitchFamily="18" charset="0"/>
                          </a:rPr>
                          <m:t>225−</m:t>
                        </m:r>
                        <m:r>
                          <a:rPr lang="ru-RU" i="1">
                            <a:effectLst/>
                            <a:latin typeface="Cambria Math" panose="02040503050406030204" pitchFamily="18" charset="0"/>
                            <a:ea typeface="Times New Roman" panose="02020603050405020304" pitchFamily="18" charset="0"/>
                            <a:cs typeface="Times New Roman" panose="02020603050405020304" pitchFamily="18" charset="0"/>
                          </a:rPr>
                          <m:t>𝑎</m:t>
                        </m:r>
                      </m:e>
                    </m:rad>
                  </m:oMath>
                </a14:m>
                <a:r>
                  <a:rPr lang="ru-RU" dirty="0">
                    <a:effectLst/>
                    <a:latin typeface="Calibri" panose="020F0502020204030204" pitchFamily="34" charset="0"/>
                    <a:ea typeface="Times New Roman" panose="02020603050405020304" pitchFamily="18" charset="0"/>
                    <a:cs typeface="Times New Roman" panose="02020603050405020304" pitchFamily="18" charset="0"/>
                  </a:rPr>
                  <a:t> , </a:t>
                </a:r>
                <a:r>
                  <a:rPr lang="ru-RU" dirty="0" err="1">
                    <a:effectLst/>
                    <a:latin typeface="Calibri" panose="020F0502020204030204" pitchFamily="34" charset="0"/>
                    <a:ea typeface="Times New Roman" panose="02020603050405020304" pitchFamily="18" charset="0"/>
                    <a:cs typeface="Times New Roman" panose="02020603050405020304" pitchFamily="18" charset="0"/>
                  </a:rPr>
                  <a:t>т.о</a:t>
                </a:r>
                <a:r>
                  <a:rPr lang="ru-RU" dirty="0">
                    <a:effectLst/>
                    <a:latin typeface="Calibri" panose="020F0502020204030204" pitchFamily="34" charset="0"/>
                    <a:ea typeface="Times New Roman" panose="02020603050405020304" pitchFamily="18" charset="0"/>
                    <a:cs typeface="Times New Roman" panose="02020603050405020304" pitchFamily="18" charset="0"/>
                  </a:rPr>
                  <a:t> </a:t>
                </a:r>
                <a14:m>
                  <m:oMath xmlns:m="http://schemas.openxmlformats.org/officeDocument/2006/math">
                    <m:rad>
                      <m:radPr>
                        <m:degHide m:val="on"/>
                        <m:ctrlPr>
                          <a:rPr lang="ru-RU" i="1">
                            <a:effectLst/>
                            <a:latin typeface="Cambria Math" panose="02040503050406030204" pitchFamily="18" charset="0"/>
                            <a:ea typeface="Times New Roman" panose="02020603050405020304" pitchFamily="18" charset="0"/>
                            <a:cs typeface="Times New Roman" panose="02020603050405020304" pitchFamily="18" charset="0"/>
                          </a:rPr>
                        </m:ctrlPr>
                      </m:radPr>
                      <m:deg/>
                      <m:e>
                        <m:r>
                          <a:rPr lang="ru-RU" i="1">
                            <a:effectLst/>
                            <a:latin typeface="Cambria Math" panose="02040503050406030204" pitchFamily="18" charset="0"/>
                            <a:ea typeface="Times New Roman" panose="02020603050405020304" pitchFamily="18" charset="0"/>
                            <a:cs typeface="Times New Roman" panose="02020603050405020304" pitchFamily="18" charset="0"/>
                          </a:rPr>
                          <m:t>225−</m:t>
                        </m:r>
                        <m:r>
                          <a:rPr lang="ru-RU" i="1">
                            <a:effectLst/>
                            <a:latin typeface="Cambria Math" panose="02040503050406030204" pitchFamily="18" charset="0"/>
                            <a:ea typeface="Times New Roman" panose="02020603050405020304" pitchFamily="18" charset="0"/>
                            <a:cs typeface="Times New Roman" panose="02020603050405020304" pitchFamily="18" charset="0"/>
                          </a:rPr>
                          <m:t>𝑎</m:t>
                        </m:r>
                      </m:e>
                    </m:rad>
                    <m:r>
                      <a:rPr lang="ru-RU" i="1">
                        <a:effectLst/>
                        <a:latin typeface="Cambria Math" panose="02040503050406030204" pitchFamily="18" charset="0"/>
                        <a:ea typeface="Times New Roman" panose="02020603050405020304" pitchFamily="18" charset="0"/>
                        <a:cs typeface="Times New Roman" panose="02020603050405020304" pitchFamily="18" charset="0"/>
                      </a:rPr>
                      <m:t>&lt;1</m:t>
                    </m:r>
                  </m:oMath>
                </a14:m>
                <a:r>
                  <a:rPr lang="ru-RU" dirty="0">
                    <a:effectLst/>
                    <a:latin typeface="Calibri" panose="020F0502020204030204" pitchFamily="34" charset="0"/>
                    <a:ea typeface="Times New Roman" panose="02020603050405020304" pitchFamily="18" charset="0"/>
                    <a:cs typeface="Times New Roman" panose="02020603050405020304" pitchFamily="18" charset="0"/>
                  </a:rPr>
                  <a:t>, 225 – а &lt; 1, </a:t>
                </a:r>
                <a:r>
                  <a:rPr lang="en-US" dirty="0">
                    <a:effectLst/>
                    <a:latin typeface="Calibri" panose="020F0502020204030204" pitchFamily="34" charset="0"/>
                    <a:ea typeface="Times New Roman" panose="02020603050405020304" pitchFamily="18" charset="0"/>
                    <a:cs typeface="Times New Roman" panose="02020603050405020304" pitchFamily="18" charset="0"/>
                  </a:rPr>
                  <a:t>a</a:t>
                </a:r>
                <a:r>
                  <a:rPr lang="ru-RU" dirty="0">
                    <a:effectLst/>
                    <a:latin typeface="Calibri" panose="020F0502020204030204" pitchFamily="34" charset="0"/>
                    <a:ea typeface="Times New Roman" panose="02020603050405020304" pitchFamily="18" charset="0"/>
                    <a:cs typeface="Times New Roman" panose="02020603050405020304" pitchFamily="18" charset="0"/>
                  </a:rPr>
                  <a:t> &gt; </a:t>
                </a:r>
                <a:r>
                  <a:rPr lang="ru-RU" dirty="0" smtClean="0">
                    <a:effectLst/>
                    <a:latin typeface="Calibri" panose="020F0502020204030204" pitchFamily="34" charset="0"/>
                    <a:ea typeface="Times New Roman" panose="02020603050405020304" pitchFamily="18" charset="0"/>
                    <a:cs typeface="Times New Roman" panose="02020603050405020304" pitchFamily="18" charset="0"/>
                  </a:rPr>
                  <a:t>224</a:t>
                </a:r>
                <a:endParaRPr lang="en-US" dirty="0" smtClean="0">
                  <a:effectLst/>
                  <a:latin typeface="Calibri" panose="020F0502020204030204" pitchFamily="34" charset="0"/>
                  <a:ea typeface="Times New Roman" panose="02020603050405020304" pitchFamily="18" charset="0"/>
                  <a:cs typeface="Times New Roman" panose="02020603050405020304" pitchFamily="18" charset="0"/>
                </a:endParaRPr>
              </a:p>
              <a:p>
                <a:pPr marL="457200" marR="179705" indent="173355" algn="just">
                  <a:lnSpc>
                    <a:spcPct val="107000"/>
                  </a:lnSpc>
                  <a:spcAft>
                    <a:spcPts val="800"/>
                  </a:spcAft>
                </a:pPr>
                <a:r>
                  <a:rPr lang="ru-RU" dirty="0"/>
                  <a:t>Объединив полученные значения а, получаем, </a:t>
                </a:r>
                <a:r>
                  <a:rPr lang="en-US" dirty="0" smtClean="0"/>
                  <a:t>       </a:t>
                </a:r>
                <a:r>
                  <a:rPr lang="ru-RU" dirty="0" smtClean="0"/>
                  <a:t>что а </a:t>
                </a:r>
                <a:r>
                  <a:rPr lang="ru-RU" dirty="0"/>
                  <a:t>&gt; 224.</a:t>
                </a:r>
              </a:p>
              <a:p>
                <a:pPr marL="457200" marR="179705" indent="173355" algn="just">
                  <a:lnSpc>
                    <a:spcPct val="107000"/>
                  </a:lnSpc>
                  <a:spcAft>
                    <a:spcPts val="800"/>
                  </a:spcAft>
                </a:pP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4" name="Прямоугольник 3"/>
              <p:cNvSpPr>
                <a:spLocks noRot="1" noChangeAspect="1" noMove="1" noResize="1" noEditPoints="1" noAdjustHandles="1" noChangeArrowheads="1" noChangeShapeType="1" noTextEdit="1"/>
              </p:cNvSpPr>
              <p:nvPr/>
            </p:nvSpPr>
            <p:spPr>
              <a:xfrm>
                <a:off x="1450039" y="2029417"/>
                <a:ext cx="6233162" cy="1921360"/>
              </a:xfrm>
              <a:prstGeom prst="rect">
                <a:avLst/>
              </a:prstGeom>
              <a:blipFill rotWithShape="0">
                <a:blip r:embed="rId2"/>
                <a:stretch>
                  <a:fillRect/>
                </a:stretch>
              </a:blipFill>
            </p:spPr>
            <p:txBody>
              <a:bodyPr/>
              <a:lstStyle/>
              <a:p>
                <a:r>
                  <a:rPr lang="ru-RU">
                    <a:noFill/>
                  </a:rPr>
                  <a:t> </a:t>
                </a:r>
              </a:p>
            </p:txBody>
          </p:sp>
        </mc:Fallback>
      </mc:AlternateContent>
      <p:sp>
        <p:nvSpPr>
          <p:cNvPr id="5" name="Прямоугольник 4"/>
          <p:cNvSpPr/>
          <p:nvPr/>
        </p:nvSpPr>
        <p:spPr>
          <a:xfrm>
            <a:off x="1450039" y="3702202"/>
            <a:ext cx="6087489" cy="671915"/>
          </a:xfrm>
          <a:prstGeom prst="rect">
            <a:avLst/>
          </a:prstGeom>
        </p:spPr>
        <p:txBody>
          <a:bodyPr wrap="square">
            <a:spAutoFit/>
          </a:bodyPr>
          <a:lstStyle/>
          <a:p>
            <a:pPr marL="450215">
              <a:lnSpc>
                <a:spcPct val="107000"/>
              </a:lnSpc>
              <a:spcAft>
                <a:spcPts val="800"/>
              </a:spcAft>
            </a:pPr>
            <a:r>
              <a:rPr lang="ru-RU" b="1" dirty="0" smtClean="0">
                <a:effectLst/>
                <a:latin typeface="Calibri" panose="020F0502020204030204" pitchFamily="34" charset="0"/>
                <a:ea typeface="Calibri" panose="020F0502020204030204" pitchFamily="34" charset="0"/>
                <a:cs typeface="Times New Roman" panose="02020603050405020304" pitchFamily="18" charset="0"/>
              </a:rPr>
              <a:t>Ответ</a:t>
            </a:r>
            <a:r>
              <a:rPr lang="ru-RU" dirty="0" smtClean="0">
                <a:effectLst/>
                <a:latin typeface="Calibri" panose="020F0502020204030204" pitchFamily="34" charset="0"/>
                <a:ea typeface="Calibri" panose="020F0502020204030204" pitchFamily="34" charset="0"/>
                <a:cs typeface="Times New Roman" panose="02020603050405020304" pitchFamily="18" charset="0"/>
              </a:rPr>
              <a:t>: неравенство не имеет целочисленных решений при а &gt; 224</a:t>
            </a:r>
            <a:endParaRPr lang="en-US" dirty="0" smtClean="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2" name="Рисунок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93018" y="1284485"/>
            <a:ext cx="3291840" cy="3596640"/>
          </a:xfrm>
          <a:prstGeom prst="rect">
            <a:avLst/>
          </a:prstGeom>
        </p:spPr>
      </p:pic>
    </p:spTree>
    <p:extLst>
      <p:ext uri="{BB962C8B-B14F-4D97-AF65-F5344CB8AC3E}">
        <p14:creationId xmlns:p14="http://schemas.microsoft.com/office/powerpoint/2010/main" val="3757568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1447798" y="715356"/>
            <a:ext cx="8982636" cy="1938992"/>
          </a:xfrm>
          <a:prstGeom prst="rect">
            <a:avLst/>
          </a:prstGeom>
          <a:noFill/>
        </p:spPr>
        <p:txBody>
          <a:bodyPr wrap="square" rtlCol="0">
            <a:spAutoFit/>
          </a:bodyPr>
          <a:lstStyle/>
          <a:p>
            <a:pPr marL="285750" indent="-285750">
              <a:buFont typeface="Arial" panose="020B0604020202020204" pitchFamily="34" charset="0"/>
              <a:buChar char="•"/>
            </a:pPr>
            <a:r>
              <a:rPr lang="ru-RU" sz="2400" dirty="0"/>
              <a:t>Найдите все такие целые a и b, что корни </a:t>
            </a:r>
            <a:r>
              <a:rPr lang="ru-RU" sz="2400" dirty="0" smtClean="0"/>
              <a:t>уравнения</a:t>
            </a:r>
            <a:r>
              <a:rPr lang="en-US" sz="2400" dirty="0" smtClean="0"/>
              <a:t>      </a:t>
            </a:r>
            <a:endParaRPr lang="ru-RU" sz="2400" dirty="0" smtClean="0"/>
          </a:p>
          <a:p>
            <a:r>
              <a:rPr lang="en-US" sz="2400" dirty="0" smtClean="0"/>
              <a:t> </a:t>
            </a:r>
            <a:r>
              <a:rPr lang="ru-RU" sz="2400" dirty="0" smtClean="0"/>
              <a:t>x</a:t>
            </a:r>
            <a:r>
              <a:rPr lang="ru-RU" sz="2400" baseline="30000" dirty="0" smtClean="0"/>
              <a:t>2</a:t>
            </a:r>
            <a:r>
              <a:rPr lang="ru-RU" sz="2400" dirty="0"/>
              <a:t> + (2a + 9)x + 3b + 5 = </a:t>
            </a:r>
            <a:r>
              <a:rPr lang="ru-RU" sz="2400" dirty="0" smtClean="0"/>
              <a:t>0</a:t>
            </a:r>
            <a:r>
              <a:rPr lang="en-US" sz="2400" dirty="0" smtClean="0"/>
              <a:t>         </a:t>
            </a:r>
            <a:endParaRPr lang="ru-RU" sz="2400" dirty="0" smtClean="0"/>
          </a:p>
          <a:p>
            <a:r>
              <a:rPr lang="en-US" sz="2400" dirty="0" smtClean="0"/>
              <a:t> </a:t>
            </a:r>
            <a:r>
              <a:rPr lang="ru-RU" sz="2400" dirty="0" smtClean="0"/>
              <a:t>являются </a:t>
            </a:r>
            <a:r>
              <a:rPr lang="ru-RU" sz="2400" dirty="0"/>
              <a:t>различными целыми числами, а коэффициенты </a:t>
            </a:r>
            <a:endParaRPr lang="ru-RU" sz="2400" dirty="0" smtClean="0"/>
          </a:p>
          <a:p>
            <a:r>
              <a:rPr lang="ru-RU" sz="2400" dirty="0" smtClean="0"/>
              <a:t>(</a:t>
            </a:r>
            <a:r>
              <a:rPr lang="ru-RU" sz="2400" dirty="0"/>
              <a:t>2a + 9) и (3b + 5) - простыми числами.</a:t>
            </a:r>
          </a:p>
          <a:p>
            <a:pPr marL="285750" indent="-285750">
              <a:buFont typeface="Arial" panose="020B0604020202020204" pitchFamily="34" charset="0"/>
              <a:buChar char="•"/>
            </a:pPr>
            <a:endParaRPr lang="ru-RU" sz="2400" dirty="0"/>
          </a:p>
        </p:txBody>
      </p:sp>
      <p:sp>
        <p:nvSpPr>
          <p:cNvPr id="7" name="Прямоугольник 6"/>
          <p:cNvSpPr/>
          <p:nvPr/>
        </p:nvSpPr>
        <p:spPr>
          <a:xfrm>
            <a:off x="5272587" y="2377349"/>
            <a:ext cx="1715854" cy="461665"/>
          </a:xfrm>
          <a:prstGeom prst="rect">
            <a:avLst/>
          </a:prstGeom>
        </p:spPr>
        <p:txBody>
          <a:bodyPr wrap="none">
            <a:spAutoFit/>
          </a:bodyPr>
          <a:lstStyle/>
          <a:p>
            <a:r>
              <a:rPr lang="ru-RU" sz="2400" b="0" i="0" dirty="0" smtClean="0">
                <a:effectLst/>
                <a:latin typeface="Helvetica Neue"/>
              </a:rPr>
              <a:t> </a:t>
            </a:r>
            <a:r>
              <a:rPr lang="ru-RU" sz="2400" b="1" i="0" dirty="0" smtClean="0">
                <a:effectLst/>
                <a:latin typeface="Helvetica Neue"/>
              </a:rPr>
              <a:t>Решение:</a:t>
            </a:r>
            <a:endParaRPr lang="ru-RU" sz="2400" dirty="0"/>
          </a:p>
        </p:txBody>
      </p:sp>
      <p:sp>
        <p:nvSpPr>
          <p:cNvPr id="8" name="Прямоугольник 7"/>
          <p:cNvSpPr/>
          <p:nvPr/>
        </p:nvSpPr>
        <p:spPr>
          <a:xfrm>
            <a:off x="1385043" y="2840097"/>
            <a:ext cx="9744636" cy="1569660"/>
          </a:xfrm>
          <a:prstGeom prst="rect">
            <a:avLst/>
          </a:prstGeom>
        </p:spPr>
        <p:txBody>
          <a:bodyPr wrap="square">
            <a:spAutoFit/>
          </a:bodyPr>
          <a:lstStyle/>
          <a:p>
            <a:pPr marL="285750" indent="-285750">
              <a:buFont typeface="Arial" panose="020B0604020202020204" pitchFamily="34" charset="0"/>
              <a:buChar char="•"/>
            </a:pPr>
            <a:r>
              <a:rPr lang="ru-RU" sz="2400" dirty="0"/>
              <a:t>Сумма корней </a:t>
            </a:r>
            <a:r>
              <a:rPr lang="ru-RU" sz="2400" dirty="0" smtClean="0"/>
              <a:t>(</a:t>
            </a:r>
            <a:r>
              <a:rPr lang="ru-RU" sz="2400" dirty="0"/>
              <a:t>2а + 9) - число нечётное при любом целом </a:t>
            </a:r>
            <a:r>
              <a:rPr lang="ru-RU" sz="2400" dirty="0" smtClean="0"/>
              <a:t>а, </a:t>
            </a:r>
          </a:p>
          <a:p>
            <a:r>
              <a:rPr lang="ru-RU" sz="2400" dirty="0" smtClean="0"/>
              <a:t>т.к. (</a:t>
            </a:r>
            <a:r>
              <a:rPr lang="ru-RU" sz="2400" dirty="0"/>
              <a:t>х</a:t>
            </a:r>
            <a:r>
              <a:rPr lang="ru-RU" sz="2400" baseline="-25000" dirty="0"/>
              <a:t>1 </a:t>
            </a:r>
            <a:r>
              <a:rPr lang="ru-RU" sz="2400" dirty="0"/>
              <a:t>+ х</a:t>
            </a:r>
            <a:r>
              <a:rPr lang="ru-RU" sz="2400" baseline="-25000" dirty="0"/>
              <a:t>2</a:t>
            </a:r>
            <a:r>
              <a:rPr lang="ru-RU" sz="2400" dirty="0"/>
              <a:t>) – это нечётное </a:t>
            </a:r>
            <a:r>
              <a:rPr lang="ru-RU" sz="2400" dirty="0" smtClean="0"/>
              <a:t>число, возможно это только тогда, когда </a:t>
            </a:r>
            <a:r>
              <a:rPr lang="ru-RU" sz="2400" dirty="0"/>
              <a:t>один из целых корней чётный, другой </a:t>
            </a:r>
            <a:r>
              <a:rPr lang="ru-RU" sz="2400" dirty="0" smtClean="0"/>
              <a:t>– нечётный. В этом случае </a:t>
            </a:r>
            <a:r>
              <a:rPr lang="ru-RU" sz="2400" dirty="0"/>
              <a:t>их произведение чётное простое </a:t>
            </a:r>
            <a:r>
              <a:rPr lang="ru-RU" sz="2400" dirty="0" smtClean="0"/>
              <a:t>число, а это 2: </a:t>
            </a:r>
            <a:endParaRPr lang="ru-RU" sz="2400" dirty="0"/>
          </a:p>
        </p:txBody>
      </p:sp>
      <p:sp>
        <p:nvSpPr>
          <p:cNvPr id="5" name="Прямоугольник 4"/>
          <p:cNvSpPr/>
          <p:nvPr/>
        </p:nvSpPr>
        <p:spPr>
          <a:xfrm>
            <a:off x="3529858" y="4408674"/>
            <a:ext cx="4260471" cy="1569660"/>
          </a:xfrm>
          <a:prstGeom prst="rect">
            <a:avLst/>
          </a:prstGeom>
        </p:spPr>
        <p:txBody>
          <a:bodyPr wrap="square">
            <a:spAutoFit/>
          </a:bodyPr>
          <a:lstStyle/>
          <a:p>
            <a:pPr algn="ctr"/>
            <a:r>
              <a:rPr lang="ru-RU" sz="2400" b="0" i="0" dirty="0" smtClean="0">
                <a:effectLst/>
                <a:latin typeface="Helvetica Neue"/>
              </a:rPr>
              <a:t>x</a:t>
            </a:r>
            <a:r>
              <a:rPr lang="ru-RU" sz="2400" b="0" i="0" baseline="-25000" dirty="0" smtClean="0">
                <a:effectLst/>
                <a:latin typeface="Helvetica Neue"/>
              </a:rPr>
              <a:t>1</a:t>
            </a:r>
            <a:r>
              <a:rPr lang="ru-RU" sz="2400" b="0" i="0" dirty="0" smtClean="0">
                <a:effectLst/>
                <a:latin typeface="Helvetica Neue"/>
              </a:rPr>
              <a:t>x</a:t>
            </a:r>
            <a:r>
              <a:rPr lang="ru-RU" sz="2400" b="0" i="0" baseline="-25000" dirty="0" smtClean="0">
                <a:effectLst/>
                <a:latin typeface="Helvetica Neue"/>
              </a:rPr>
              <a:t>2</a:t>
            </a:r>
            <a:r>
              <a:rPr lang="ru-RU" sz="2400" b="0" i="0" dirty="0" smtClean="0">
                <a:effectLst/>
                <a:latin typeface="Helvetica Neue"/>
              </a:rPr>
              <a:t> = 3b + 5 = 2</a:t>
            </a:r>
          </a:p>
          <a:p>
            <a:pPr algn="ctr"/>
            <a:r>
              <a:rPr lang="ru-RU" sz="2400" dirty="0">
                <a:latin typeface="Helvetica Neue"/>
              </a:rPr>
              <a:t>3b </a:t>
            </a:r>
            <a:r>
              <a:rPr lang="ru-RU" sz="2400" dirty="0" smtClean="0">
                <a:latin typeface="Helvetica Neue"/>
              </a:rPr>
              <a:t>= 2 – 5 </a:t>
            </a:r>
          </a:p>
          <a:p>
            <a:pPr algn="ctr"/>
            <a:r>
              <a:rPr lang="ru-RU" sz="2400" dirty="0">
                <a:latin typeface="Helvetica Neue"/>
              </a:rPr>
              <a:t>3b </a:t>
            </a:r>
            <a:r>
              <a:rPr lang="ru-RU" sz="2400" dirty="0" smtClean="0">
                <a:latin typeface="Helvetica Neue"/>
              </a:rPr>
              <a:t>= </a:t>
            </a:r>
            <a:r>
              <a:rPr lang="ru-RU" sz="2400" dirty="0">
                <a:latin typeface="Helvetica Neue"/>
              </a:rPr>
              <a:t>– </a:t>
            </a:r>
            <a:r>
              <a:rPr lang="ru-RU" sz="2400" dirty="0" smtClean="0">
                <a:latin typeface="Helvetica Neue"/>
              </a:rPr>
              <a:t>3</a:t>
            </a:r>
          </a:p>
          <a:p>
            <a:pPr algn="ctr"/>
            <a:r>
              <a:rPr lang="ru-RU" sz="2400" b="1" i="0" dirty="0" smtClean="0">
                <a:effectLst/>
                <a:latin typeface="Helvetica Neue"/>
              </a:rPr>
              <a:t>b = −1</a:t>
            </a:r>
            <a:endParaRPr lang="ru-RU" sz="2400" b="1" dirty="0"/>
          </a:p>
        </p:txBody>
      </p:sp>
    </p:spTree>
    <p:extLst>
      <p:ext uri="{BB962C8B-B14F-4D97-AF65-F5344CB8AC3E}">
        <p14:creationId xmlns:p14="http://schemas.microsoft.com/office/powerpoint/2010/main" val="1634601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Прямоугольник 1"/>
          <p:cNvSpPr/>
          <p:nvPr/>
        </p:nvSpPr>
        <p:spPr>
          <a:xfrm>
            <a:off x="1658471" y="753053"/>
            <a:ext cx="8059270" cy="2862322"/>
          </a:xfrm>
          <a:prstGeom prst="rect">
            <a:avLst/>
          </a:prstGeom>
        </p:spPr>
        <p:txBody>
          <a:bodyPr wrap="square">
            <a:spAutoFit/>
          </a:bodyPr>
          <a:lstStyle/>
          <a:p>
            <a:pPr algn="just"/>
            <a:r>
              <a:rPr lang="ru-RU" b="0" i="0" dirty="0" smtClean="0">
                <a:effectLst/>
                <a:latin typeface="Helvetica Neue"/>
              </a:rPr>
              <a:t>Поскольку </a:t>
            </a:r>
            <a:r>
              <a:rPr lang="ru-RU" dirty="0">
                <a:latin typeface="Helvetica Neue"/>
              </a:rPr>
              <a:t>x</a:t>
            </a:r>
            <a:r>
              <a:rPr lang="ru-RU" baseline="-25000" dirty="0">
                <a:latin typeface="Helvetica Neue"/>
              </a:rPr>
              <a:t>1</a:t>
            </a:r>
            <a:r>
              <a:rPr lang="ru-RU" dirty="0">
                <a:latin typeface="Helvetica Neue"/>
              </a:rPr>
              <a:t>x</a:t>
            </a:r>
            <a:r>
              <a:rPr lang="ru-RU" baseline="-25000" dirty="0">
                <a:latin typeface="Helvetica Neue"/>
              </a:rPr>
              <a:t>2</a:t>
            </a:r>
            <a:r>
              <a:rPr lang="ru-RU" dirty="0">
                <a:latin typeface="Helvetica Neue"/>
              </a:rPr>
              <a:t> </a:t>
            </a:r>
            <a:r>
              <a:rPr lang="ru-RU" dirty="0" smtClean="0">
                <a:latin typeface="Helvetica Neue"/>
              </a:rPr>
              <a:t>= 2, а x</a:t>
            </a:r>
            <a:r>
              <a:rPr lang="ru-RU" baseline="-25000" dirty="0" smtClean="0">
                <a:latin typeface="Helvetica Neue"/>
              </a:rPr>
              <a:t>1 </a:t>
            </a:r>
            <a:r>
              <a:rPr lang="ru-RU" dirty="0" smtClean="0">
                <a:latin typeface="Helvetica Neue"/>
              </a:rPr>
              <a:t>и x</a:t>
            </a:r>
            <a:r>
              <a:rPr lang="ru-RU" baseline="-25000" dirty="0" smtClean="0">
                <a:latin typeface="Helvetica Neue"/>
              </a:rPr>
              <a:t>2</a:t>
            </a:r>
            <a:r>
              <a:rPr lang="ru-RU" dirty="0">
                <a:latin typeface="Helvetica Neue"/>
              </a:rPr>
              <a:t> </a:t>
            </a:r>
            <a:r>
              <a:rPr lang="ru-RU" dirty="0" smtClean="0">
                <a:latin typeface="Helvetica Neue"/>
              </a:rPr>
              <a:t> - различные целые числа, то возможны два варианта:</a:t>
            </a:r>
          </a:p>
          <a:p>
            <a:pPr algn="just"/>
            <a:r>
              <a:rPr lang="ru-RU" b="0" i="0" dirty="0" smtClean="0">
                <a:effectLst/>
                <a:latin typeface="Helvetica Neue"/>
              </a:rPr>
              <a:t>Если x</a:t>
            </a:r>
            <a:r>
              <a:rPr lang="ru-RU" b="0" i="0" baseline="-25000" dirty="0" smtClean="0">
                <a:effectLst/>
                <a:latin typeface="Helvetica Neue"/>
              </a:rPr>
              <a:t>1</a:t>
            </a:r>
            <a:r>
              <a:rPr lang="ru-RU" b="0" i="0" dirty="0" smtClean="0">
                <a:effectLst/>
                <a:latin typeface="Helvetica Neue"/>
              </a:rPr>
              <a:t> = −1, x</a:t>
            </a:r>
            <a:r>
              <a:rPr lang="ru-RU" b="0" i="0" baseline="-25000" dirty="0" smtClean="0">
                <a:effectLst/>
                <a:latin typeface="Helvetica Neue"/>
              </a:rPr>
              <a:t>2</a:t>
            </a:r>
            <a:r>
              <a:rPr lang="ru-RU" b="0" i="0" dirty="0" smtClean="0">
                <a:effectLst/>
                <a:latin typeface="Helvetica Neue"/>
              </a:rPr>
              <a:t> = −2, тогда сумма корней </a:t>
            </a:r>
            <a:r>
              <a:rPr lang="ru-RU" dirty="0">
                <a:latin typeface="Helvetica Neue"/>
              </a:rPr>
              <a:t>равна </a:t>
            </a:r>
            <a:r>
              <a:rPr lang="ru-RU" dirty="0" smtClean="0">
                <a:latin typeface="Helvetica Neue"/>
              </a:rPr>
              <a:t>−3, а значит</a:t>
            </a:r>
          </a:p>
          <a:p>
            <a:pPr algn="just"/>
            <a:r>
              <a:rPr lang="ru-RU" dirty="0" smtClean="0">
                <a:latin typeface="Helvetica Neue"/>
              </a:rPr>
              <a:t>  </a:t>
            </a:r>
            <a:r>
              <a:rPr lang="ru-RU" b="0" i="0" dirty="0" smtClean="0">
                <a:effectLst/>
                <a:latin typeface="Helvetica Neue"/>
              </a:rPr>
              <a:t>2а + 9 = 3</a:t>
            </a:r>
          </a:p>
          <a:p>
            <a:pPr algn="just"/>
            <a:r>
              <a:rPr lang="ru-RU" dirty="0">
                <a:latin typeface="Helvetica Neue"/>
              </a:rPr>
              <a:t> </a:t>
            </a:r>
            <a:r>
              <a:rPr lang="ru-RU" dirty="0" smtClean="0">
                <a:latin typeface="Helvetica Neue"/>
              </a:rPr>
              <a:t> 2а = 3</a:t>
            </a:r>
            <a:r>
              <a:rPr lang="ru-RU" dirty="0">
                <a:latin typeface="Helvetica Neue"/>
              </a:rPr>
              <a:t> </a:t>
            </a:r>
            <a:r>
              <a:rPr lang="ru-RU" dirty="0" smtClean="0">
                <a:latin typeface="Helvetica Neue"/>
              </a:rPr>
              <a:t>− 9</a:t>
            </a:r>
          </a:p>
          <a:p>
            <a:pPr algn="just"/>
            <a:r>
              <a:rPr lang="ru-RU" dirty="0" smtClean="0">
                <a:latin typeface="Helvetica Neue"/>
              </a:rPr>
              <a:t>  2а = − 6</a:t>
            </a:r>
          </a:p>
          <a:p>
            <a:pPr algn="just"/>
            <a:r>
              <a:rPr lang="ru-RU" dirty="0" smtClean="0">
                <a:latin typeface="Helvetica Neue"/>
              </a:rPr>
              <a:t>  </a:t>
            </a:r>
            <a:r>
              <a:rPr lang="ru-RU" b="1" dirty="0" smtClean="0">
                <a:latin typeface="Helvetica Neue"/>
              </a:rPr>
              <a:t>а </a:t>
            </a:r>
            <a:r>
              <a:rPr lang="ru-RU" b="1" i="0" dirty="0" smtClean="0">
                <a:effectLst/>
                <a:latin typeface="Helvetica Neue"/>
              </a:rPr>
              <a:t>= −3</a:t>
            </a:r>
          </a:p>
          <a:p>
            <a:pPr algn="just"/>
            <a:endParaRPr lang="ru-RU" b="0" i="0" dirty="0" smtClean="0">
              <a:effectLst/>
              <a:latin typeface="Helvetica Neue"/>
            </a:endParaRPr>
          </a:p>
          <a:p>
            <a:pPr algn="just"/>
            <a:r>
              <a:rPr lang="ru-RU" b="0" i="0" dirty="0" smtClean="0">
                <a:effectLst/>
                <a:latin typeface="Helvetica Neue"/>
              </a:rPr>
              <a:t>Если х</a:t>
            </a:r>
            <a:r>
              <a:rPr lang="ru-RU" b="0" i="0" baseline="-25000" dirty="0" smtClean="0">
                <a:effectLst/>
                <a:latin typeface="Helvetica Neue"/>
              </a:rPr>
              <a:t>1</a:t>
            </a:r>
            <a:r>
              <a:rPr lang="ru-RU" b="0" i="0" dirty="0" smtClean="0">
                <a:effectLst/>
                <a:latin typeface="Helvetica Neue"/>
              </a:rPr>
              <a:t> = 1, х</a:t>
            </a:r>
            <a:r>
              <a:rPr lang="ru-RU" b="0" i="0" baseline="-25000" dirty="0" smtClean="0">
                <a:effectLst/>
                <a:latin typeface="Helvetica Neue"/>
              </a:rPr>
              <a:t>2</a:t>
            </a:r>
            <a:r>
              <a:rPr lang="ru-RU" b="0" i="0" dirty="0" smtClean="0">
                <a:effectLst/>
                <a:latin typeface="Helvetica Neue"/>
              </a:rPr>
              <a:t> = 2, </a:t>
            </a:r>
            <a:r>
              <a:rPr lang="ru-RU" dirty="0">
                <a:latin typeface="Helvetica Neue"/>
              </a:rPr>
              <a:t>тогда сумма корней равна </a:t>
            </a:r>
            <a:r>
              <a:rPr lang="ru-RU" dirty="0" smtClean="0">
                <a:latin typeface="Helvetica Neue"/>
              </a:rPr>
              <a:t>3, а значит </a:t>
            </a:r>
            <a:endParaRPr lang="ru-RU" dirty="0">
              <a:latin typeface="Helvetica Neue"/>
            </a:endParaRPr>
          </a:p>
          <a:p>
            <a:pPr algn="just"/>
            <a:r>
              <a:rPr lang="ru-RU" b="0" i="0" dirty="0" smtClean="0">
                <a:effectLst/>
                <a:latin typeface="Helvetica Neue"/>
              </a:rPr>
              <a:t>  2а + 9 = −3, а это не простое число.</a:t>
            </a:r>
            <a:endParaRPr lang="ru-RU" b="0" i="0" dirty="0">
              <a:effectLst/>
              <a:latin typeface="Helvetica Neue"/>
            </a:endParaRPr>
          </a:p>
        </p:txBody>
      </p:sp>
      <p:sp>
        <p:nvSpPr>
          <p:cNvPr id="3" name="Прямоугольник 2"/>
          <p:cNvSpPr/>
          <p:nvPr/>
        </p:nvSpPr>
        <p:spPr>
          <a:xfrm>
            <a:off x="4727368" y="3669232"/>
            <a:ext cx="2498184" cy="369332"/>
          </a:xfrm>
          <a:prstGeom prst="rect">
            <a:avLst/>
          </a:prstGeom>
        </p:spPr>
        <p:txBody>
          <a:bodyPr wrap="none">
            <a:spAutoFit/>
          </a:bodyPr>
          <a:lstStyle/>
          <a:p>
            <a:r>
              <a:rPr lang="ru-RU" b="1" i="0" dirty="0" smtClean="0">
                <a:effectLst/>
                <a:latin typeface="Helvetica Neue"/>
              </a:rPr>
              <a:t>Ответ:</a:t>
            </a:r>
            <a:r>
              <a:rPr lang="ru-RU" b="0" i="0" dirty="0" smtClean="0">
                <a:effectLst/>
                <a:latin typeface="Helvetica Neue"/>
              </a:rPr>
              <a:t> а = −3, b = −1.</a:t>
            </a:r>
            <a:endParaRPr lang="ru-RU" dirty="0"/>
          </a:p>
        </p:txBody>
      </p:sp>
      <p:sp>
        <p:nvSpPr>
          <p:cNvPr id="4" name="Прямоугольник 3"/>
          <p:cNvSpPr/>
          <p:nvPr/>
        </p:nvSpPr>
        <p:spPr>
          <a:xfrm>
            <a:off x="1658471" y="4199998"/>
            <a:ext cx="8184777" cy="646331"/>
          </a:xfrm>
          <a:prstGeom prst="rect">
            <a:avLst/>
          </a:prstGeom>
        </p:spPr>
        <p:txBody>
          <a:bodyPr wrap="square">
            <a:spAutoFit/>
          </a:bodyPr>
          <a:lstStyle/>
          <a:p>
            <a:r>
              <a:rPr lang="ru-RU" b="1" i="0" dirty="0" smtClean="0">
                <a:effectLst/>
                <a:latin typeface="Helvetica Neue"/>
              </a:rPr>
              <a:t>Замечание:</a:t>
            </a:r>
            <a:r>
              <a:rPr lang="ru-RU" b="0" i="0" dirty="0" smtClean="0">
                <a:effectLst/>
                <a:latin typeface="Helvetica Neue"/>
              </a:rPr>
              <a:t> Так как корни х</a:t>
            </a:r>
            <a:r>
              <a:rPr lang="ru-RU" b="0" i="0" baseline="-25000" dirty="0" smtClean="0">
                <a:effectLst/>
                <a:latin typeface="Helvetica Neue"/>
              </a:rPr>
              <a:t>1</a:t>
            </a:r>
            <a:r>
              <a:rPr lang="ru-RU" b="0" i="0" dirty="0" smtClean="0">
                <a:effectLst/>
                <a:latin typeface="Helvetica Neue"/>
              </a:rPr>
              <a:t> и х</a:t>
            </a:r>
            <a:r>
              <a:rPr lang="ru-RU" b="0" i="0" baseline="-25000" dirty="0" smtClean="0">
                <a:effectLst/>
                <a:latin typeface="Helvetica Neue"/>
              </a:rPr>
              <a:t>2</a:t>
            </a:r>
            <a:r>
              <a:rPr lang="ru-RU" b="0" i="0" dirty="0" smtClean="0">
                <a:effectLst/>
                <a:latin typeface="Helvetica Neue"/>
              </a:rPr>
              <a:t> - целые числа разной чётности, то они разные числа. </a:t>
            </a:r>
            <a:endParaRPr lang="ru-RU" dirty="0"/>
          </a:p>
        </p:txBody>
      </p:sp>
    </p:spTree>
    <p:extLst>
      <p:ext uri="{BB962C8B-B14F-4D97-AF65-F5344CB8AC3E}">
        <p14:creationId xmlns:p14="http://schemas.microsoft.com/office/powerpoint/2010/main" val="4087370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3069</TotalTime>
  <Words>648</Words>
  <Application>Microsoft Office PowerPoint</Application>
  <PresentationFormat>Широкоэкранный</PresentationFormat>
  <Paragraphs>53</Paragraphs>
  <Slides>9</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9</vt:i4>
      </vt:variant>
    </vt:vector>
  </HeadingPairs>
  <TitlesOfParts>
    <vt:vector size="16" baseType="lpstr">
      <vt:lpstr>Arial</vt:lpstr>
      <vt:lpstr>Calibri</vt:lpstr>
      <vt:lpstr>Calibri Light</vt:lpstr>
      <vt:lpstr>Cambria Math</vt:lpstr>
      <vt:lpstr>Helvetica Neue</vt:lpstr>
      <vt:lpstr>Times New Roman</vt:lpstr>
      <vt:lpstr>Тема Office</vt:lpstr>
      <vt:lpstr>Презентация PowerPoint</vt:lpstr>
      <vt:lpstr>w</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валатаня</dc:creator>
  <cp:lastModifiedBy>валатаня</cp:lastModifiedBy>
  <cp:revision>31</cp:revision>
  <dcterms:created xsi:type="dcterms:W3CDTF">2021-11-30T16:57:48Z</dcterms:created>
  <dcterms:modified xsi:type="dcterms:W3CDTF">2022-08-22T17:06:23Z</dcterms:modified>
</cp:coreProperties>
</file>