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5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6" r:id="rId21"/>
    <p:sldId id="277" r:id="rId22"/>
    <p:sldId id="274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DA1BC-D84C-4429-92A8-9D097D8CF199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2814B-7529-4893-B65B-0F711BF5DD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45457-EAA5-40CF-B140-F04164BE5876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4E505-72A4-4AF0-95F6-BDA0AC87B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95997-41FD-4D9A-BF6C-7038D2C0C342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2B393-34AD-4FE7-970F-D839E548B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1CDB4-41F8-4ABC-B83C-85D470B0AA42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51480A-060B-4076-A8E7-D724F1FA7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8B9FAE-50A3-4A98-BBAA-EB796F117285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62420-C5BC-4B80-86A7-DA4F81DC7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0C4FC-BD5D-4D57-A784-F8E0C9FE7993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23B7E-394D-4E48-B641-33195675A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8E49B3-4B7F-4375-8834-73FB613404C6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4703B8-E5E1-4ED9-88AE-BE12A3E70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44F63-ADB5-4CF1-9DF4-B62F01367576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E6BEC-AD88-4845-9051-80454BF7C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E6C2B-E921-4172-AC9E-357D20563F24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42E67-9136-461C-B80A-FFF4C8642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990BF-0EB1-456B-BC5C-E8C0E1CBBA34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5EEF5-F4B8-4689-B9FA-6C8DFC6DE3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3E8EB-915F-48A8-81E4-E0E848CCB59D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C276DD-F84A-4ED0-9898-1CEE6DAF6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436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8437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826F40-9D3C-412A-B3F9-33459D2E641C}" type="datetimeFigureOut">
              <a:rPr lang="ru-RU"/>
              <a:pPr>
                <a:defRPr/>
              </a:pPr>
              <a:t>23.10.2018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1E8A74-1951-4EBF-964F-92A6F3B5F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8441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Word1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171450"/>
            <a:ext cx="8229600" cy="22320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Развитие навыков </a:t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самоконтроля 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>у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детей</a:t>
            </a:r>
            <a:r>
              <a:rPr lang="ru-RU" b="1" i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b="1" i="1" dirty="0">
                <a:solidFill>
                  <a:schemeClr val="accent6">
                    <a:lumMod val="75000"/>
                  </a:schemeClr>
                </a:solidFill>
              </a:rPr>
            </a:br>
            <a:endParaRPr lang="ru-RU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507413" cy="485298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Самоконтроль </a:t>
            </a: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- это осознание и оценка человеком собственных действий, психических процессов и состояний.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b="1" smtClean="0">
                <a:latin typeface="Times New Roman" pitchFamily="18" charset="0"/>
                <a:cs typeface="Times New Roman" pitchFamily="18" charset="0"/>
              </a:rPr>
              <a:t>Самоконтроль обусловлен:  </a:t>
            </a:r>
          </a:p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обществом( поведение)</a:t>
            </a:r>
          </a:p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имеет регулирующую функцию</a:t>
            </a:r>
          </a:p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является объектом волевой</a:t>
            </a:r>
            <a:endParaRPr lang="en-US" sz="3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 регуляции.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4" descr="мечт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3357563"/>
            <a:ext cx="2395538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композицию: </a:t>
            </a:r>
          </a:p>
        </p:txBody>
      </p:sp>
      <p:pic>
        <p:nvPicPr>
          <p:cNvPr id="22530" name="Содержимое 3" descr="самоконтроль, саморегуляци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2349500"/>
            <a:ext cx="2552700" cy="2879725"/>
          </a:xfrm>
        </p:spPr>
      </p:pic>
      <p:pic>
        <p:nvPicPr>
          <p:cNvPr id="22531" name="Рисунок 4" descr="самоконтроль, саморегуля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2852738"/>
            <a:ext cx="38671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5001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разложить геометрические фигуры в заданном порядке: </a:t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5" name="Содержимое 4" descr="IMG_203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646802"/>
            <a:ext cx="6948264" cy="521119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2147888"/>
          </a:xfrm>
        </p:spPr>
        <p:txBody>
          <a:bodyPr/>
          <a:lstStyle/>
          <a:p>
            <a:pPr eaLnBrk="1" hangingPunct="1"/>
            <a:r>
              <a:rPr lang="ru-RU" sz="2700" smtClean="0"/>
              <a:t> Ребенку нужно собрать пирамидку в соответствии с образцом. Затем задание усложняется, собрать пирамидку по порядку цифр.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4578" name="Содержимое 3" descr="самоконтроль, саморегуляци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2276475"/>
            <a:ext cx="7056437" cy="26162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351631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smtClean="0">
                <a:latin typeface="Arial" charset="0"/>
              </a:rPr>
              <a:t>Детям</a:t>
            </a:r>
            <a:r>
              <a:rPr lang="ru-RU" sz="2400" smtClean="0"/>
              <a:t> необходимо их закрасить, ориентируясь на образец: </a:t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5 - красный </a:t>
            </a:r>
            <a:br>
              <a:rPr lang="ru-RU" sz="2400" smtClean="0"/>
            </a:br>
            <a:r>
              <a:rPr lang="ru-RU" sz="2400" smtClean="0"/>
              <a:t>4 - синий </a:t>
            </a:r>
            <a:br>
              <a:rPr lang="ru-RU" sz="2400" smtClean="0"/>
            </a:br>
            <a:r>
              <a:rPr lang="ru-RU" sz="2400" smtClean="0"/>
              <a:t>3 - желтый </a:t>
            </a:r>
            <a:br>
              <a:rPr lang="ru-RU" sz="2400" smtClean="0"/>
            </a:br>
            <a:r>
              <a:rPr lang="ru-RU" sz="2400" smtClean="0"/>
              <a:t>2 - коричневый </a:t>
            </a:r>
            <a:br>
              <a:rPr lang="ru-RU" sz="2400" smtClean="0"/>
            </a:br>
            <a:r>
              <a:rPr lang="ru-RU" sz="2400" smtClean="0"/>
              <a:t>1 - черный </a:t>
            </a:r>
            <a:r>
              <a:rPr lang="ru-RU" sz="4500" smtClean="0"/>
              <a:t/>
            </a:r>
            <a:br>
              <a:rPr lang="ru-RU" sz="4500" smtClean="0"/>
            </a:br>
            <a:endParaRPr lang="ru-RU" sz="4500" smtClean="0"/>
          </a:p>
        </p:txBody>
      </p:sp>
      <p:sp>
        <p:nvSpPr>
          <p:cNvPr id="2560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5603" name="Рисунок 3" descr="самоконтроль, саморегуля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3500438"/>
            <a:ext cx="5543550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Игра "Число-контролер".</a:t>
            </a: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Содержимое 3" descr="самоконтроль, саморегуляци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1484313"/>
            <a:ext cx="6842125" cy="1368425"/>
          </a:xfrm>
        </p:spPr>
      </p:pic>
      <p:sp>
        <p:nvSpPr>
          <p:cNvPr id="26627" name="Прямоугольник 4"/>
          <p:cNvSpPr>
            <a:spLocks noChangeArrowheads="1"/>
          </p:cNvSpPr>
          <p:nvPr/>
        </p:nvSpPr>
        <p:spPr bwMode="auto">
          <a:xfrm>
            <a:off x="755650" y="2852738"/>
            <a:ext cx="7561263" cy="408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Подобные упражнения содержат в себе большие возможности для развития у детей приемов самоконтроля.</a:t>
            </a:r>
            <a:r>
              <a:rPr lang="ru-RU" sz="2800"/>
              <a:t> </a:t>
            </a:r>
            <a:r>
              <a:rPr lang="ru-RU" sz="2400">
                <a:solidFill>
                  <a:schemeClr val="tx2"/>
                </a:solidFill>
              </a:rPr>
              <a:t>Задание: решить примеры, все ответы сложить, чтобы получилась сумма:10.</a:t>
            </a:r>
          </a:p>
          <a:p>
            <a:r>
              <a:rPr lang="ru-RU" sz="2800">
                <a:latin typeface="Constantia" pitchFamily="18" charset="0"/>
              </a:rPr>
              <a:t> Продуктивные те из них, где ребенок имеет возможность сопоставлять учебные действия и их конечный результат с заданным образцом. </a:t>
            </a:r>
            <a:r>
              <a:rPr lang="ru-RU">
                <a:latin typeface="Constantia" pitchFamily="18" charset="0"/>
              </a:rPr>
              <a:t/>
            </a:r>
            <a:br>
              <a:rPr lang="ru-RU">
                <a:latin typeface="Constantia" pitchFamily="18" charset="0"/>
              </a:rPr>
            </a:br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22396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/>
              <a:t>Игра "Сохрани слово в секрете".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416550"/>
          </a:xfrm>
        </p:spPr>
        <p:txBody>
          <a:bodyPr>
            <a:normAutofit fontScale="850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Сейчас мы поиграем в такую игру. Я буду называть тебе разные слова, а ты будешь их четко за мной повторять. Но помни об одном условии: названия цветов - это наш секрет, их повторять нельзя. Вместо этого, встретившись с названием цветка, ты должен молча хлопнуть один раз в ладоши.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Примерный список слов: </a:t>
            </a:r>
            <a:b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окно, стул, ромашка, ириска, просо, плечо, шкаф, василёк, книга и т. д.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1. нельзя повторять слова, начинающиеся на звук [</a:t>
            </a:r>
            <a:r>
              <a:rPr lang="ru-RU" dirty="0" err="1" smtClean="0"/>
              <a:t>р</a:t>
            </a:r>
            <a:r>
              <a:rPr lang="ru-RU" dirty="0" smtClean="0"/>
              <a:t>]; </a:t>
            </a:r>
            <a:br>
              <a:rPr lang="ru-RU" dirty="0" smtClean="0"/>
            </a:br>
            <a:r>
              <a:rPr lang="ru-RU" dirty="0" smtClean="0"/>
              <a:t>2. нельзя повторять слова, начинающиеся с гласного звука; </a:t>
            </a:r>
            <a:br>
              <a:rPr lang="ru-RU" dirty="0" smtClean="0"/>
            </a:br>
            <a:r>
              <a:rPr lang="ru-RU" dirty="0" smtClean="0"/>
              <a:t>3. нельзя повторять названия животных; </a:t>
            </a:r>
            <a:br>
              <a:rPr lang="ru-RU" dirty="0" smtClean="0"/>
            </a:br>
            <a:r>
              <a:rPr lang="ru-RU" dirty="0" smtClean="0"/>
              <a:t>4- нельзя повторять имена девочек; </a:t>
            </a:r>
            <a:br>
              <a:rPr lang="ru-RU" dirty="0" smtClean="0"/>
            </a:br>
            <a:r>
              <a:rPr lang="ru-RU" dirty="0" smtClean="0"/>
              <a:t>5. нельзя повторять слова, состоящие из 2-х слогов, и т. д.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079500"/>
          </a:xfrm>
        </p:spPr>
        <p:txBody>
          <a:bodyPr/>
          <a:lstStyle/>
          <a:p>
            <a:pPr algn="ctr" eaLnBrk="1" hangingPunct="1"/>
            <a:r>
              <a:rPr lang="ru-RU" sz="4400" smtClean="0"/>
              <a:t>Как превратить "о" в "и". </a:t>
            </a:r>
            <a:br>
              <a:rPr lang="ru-RU" sz="4400" smtClean="0"/>
            </a:br>
            <a:endParaRPr lang="ru-RU" sz="4400" smtClean="0"/>
          </a:p>
        </p:txBody>
      </p:sp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457200" y="765175"/>
            <a:ext cx="8229600" cy="60928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smtClean="0"/>
              <a:t>Ученик доброй феи говорил: "Я не волшебник, я только учусь". Эти слова относятся и к нам: мы еще не умеем делать серьезных превращений, но превратить одну букву в другую нам под силу. Попробуем? Ниже напечатаны слоги. Не просто читай их, но во всех случаях, когда встречается звук [о], меняй его на [и].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28675" name="Рисунок 3" descr="самоконтроль, саморегуля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513" y="3068638"/>
            <a:ext cx="381000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647700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Помоги пчёлке собрать урожай.</a:t>
            </a:r>
            <a:r>
              <a:rPr lang="ru-RU" sz="4000" smtClean="0"/>
              <a:t> </a:t>
            </a: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8769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Вместо нектара пчелка собирает буквы. Если она соберет буковки правильно, у нее получится целое слово. </a:t>
            </a:r>
            <a:r>
              <a:rPr lang="ru-RU" sz="2400" smtClean="0">
                <a:solidFill>
                  <a:schemeClr val="tx2"/>
                </a:solidFill>
                <a:latin typeface="Arial" charset="0"/>
              </a:rPr>
              <a:t>Задание: пчелка  находится снизу у третьей клетке справа (ш), полетела вверх на четыре клетки(к), спустилась на одну(о), поднялась на одну вверх и одну вправо (л), потом перелетела на две влево и вниз на одну(а).</a:t>
            </a:r>
            <a:r>
              <a:rPr lang="ru-RU" smtClean="0">
                <a:solidFill>
                  <a:schemeClr val="tx2"/>
                </a:solidFill>
                <a:latin typeface="Arial" charset="0"/>
              </a:rPr>
              <a:t>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solidFill>
                  <a:schemeClr val="tx2"/>
                </a:solidFill>
                <a:latin typeface="Arial" charset="0"/>
              </a:rPr>
              <a:t>     Получилось слово:»ШКОЛА»</a:t>
            </a:r>
          </a:p>
        </p:txBody>
      </p:sp>
      <p:pic>
        <p:nvPicPr>
          <p:cNvPr id="29699" name="Рисунок 3" descr="самоконтроль, саморегуля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443706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4" descr="самоконтроль, саморегуляци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429000"/>
            <a:ext cx="3352800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008063"/>
          </a:xfrm>
        </p:spPr>
        <p:txBody>
          <a:bodyPr/>
          <a:lstStyle/>
          <a:p>
            <a:pPr algn="ctr" eaLnBrk="1" hangingPunct="1"/>
            <a:r>
              <a:rPr lang="ru-RU" sz="3600" b="1" smtClean="0"/>
              <a:t>Можешь ли ты делать два дела сразу?</a:t>
            </a:r>
            <a:br>
              <a:rPr lang="ru-RU" sz="3600" b="1" smtClean="0"/>
            </a:br>
            <a:r>
              <a:rPr lang="ru-RU" sz="2700" b="1" smtClean="0"/>
              <a:t>(чтение вслух и про себя) </a:t>
            </a:r>
            <a:br>
              <a:rPr lang="ru-RU" sz="2700" b="1" smtClean="0"/>
            </a:br>
            <a:endParaRPr lang="ru-RU" sz="2700" smtClean="0"/>
          </a:p>
        </p:txBody>
      </p:sp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457200" y="908050"/>
            <a:ext cx="8229600" cy="59499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>
                <a:latin typeface="Arial" charset="0"/>
              </a:rPr>
              <a:t>Задание: читать одно слово вслух, другое про себя.</a:t>
            </a: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В это время по дорожке </a:t>
            </a:r>
            <a:br>
              <a:rPr lang="ru-RU" sz="1600" smtClean="0"/>
            </a:br>
            <a:r>
              <a:rPr lang="ru-RU" sz="1600" smtClean="0"/>
              <a:t>Шел зверёк страшнее кошки, </a:t>
            </a:r>
            <a:br>
              <a:rPr lang="ru-RU" sz="1600" smtClean="0"/>
            </a:br>
            <a:r>
              <a:rPr lang="ru-RU" sz="1600" smtClean="0"/>
              <a:t>Был на щётку он похож.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Это был, конечно, ёж.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 А навстречу шла ежиха,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Вся в иголках, как портниха.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Закричал мышонку ёж: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- От ежей ты не уйдёшь!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Вот идет моя хозяйка,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С ней в пятнашки поиграй-ка,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А со мною - в чехарду.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Выходи скорей - я жду.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А мышонок это слышал,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Да подумал и не вышел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- Не хочу я в чехарду, -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На иголки попаду.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Долго ждали ёж с ежихой,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 А мышонок тихо-тихо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По тропинке меж кустов, </a:t>
            </a:r>
            <a:br>
              <a:rPr lang="ru-RU" sz="1600" smtClean="0"/>
            </a:br>
            <a:r>
              <a:rPr lang="ru-RU" sz="1600" smtClean="0"/>
              <a:t>                                                               Прошмыгнул - и был таков. </a:t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>                                                                     Сказка об умном мышонке.     С. Маршак </a:t>
            </a:r>
            <a:br>
              <a:rPr lang="ru-RU" sz="1600" smtClean="0"/>
            </a:br>
            <a:r>
              <a:rPr lang="ru-RU" sz="1600" smtClean="0"/>
              <a:t>                 </a:t>
            </a:r>
          </a:p>
        </p:txBody>
      </p:sp>
      <p:pic>
        <p:nvPicPr>
          <p:cNvPr id="30723" name="Рисунок 3" descr="самоконтроль, саморегуля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2492375"/>
            <a:ext cx="142875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7160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Игра «Как сказать слово, </a:t>
            </a:r>
            <a:br>
              <a:rPr lang="ru-RU" sz="4000" b="1" dirty="0" smtClean="0"/>
            </a:br>
            <a:r>
              <a:rPr lang="ru-RU" sz="4000" b="1" dirty="0" smtClean="0"/>
              <a:t>не произнося ни звука?»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31746" name="Содержимое 3" descr="самоконтроль, саморегуляци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4724400"/>
            <a:ext cx="5903913" cy="1296988"/>
          </a:xfrm>
        </p:spPr>
      </p:pic>
      <p:sp>
        <p:nvSpPr>
          <p:cNvPr id="31747" name="Прямоугольник 4"/>
          <p:cNvSpPr>
            <a:spLocks noChangeArrowheads="1"/>
          </p:cNvSpPr>
          <p:nvPr/>
        </p:nvSpPr>
        <p:spPr bwMode="auto">
          <a:xfrm>
            <a:off x="1116013" y="1989138"/>
            <a:ext cx="7056437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onstantia" pitchFamily="18" charset="0"/>
              </a:rPr>
              <a:t>Под каждой буквой написана цифра: она указывает на количество хлопков, которыми соответствующая буква станет обозначаться. Получается, что слово можно не только прочитать или произнести, но и прохлопать. </a:t>
            </a:r>
            <a:r>
              <a:rPr lang="ru-RU">
                <a:latin typeface="Constantia" pitchFamily="18" charset="0"/>
              </a:rPr>
              <a:t/>
            </a:r>
            <a:br>
              <a:rPr lang="ru-RU">
                <a:latin typeface="Constantia" pitchFamily="18" charset="0"/>
              </a:rPr>
            </a:br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413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Задачи самоконтроля</a:t>
            </a:r>
            <a:b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370013"/>
            <a:ext cx="8229600" cy="548798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C00000"/>
                </a:solidFill>
              </a:rPr>
              <a:t>совершать осознанные действия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dirty="0" smtClean="0"/>
              <a:t> 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контролировать проявление своих эмоций,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dirty="0" smtClean="0"/>
              <a:t>  </a:t>
            </a:r>
            <a:r>
              <a:rPr lang="ru-RU" sz="3600" dirty="0" smtClean="0">
                <a:solidFill>
                  <a:schemeClr val="accent4">
                    <a:lumMod val="75000"/>
                  </a:schemeClr>
                </a:solidFill>
              </a:rPr>
              <a:t>достигать собственных целей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dirty="0" smtClean="0"/>
              <a:t>  </a:t>
            </a:r>
            <a:r>
              <a:rPr lang="ru-RU" sz="3600" dirty="0" smtClean="0">
                <a:solidFill>
                  <a:srgbClr val="C00000"/>
                </a:solidFill>
              </a:rPr>
              <a:t>эмоциональный самоконтроль – владение эмоциями и чувствами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владение психической реальностью.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«Молчу – шепчу – кричу»</a:t>
            </a:r>
            <a:endParaRPr lang="ru-RU" dirty="0"/>
          </a:p>
        </p:txBody>
      </p:sp>
      <p:pic>
        <p:nvPicPr>
          <p:cNvPr id="4" name="Содержимое 3" descr="IMG_20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«Я кубик несу и не упаду»</a:t>
            </a:r>
            <a:endParaRPr lang="ru-RU" dirty="0"/>
          </a:p>
        </p:txBody>
      </p:sp>
      <p:pic>
        <p:nvPicPr>
          <p:cNvPr id="8" name="Содержимое 7" descr="IMG_20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Содержимое 2"/>
          <p:cNvSpPr>
            <a:spLocks noGrp="1"/>
          </p:cNvSpPr>
          <p:nvPr>
            <p:ph idx="1"/>
          </p:nvPr>
        </p:nvSpPr>
        <p:spPr>
          <a:xfrm>
            <a:off x="457200" y="836613"/>
            <a:ext cx="8229600" cy="54879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5400" smtClean="0">
                <a:solidFill>
                  <a:srgbClr val="00B050"/>
                </a:solidFill>
              </a:rPr>
              <a:t>Спасибо за внимание!</a:t>
            </a:r>
          </a:p>
        </p:txBody>
      </p:sp>
      <p:pic>
        <p:nvPicPr>
          <p:cNvPr id="32771" name="Рисунок 3" descr="нежность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450" y="1773238"/>
            <a:ext cx="57531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Формы эмоционального самоконтроля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600" dirty="0" smtClean="0"/>
              <a:t>внутренний диалог с самим собой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600" dirty="0" smtClean="0"/>
              <a:t>скверное настроение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600" dirty="0" smtClean="0"/>
              <a:t>вспышки эмоций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ссора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драка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достойное поведение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>взвешенное решение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" pitchFamily="2" charset="2"/>
              <a:buChar char="v"/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5363" name="Picture 4" descr="страх"/>
          <p:cNvPicPr>
            <a:picLocks noChangeAspect="1" noChangeArrowheads="1"/>
          </p:cNvPicPr>
          <p:nvPr/>
        </p:nvPicPr>
        <p:blipFill>
          <a:blip r:embed="rId2" cstate="print"/>
          <a:srcRect l="50699" t="11201" b="10497"/>
          <a:stretch>
            <a:fillRect/>
          </a:stretch>
        </p:blipFill>
        <p:spPr bwMode="auto">
          <a:xfrm>
            <a:off x="5867400" y="2781300"/>
            <a:ext cx="252095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5"/>
          <p:cNvSpPr>
            <a:spLocks noGrp="1"/>
          </p:cNvSpPr>
          <p:nvPr>
            <p:ph type="title"/>
          </p:nvPr>
        </p:nvSpPr>
        <p:spPr>
          <a:xfrm>
            <a:off x="685800" y="514350"/>
            <a:ext cx="2743200" cy="11620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6" name="Текст 4"/>
          <p:cNvSpPr>
            <a:spLocks noGrp="1"/>
          </p:cNvSpPr>
          <p:nvPr>
            <p:ph type="body" idx="2"/>
          </p:nvPr>
        </p:nvSpPr>
        <p:spPr>
          <a:xfrm>
            <a:off x="250825" y="549275"/>
            <a:ext cx="3178175" cy="5699125"/>
          </a:xfrm>
        </p:spPr>
        <p:txBody>
          <a:bodyPr/>
          <a:lstStyle/>
          <a:p>
            <a:pPr algn="ctr" eaLnBrk="1" hangingPunct="1"/>
            <a:r>
              <a:rPr lang="ru-RU" sz="2000" b="1" smtClean="0"/>
              <a:t>Развитие способности к самоконтролю начинается  в дошкольном возрасте и происходит  в процессе разнообразных  </a:t>
            </a:r>
          </a:p>
          <a:p>
            <a:pPr algn="ctr" eaLnBrk="1" hangingPunct="1"/>
            <a:r>
              <a:rPr lang="ru-RU" sz="2000" b="1" smtClean="0"/>
              <a:t> </a:t>
            </a:r>
            <a:r>
              <a:rPr lang="ru-RU" sz="2000" b="1" smtClean="0">
                <a:solidFill>
                  <a:srgbClr val="FF0000"/>
                </a:solidFill>
              </a:rPr>
              <a:t>"игр с правилами"</a:t>
            </a:r>
            <a:r>
              <a:rPr lang="ru-RU" sz="2000" b="1" smtClean="0"/>
              <a:t>. </a:t>
            </a:r>
            <a:br>
              <a:rPr lang="ru-RU" sz="2000" b="1" smtClean="0"/>
            </a:b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>Умение сравнить свою работу с образцом и сделать выводы (обнаружить ошибку; убедиться в правильности) - важный элемент самоконтроля, которому нужно учить.</a:t>
            </a:r>
          </a:p>
          <a:p>
            <a:pPr algn="ctr" eaLnBrk="1" hangingPunct="1"/>
            <a:r>
              <a:rPr lang="ru-RU" sz="2000" b="1" smtClean="0"/>
              <a:t> </a:t>
            </a:r>
          </a:p>
          <a:p>
            <a:pPr algn="ctr" eaLnBrk="1" hangingPunct="1"/>
            <a:endParaRPr lang="ru-RU" sz="2400" b="1" smtClean="0"/>
          </a:p>
        </p:txBody>
      </p:sp>
      <p:sp>
        <p:nvSpPr>
          <p:cNvPr id="1638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6388" name="Picture 5" descr="играющие де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1196975"/>
            <a:ext cx="5497513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4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439863"/>
          </a:xfrm>
        </p:spPr>
        <p:txBody>
          <a:bodyPr/>
          <a:lstStyle/>
          <a:p>
            <a:pPr algn="ctr" eaLnBrk="1" hangingPunct="1"/>
            <a:r>
              <a:rPr lang="ru-RU" smtClean="0"/>
              <a:t>Игра "Сделай так же". </a:t>
            </a:r>
          </a:p>
        </p:txBody>
      </p:sp>
      <p:sp>
        <p:nvSpPr>
          <p:cNvPr id="1028" name="Содержимое 5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624387"/>
          </a:xfrm>
        </p:spPr>
        <p:txBody>
          <a:bodyPr/>
          <a:lstStyle/>
          <a:p>
            <a:pPr eaLnBrk="1" hangingPunct="1"/>
            <a:r>
              <a:rPr lang="ru-RU" smtClean="0"/>
              <a:t>Варианты заданий в этой игре могут быть различными. Например, взрослый ставит на стол пирамидку, кольца которой надеты в порядке возрастания их размеров (сверху вниз). Детям предлагается собрать такую же пирамидку.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graphicFrame>
        <p:nvGraphicFramePr>
          <p:cNvPr id="1026" name="Object 2">
            <a:hlinkClick r:id="" action="ppaction://ole?verb=1"/>
          </p:cNvPr>
          <p:cNvGraphicFramePr>
            <a:graphicFrameLocks noChangeAspect="1"/>
          </p:cNvGraphicFramePr>
          <p:nvPr/>
        </p:nvGraphicFramePr>
        <p:xfrm>
          <a:off x="1331913" y="3789363"/>
          <a:ext cx="7029450" cy="2447925"/>
        </p:xfrm>
        <a:graphic>
          <a:graphicData uri="http://schemas.openxmlformats.org/presentationml/2006/ole">
            <p:oleObj spid="_x0000_s1028" name="Документ" r:id="rId3" imgW="6570360" imgH="1080720" progId="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404813"/>
            <a:ext cx="8229600" cy="5919787"/>
          </a:xfrm>
        </p:spPr>
        <p:txBody>
          <a:bodyPr/>
          <a:lstStyle/>
          <a:p>
            <a:pPr eaLnBrk="1" hangingPunct="1"/>
            <a:r>
              <a:rPr lang="ru-RU" sz="2800" smtClean="0"/>
              <a:t>Можно предложить сложить из имеющихся у детей геометрических фигур несложные узоры или рисунки, например: </a:t>
            </a:r>
            <a:br>
              <a:rPr lang="ru-RU" sz="2800" smtClean="0"/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/>
              <a:t> квадрат из треугольников по заданному образцу: </a:t>
            </a:r>
          </a:p>
          <a:p>
            <a:pPr eaLnBrk="1" hangingPunct="1">
              <a:buFont typeface="Wingdings 2" pitchFamily="18" charset="2"/>
              <a:buNone/>
            </a:pPr>
            <a:endParaRPr lang="ru-RU" sz="4000" smtClean="0"/>
          </a:p>
        </p:txBody>
      </p:sp>
      <p:pic>
        <p:nvPicPr>
          <p:cNvPr id="19459" name="Рисунок 3" descr="самоконтроль, саморегуля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3213100"/>
            <a:ext cx="32004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елочку из треугольников: </a:t>
            </a:r>
          </a:p>
        </p:txBody>
      </p:sp>
      <p:pic>
        <p:nvPicPr>
          <p:cNvPr id="20482" name="Содержимое 3" descr="самоконтроль, саморегуляци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55875" y="2060575"/>
            <a:ext cx="3455988" cy="3744913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5113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узор из геометрических фигур: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IMG_20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268760"/>
            <a:ext cx="6984776" cy="5238582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_20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 advClick="0">
        <p:cut thruBlk="1"/>
      </p:transition>
    </mc:Choice>
    <mc:Fallback>
      <p:transition advClick="0">
        <p:cut thruBlk="1"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195</TotalTime>
  <Words>523</Words>
  <Application>Microsoft Office PowerPoint</Application>
  <PresentationFormat>Экран (4:3)</PresentationFormat>
  <Paragraphs>58</Paragraphs>
  <Slides>22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4" baseType="lpstr">
      <vt:lpstr>Поток</vt:lpstr>
      <vt:lpstr>Документ</vt:lpstr>
      <vt:lpstr>      Развитие навыков  самоконтроля у детей </vt:lpstr>
      <vt:lpstr>        Задачи самоконтроля </vt:lpstr>
      <vt:lpstr>Формы эмоционального самоконтроля</vt:lpstr>
      <vt:lpstr>Слайд 4</vt:lpstr>
      <vt:lpstr>Игра "Сделай так же". </vt:lpstr>
      <vt:lpstr> </vt:lpstr>
      <vt:lpstr>елочку из треугольников: </vt:lpstr>
      <vt:lpstr>узор из геометрических фигур:  </vt:lpstr>
      <vt:lpstr>Слайд 9</vt:lpstr>
      <vt:lpstr>композицию: </vt:lpstr>
      <vt:lpstr>       разложить геометрические фигуры в заданном порядке:  </vt:lpstr>
      <vt:lpstr> Ребенку нужно собрать пирамидку в соответствии с образцом. Затем задание усложняется, собрать пирамидку по порядку цифр. </vt:lpstr>
      <vt:lpstr>Детям необходимо их закрасить, ориентируясь на образец:   5 - красный  4 - синий  3 - желтый  2 - коричневый  1 - черный  </vt:lpstr>
      <vt:lpstr>Игра "Число-контролер".  </vt:lpstr>
      <vt:lpstr>Игра "Сохрани слово в секрете".  </vt:lpstr>
      <vt:lpstr>Как превратить "о" в "и".  </vt:lpstr>
      <vt:lpstr>Помоги пчёлке собрать урожай. </vt:lpstr>
      <vt:lpstr>Можешь ли ты делать два дела сразу? (чтение вслух и про себя)  </vt:lpstr>
      <vt:lpstr>Игра «Как сказать слово,  не произнося ни звука?»  </vt:lpstr>
      <vt:lpstr>Игра «Молчу – шепчу – кричу»</vt:lpstr>
      <vt:lpstr>Игра «Я кубик несу и не упаду»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Развитие навыков  самоконтроля у детей </dc:title>
  <dc:creator>Admin</dc:creator>
  <cp:lastModifiedBy>Наташа</cp:lastModifiedBy>
  <cp:revision>22</cp:revision>
  <dcterms:created xsi:type="dcterms:W3CDTF">2011-11-30T10:03:26Z</dcterms:created>
  <dcterms:modified xsi:type="dcterms:W3CDTF">2018-10-23T09:04:33Z</dcterms:modified>
</cp:coreProperties>
</file>