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63" r:id="rId6"/>
    <p:sldId id="264" r:id="rId7"/>
    <p:sldId id="265" r:id="rId8"/>
    <p:sldId id="266" r:id="rId9"/>
    <p:sldId id="267" r:id="rId10"/>
    <p:sldId id="269" r:id="rId11"/>
    <p:sldId id="258" r:id="rId12"/>
    <p:sldId id="268" r:id="rId13"/>
    <p:sldId id="270" r:id="rId14"/>
    <p:sldId id="271" r:id="rId15"/>
    <p:sldId id="273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CCCC00"/>
    <a:srgbClr val="99FF33"/>
    <a:srgbClr val="FF6600"/>
    <a:srgbClr val="006600"/>
    <a:srgbClr val="9966FF"/>
    <a:srgbClr val="FF3399"/>
    <a:srgbClr val="CCFF33"/>
    <a:srgbClr val="FF9933"/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2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i (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44062"/>
            <a:ext cx="9143999" cy="69020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8572560" cy="5143535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0000FF"/>
                </a:solidFill>
              </a:rPr>
              <a:t>Окружающий  мир. </a:t>
            </a:r>
            <a:r>
              <a:rPr lang="ru-RU" sz="5400" b="1" i="1" dirty="0" smtClean="0"/>
              <a:t/>
            </a:r>
            <a:br>
              <a:rPr lang="ru-RU" sz="5400" b="1" i="1" dirty="0" smtClean="0"/>
            </a:br>
            <a:r>
              <a:rPr lang="ru-RU" sz="5400" b="1" i="1" dirty="0" smtClean="0">
                <a:solidFill>
                  <a:srgbClr val="6600FF"/>
                </a:solidFill>
              </a:rPr>
              <a:t>Тема:</a:t>
            </a:r>
            <a:br>
              <a:rPr lang="ru-RU" sz="5400" b="1" i="1" dirty="0" smtClean="0">
                <a:solidFill>
                  <a:srgbClr val="6600FF"/>
                </a:solidFill>
              </a:rPr>
            </a:br>
            <a:r>
              <a:rPr lang="ru-RU" sz="5400" b="1" i="1" dirty="0" smtClean="0">
                <a:solidFill>
                  <a:srgbClr val="6600FF"/>
                </a:solidFill>
              </a:rPr>
              <a:t>Процессы. Существенные и несущественные условия. </a:t>
            </a:r>
            <a:r>
              <a:rPr lang="ru-RU" sz="5400" b="1" i="1" dirty="0" smtClean="0"/>
              <a:t/>
            </a:r>
            <a:br>
              <a:rPr lang="ru-RU" sz="5400" b="1" i="1" dirty="0" smtClean="0"/>
            </a:br>
            <a:r>
              <a:rPr lang="ru-RU" sz="5400" b="1" i="1" dirty="0" smtClean="0">
                <a:solidFill>
                  <a:srgbClr val="0066FF"/>
                </a:solidFill>
              </a:rPr>
              <a:t>«Таяние льда и снега».</a:t>
            </a:r>
            <a:endParaRPr lang="ru-RU" sz="5400" b="1" i="1" dirty="0">
              <a:solidFill>
                <a:srgbClr val="0066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500702"/>
            <a:ext cx="3500462" cy="1071570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Составитель: </a:t>
            </a:r>
          </a:p>
          <a:p>
            <a:r>
              <a:rPr lang="ru-RU" b="1" i="1" dirty="0" smtClean="0">
                <a:solidFill>
                  <a:srgbClr val="0070C0"/>
                </a:solidFill>
              </a:rPr>
              <a:t>Малышева В Н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572132" y="5429264"/>
            <a:ext cx="1143008" cy="142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dmin\Desktop\i (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6600FF"/>
                </a:solidFill>
              </a:rPr>
              <a:t>Ход урока.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71612"/>
            <a:ext cx="8429683" cy="4430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i (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6600FF"/>
                </a:solidFill>
              </a:rPr>
              <a:t>Ход урока.</a:t>
            </a:r>
            <a:endParaRPr lang="ru-RU" sz="6000" b="1" i="1" dirty="0">
              <a:solidFill>
                <a:srgbClr val="66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600" b="1" i="1" dirty="0" smtClean="0">
                <a:solidFill>
                  <a:srgbClr val="0066FF"/>
                </a:solidFill>
              </a:rPr>
              <a:t>Снег.</a:t>
            </a:r>
            <a:endParaRPr lang="ru-RU" sz="6600" b="1" i="1" dirty="0">
              <a:solidFill>
                <a:srgbClr val="0066FF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1571612"/>
            <a:ext cx="450056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643314"/>
            <a:ext cx="3478215" cy="2994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admin\Desktop\i (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6600FF"/>
                </a:solidFill>
              </a:rPr>
              <a:t>Ход урока.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600" b="1" i="1" dirty="0" smtClean="0">
                <a:solidFill>
                  <a:srgbClr val="0000FF"/>
                </a:solidFill>
              </a:rPr>
              <a:t>Снег.</a:t>
            </a:r>
          </a:p>
          <a:p>
            <a:r>
              <a:rPr lang="ru-RU" sz="3600" b="1" i="1" dirty="0" smtClean="0">
                <a:solidFill>
                  <a:srgbClr val="0000FF"/>
                </a:solidFill>
              </a:rPr>
              <a:t>При таянии превращается в воду.</a:t>
            </a:r>
          </a:p>
          <a:p>
            <a:r>
              <a:rPr lang="ru-RU" sz="3600" b="1" i="1" dirty="0" smtClean="0">
                <a:solidFill>
                  <a:srgbClr val="0000FF"/>
                </a:solidFill>
              </a:rPr>
              <a:t>Свойства: рыхлый, белый, холодный, непрозрачный, легче воды.</a:t>
            </a:r>
          </a:p>
          <a:p>
            <a:endParaRPr lang="ru-RU" sz="3600" b="1" i="1" dirty="0">
              <a:solidFill>
                <a:srgbClr val="0000FF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/>
          </a:p>
        </p:txBody>
      </p:sp>
      <p:pic>
        <p:nvPicPr>
          <p:cNvPr id="6147" name="Picture 3" descr="C:\Users\admin\Desktop\снег и лед\maxres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643050"/>
            <a:ext cx="3983025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admin\Desktop\i (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6600FF"/>
                </a:solidFill>
              </a:rPr>
              <a:t>Ход урока.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00174"/>
            <a:ext cx="4572032" cy="461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1500174"/>
            <a:ext cx="3692529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6600FF"/>
                </a:solidFill>
              </a:rPr>
              <a:t>Самостоятельная работа.</a:t>
            </a:r>
            <a:endParaRPr lang="ru-RU" sz="4800" b="1" i="1" dirty="0">
              <a:solidFill>
                <a:srgbClr val="6600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b="1" i="1" dirty="0" smtClean="0">
                <a:solidFill>
                  <a:srgbClr val="0000FF"/>
                </a:solidFill>
              </a:rPr>
              <a:t>Прочитать тексты на с 10-13 </a:t>
            </a:r>
            <a:r>
              <a:rPr lang="ru-RU" sz="2800" b="1" i="1" dirty="0" err="1" smtClean="0">
                <a:solidFill>
                  <a:srgbClr val="0000FF"/>
                </a:solidFill>
              </a:rPr>
              <a:t>Уч</a:t>
            </a:r>
            <a:r>
              <a:rPr lang="ru-RU" sz="2800" b="1" i="1" dirty="0" smtClean="0">
                <a:solidFill>
                  <a:srgbClr val="0000FF"/>
                </a:solidFill>
              </a:rPr>
              <a:t>. Круговорот воды в природе.</a:t>
            </a:r>
          </a:p>
          <a:p>
            <a:r>
              <a:rPr lang="ru-RU" sz="2800" b="1" i="1" dirty="0" smtClean="0">
                <a:solidFill>
                  <a:srgbClr val="6600FF"/>
                </a:solidFill>
              </a:rPr>
              <a:t>Дома </a:t>
            </a:r>
            <a:r>
              <a:rPr lang="ru-RU" sz="2800" b="1" i="1" dirty="0" smtClean="0">
                <a:solidFill>
                  <a:srgbClr val="0000FF"/>
                </a:solidFill>
              </a:rPr>
              <a:t>подготовить текст о свойствах воды.</a:t>
            </a:r>
          </a:p>
          <a:p>
            <a:r>
              <a:rPr lang="ru-RU" sz="2800" b="1" i="1" dirty="0" smtClean="0">
                <a:solidFill>
                  <a:srgbClr val="0000FF"/>
                </a:solidFill>
              </a:rPr>
              <a:t>Складывание абзацев  по – разному. Окончательный вариант наклеить в У-Т. </a:t>
            </a:r>
            <a:r>
              <a:rPr lang="ru-RU" sz="2800" b="1" i="1" dirty="0" smtClean="0">
                <a:solidFill>
                  <a:srgbClr val="6600FF"/>
                </a:solidFill>
              </a:rPr>
              <a:t>Самооценка детей.  </a:t>
            </a:r>
            <a:r>
              <a:rPr lang="ru-RU" sz="2800" b="1" i="1" dirty="0" smtClean="0">
                <a:solidFill>
                  <a:srgbClr val="0000FF"/>
                </a:solidFill>
              </a:rPr>
              <a:t>Разнообразие в условиях процессов превращения воды в лед и пара в лед(мороз, резкое похолодание).</a:t>
            </a:r>
          </a:p>
          <a:p>
            <a:r>
              <a:rPr lang="ru-RU" sz="2800" b="1" i="1" dirty="0" smtClean="0">
                <a:solidFill>
                  <a:srgbClr val="0000FF"/>
                </a:solidFill>
              </a:rPr>
              <a:t>Что такое </a:t>
            </a:r>
            <a:r>
              <a:rPr lang="ru-RU" sz="2800" b="1" i="1" dirty="0" smtClean="0">
                <a:solidFill>
                  <a:srgbClr val="6600FF"/>
                </a:solidFill>
              </a:rPr>
              <a:t>конденсация?</a:t>
            </a:r>
            <a:r>
              <a:rPr lang="ru-RU" sz="2800" b="1" i="1" dirty="0" smtClean="0">
                <a:solidFill>
                  <a:srgbClr val="0000FF"/>
                </a:solidFill>
              </a:rPr>
              <a:t> Найдите «ловушку».</a:t>
            </a:r>
          </a:p>
          <a:p>
            <a:r>
              <a:rPr lang="ru-RU" sz="2800" b="1" i="1" dirty="0" smtClean="0">
                <a:solidFill>
                  <a:srgbClr val="0000FF"/>
                </a:solidFill>
              </a:rPr>
              <a:t> (Переход воды из газообразного в жидкое состояние- есть конденсация).</a:t>
            </a:r>
            <a:endParaRPr lang="ru-RU" sz="2800" b="1" i="1" dirty="0">
              <a:solidFill>
                <a:srgbClr val="0000FF"/>
              </a:solidFill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38662">
            <a:off x="7360717" y="5604746"/>
            <a:ext cx="1714480" cy="1143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0066FF"/>
                </a:solidFill>
              </a:rPr>
              <a:t>Рефлексия.</a:t>
            </a:r>
            <a:endParaRPr lang="ru-RU" sz="6600" b="1" i="1" dirty="0">
              <a:solidFill>
                <a:srgbClr val="0066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600200"/>
            <a:ext cx="7543824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rgbClr val="7030A0"/>
                </a:solidFill>
              </a:rPr>
              <a:t>Что нового узнали на уроке?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7030A0"/>
                </a:solidFill>
              </a:rPr>
              <a:t>Научились…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7030A0"/>
                </a:solidFill>
              </a:rPr>
              <a:t>Было интересно…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7030A0"/>
                </a:solidFill>
              </a:rPr>
              <a:t>Было трудно…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7030A0"/>
                </a:solidFill>
              </a:rPr>
              <a:t>Наши  ощущения…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7030A0"/>
                </a:solidFill>
              </a:rPr>
              <a:t>Этот урок дал нам  для жизни…</a:t>
            </a:r>
          </a:p>
          <a:p>
            <a:pPr>
              <a:buNone/>
            </a:pPr>
            <a:r>
              <a:rPr lang="ru-RU" sz="3600" b="1" i="1" dirty="0" smtClean="0">
                <a:solidFill>
                  <a:srgbClr val="7030A0"/>
                </a:solidFill>
              </a:rPr>
              <a:t>Больше всего понравились задания…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FF00"/>
                </a:solidFill>
              </a:rPr>
              <a:t>У</a:t>
            </a:r>
            <a:r>
              <a:rPr lang="ru-RU" sz="6000" b="1" i="1" dirty="0" smtClean="0"/>
              <a:t> </a:t>
            </a:r>
            <a:r>
              <a:rPr lang="ru-RU" sz="6000" b="1" i="1" dirty="0" err="1" smtClean="0">
                <a:solidFill>
                  <a:srgbClr val="92D050"/>
                </a:solidFill>
              </a:rPr>
              <a:t>р</a:t>
            </a:r>
            <a:r>
              <a:rPr lang="ru-RU" sz="6000" b="1" i="1" dirty="0" smtClean="0"/>
              <a:t> </a:t>
            </a:r>
            <a:r>
              <a:rPr lang="ru-RU" sz="6000" b="1" i="1" dirty="0" smtClean="0">
                <a:solidFill>
                  <a:srgbClr val="FFC000"/>
                </a:solidFill>
              </a:rPr>
              <a:t>о</a:t>
            </a:r>
            <a:r>
              <a:rPr lang="ru-RU" sz="6000" b="1" i="1" dirty="0" smtClean="0"/>
              <a:t> </a:t>
            </a:r>
            <a:r>
              <a:rPr lang="ru-RU" sz="6000" b="1" i="1" dirty="0" smtClean="0">
                <a:solidFill>
                  <a:srgbClr val="00B0F0"/>
                </a:solidFill>
              </a:rPr>
              <a:t>к</a:t>
            </a:r>
            <a:r>
              <a:rPr lang="ru-RU" sz="6000" b="1" i="1" dirty="0" smtClean="0"/>
              <a:t>   </a:t>
            </a:r>
            <a:r>
              <a:rPr lang="ru-RU" sz="6000" b="1" i="1" dirty="0" smtClean="0">
                <a:solidFill>
                  <a:schemeClr val="accent6">
                    <a:lumMod val="75000"/>
                  </a:schemeClr>
                </a:solidFill>
              </a:rPr>
              <a:t>о</a:t>
            </a:r>
            <a:r>
              <a:rPr lang="ru-RU" sz="6000" b="1" i="1" dirty="0" smtClean="0"/>
              <a:t> </a:t>
            </a:r>
            <a:r>
              <a:rPr lang="ru-RU" sz="6000" b="1" i="1" dirty="0" smtClean="0">
                <a:solidFill>
                  <a:schemeClr val="accent5">
                    <a:lumMod val="75000"/>
                  </a:schemeClr>
                </a:solidFill>
              </a:rPr>
              <a:t>к</a:t>
            </a:r>
            <a:r>
              <a:rPr lang="ru-RU" sz="6000" b="1" i="1" dirty="0" smtClean="0"/>
              <a:t> </a:t>
            </a:r>
            <a:r>
              <a:rPr lang="ru-RU" sz="6000" b="1" i="1" dirty="0" smtClean="0">
                <a:solidFill>
                  <a:srgbClr val="00B050"/>
                </a:solidFill>
              </a:rPr>
              <a:t>о</a:t>
            </a:r>
            <a:r>
              <a:rPr lang="ru-RU" sz="6000" b="1" i="1" dirty="0" smtClean="0"/>
              <a:t> </a:t>
            </a:r>
            <a:r>
              <a:rPr lang="ru-RU" sz="6000" b="1" i="1" dirty="0" err="1" smtClean="0">
                <a:solidFill>
                  <a:schemeClr val="accent2">
                    <a:lumMod val="75000"/>
                  </a:schemeClr>
                </a:solidFill>
              </a:rPr>
              <a:t>н</a:t>
            </a:r>
            <a:r>
              <a:rPr lang="ru-RU" sz="6000" b="1" i="1" dirty="0" smtClean="0"/>
              <a:t> </a:t>
            </a:r>
            <a:r>
              <a:rPr lang="ru-RU" sz="6000" b="1" i="1" dirty="0" smtClean="0">
                <a:solidFill>
                  <a:schemeClr val="accent3">
                    <a:lumMod val="50000"/>
                  </a:schemeClr>
                </a:solidFill>
              </a:rPr>
              <a:t>ч</a:t>
            </a:r>
            <a:r>
              <a:rPr lang="ru-RU" sz="6000" b="1" i="1" dirty="0" smtClean="0"/>
              <a:t> </a:t>
            </a:r>
            <a:r>
              <a:rPr lang="ru-RU" sz="6000" b="1" i="1" dirty="0" smtClean="0">
                <a:solidFill>
                  <a:srgbClr val="0066FF"/>
                </a:solidFill>
              </a:rPr>
              <a:t>е</a:t>
            </a:r>
            <a:r>
              <a:rPr lang="ru-RU" sz="6000" b="1" i="1" dirty="0" smtClean="0"/>
              <a:t> </a:t>
            </a:r>
            <a:r>
              <a:rPr lang="ru-RU" sz="6000" b="1" i="1" dirty="0" err="1" smtClean="0">
                <a:solidFill>
                  <a:srgbClr val="6600FF"/>
                </a:solidFill>
              </a:rPr>
              <a:t>н</a:t>
            </a:r>
            <a:r>
              <a:rPr lang="ru-RU" sz="6000" b="1" i="1" dirty="0" smtClean="0"/>
              <a:t> </a:t>
            </a:r>
            <a:r>
              <a:rPr lang="ru-RU" sz="6000" b="1" i="1" dirty="0" smtClean="0">
                <a:solidFill>
                  <a:srgbClr val="C00000"/>
                </a:solidFill>
              </a:rPr>
              <a:t>.</a:t>
            </a:r>
            <a:endParaRPr lang="ru-RU" sz="60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1500" b="1" i="1" dirty="0" smtClean="0"/>
              <a:t>  </a:t>
            </a:r>
            <a:r>
              <a:rPr lang="ru-RU" sz="11500" b="1" i="1" dirty="0" smtClean="0">
                <a:solidFill>
                  <a:srgbClr val="00FF00"/>
                </a:solidFill>
              </a:rPr>
              <a:t>С</a:t>
            </a:r>
            <a:r>
              <a:rPr lang="ru-RU" sz="11500" b="1" i="1" dirty="0" smtClean="0">
                <a:solidFill>
                  <a:srgbClr val="FF66FF"/>
                </a:solidFill>
              </a:rPr>
              <a:t>п</a:t>
            </a:r>
            <a:r>
              <a:rPr lang="ru-RU" sz="11500" b="1" i="1" dirty="0" smtClean="0">
                <a:solidFill>
                  <a:srgbClr val="FFFF00"/>
                </a:solidFill>
              </a:rPr>
              <a:t>а</a:t>
            </a:r>
            <a:r>
              <a:rPr lang="ru-RU" sz="11500" b="1" i="1" dirty="0" smtClean="0">
                <a:solidFill>
                  <a:srgbClr val="00FFFF"/>
                </a:solidFill>
              </a:rPr>
              <a:t>с</a:t>
            </a:r>
            <a:r>
              <a:rPr lang="ru-RU" sz="11500" b="1" i="1" dirty="0" smtClean="0">
                <a:solidFill>
                  <a:srgbClr val="99FF33"/>
                </a:solidFill>
              </a:rPr>
              <a:t>и</a:t>
            </a:r>
            <a:r>
              <a:rPr lang="ru-RU" sz="11500" b="1" i="1" dirty="0" smtClean="0">
                <a:solidFill>
                  <a:srgbClr val="FFCCFF"/>
                </a:solidFill>
              </a:rPr>
              <a:t>б</a:t>
            </a:r>
            <a:r>
              <a:rPr lang="ru-RU" sz="11500" b="1" i="1" dirty="0" smtClean="0">
                <a:solidFill>
                  <a:srgbClr val="FF9933"/>
                </a:solidFill>
              </a:rPr>
              <a:t>о</a:t>
            </a:r>
            <a:r>
              <a:rPr lang="ru-RU" sz="11500" b="1" i="1" dirty="0" smtClean="0"/>
              <a:t> </a:t>
            </a:r>
            <a:r>
              <a:rPr lang="ru-RU" sz="11500" b="1" i="1" dirty="0" smtClean="0">
                <a:solidFill>
                  <a:srgbClr val="CCFF33"/>
                </a:solidFill>
              </a:rPr>
              <a:t>з</a:t>
            </a:r>
            <a:r>
              <a:rPr lang="ru-RU" sz="11500" b="1" i="1" dirty="0" smtClean="0">
                <a:solidFill>
                  <a:srgbClr val="FF3399"/>
                </a:solidFill>
              </a:rPr>
              <a:t>а</a:t>
            </a:r>
            <a:r>
              <a:rPr lang="ru-RU" sz="11500" b="1" i="1" dirty="0" smtClean="0"/>
              <a:t> </a:t>
            </a:r>
            <a:r>
              <a:rPr lang="ru-RU" sz="11500" b="1" i="1" dirty="0" smtClean="0">
                <a:solidFill>
                  <a:srgbClr val="0066FF"/>
                </a:solidFill>
              </a:rPr>
              <a:t>р</a:t>
            </a:r>
            <a:r>
              <a:rPr lang="ru-RU" sz="11500" b="1" i="1" dirty="0" smtClean="0">
                <a:solidFill>
                  <a:srgbClr val="FF0000"/>
                </a:solidFill>
              </a:rPr>
              <a:t>а</a:t>
            </a:r>
            <a:r>
              <a:rPr lang="ru-RU" sz="11500" b="1" i="1" dirty="0" smtClean="0">
                <a:solidFill>
                  <a:srgbClr val="9966FF"/>
                </a:solidFill>
              </a:rPr>
              <a:t>б</a:t>
            </a:r>
            <a:r>
              <a:rPr lang="ru-RU" sz="11500" b="1" i="1" dirty="0" smtClean="0">
                <a:solidFill>
                  <a:srgbClr val="006600"/>
                </a:solidFill>
              </a:rPr>
              <a:t>о</a:t>
            </a:r>
            <a:r>
              <a:rPr lang="ru-RU" sz="11500" b="1" i="1" dirty="0" smtClean="0">
                <a:solidFill>
                  <a:srgbClr val="FF6600"/>
                </a:solidFill>
              </a:rPr>
              <a:t>т</a:t>
            </a:r>
            <a:r>
              <a:rPr lang="ru-RU" sz="11500" b="1" i="1" dirty="0" smtClean="0">
                <a:solidFill>
                  <a:srgbClr val="99FF33"/>
                </a:solidFill>
              </a:rPr>
              <a:t>у</a:t>
            </a:r>
            <a:r>
              <a:rPr lang="ru-RU" sz="11500" b="1" i="1" dirty="0" smtClean="0">
                <a:solidFill>
                  <a:srgbClr val="CCCC00"/>
                </a:solidFill>
              </a:rPr>
              <a:t>.</a:t>
            </a:r>
            <a:endParaRPr lang="ru-RU" sz="11500" b="1" i="1" dirty="0">
              <a:solidFill>
                <a:srgbClr val="CCCC00"/>
              </a:solidFill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4429132"/>
            <a:ext cx="2081223" cy="2081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admin\Desktop\i (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i="1" dirty="0" smtClean="0">
                <a:solidFill>
                  <a:schemeClr val="accent5">
                    <a:lumMod val="50000"/>
                  </a:schemeClr>
                </a:solidFill>
              </a:rPr>
              <a:t>Цели урока.</a:t>
            </a:r>
            <a:endParaRPr lang="ru-RU" sz="8000" b="1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0000FF"/>
                </a:solidFill>
              </a:rPr>
              <a:t>*** Учиться различать и описывать существенные и несущественные условия процесса таяния льда и снега.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00FF"/>
                </a:solidFill>
              </a:rPr>
              <a:t>***Уметь описывать разнообразные условия  процесса: «нагревание», «сжигание»,           « смешивание», «охлаждение», «подкрашивание»,                                                       « встряхивание», «переливание»,                « измельчение». </a:t>
            </a:r>
            <a:endParaRPr lang="ru-RU" b="1" i="1" dirty="0">
              <a:solidFill>
                <a:srgbClr val="0000FF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97" y="5143512"/>
            <a:ext cx="1571604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i (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rgbClr val="6600FF"/>
                </a:solidFill>
              </a:rPr>
              <a:t>Ход урока.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7200" b="1" i="1" dirty="0" smtClean="0">
                <a:solidFill>
                  <a:srgbClr val="0066FF"/>
                </a:solidFill>
              </a:rPr>
              <a:t>Лёд.</a:t>
            </a:r>
            <a:endParaRPr lang="ru-RU" sz="7200" b="1" i="1" dirty="0">
              <a:solidFill>
                <a:srgbClr val="0066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428736"/>
            <a:ext cx="6500858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i (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6600FF"/>
                </a:solidFill>
              </a:rPr>
              <a:t>Ход урока.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0066FF"/>
                </a:solidFill>
              </a:rPr>
              <a:t>Домашнее задание.              </a:t>
            </a:r>
            <a:r>
              <a:rPr lang="ru-RU" sz="2000" b="1" i="1" dirty="0" smtClean="0">
                <a:solidFill>
                  <a:srgbClr val="0066FF"/>
                </a:solidFill>
              </a:rPr>
              <a:t>Опыт 1.</a:t>
            </a:r>
            <a:r>
              <a:rPr lang="ru-RU" sz="3600" b="1" i="1" dirty="0" smtClean="0">
                <a:solidFill>
                  <a:srgbClr val="0066FF"/>
                </a:solidFill>
              </a:rPr>
              <a:t> </a:t>
            </a:r>
            <a:r>
              <a:rPr lang="ru-RU" sz="2400" b="1" i="1" dirty="0" smtClean="0">
                <a:solidFill>
                  <a:srgbClr val="0066FF"/>
                </a:solidFill>
              </a:rPr>
              <a:t>Замораживание воды.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66FF"/>
                </a:solidFill>
              </a:rPr>
              <a:t>Если налить воду в бутылку и выставить на мороз, бутылка лопнет. Лед занимает больше места, чем жидкая вода.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0066FF"/>
                </a:solidFill>
              </a:rPr>
              <a:t>Лед легче. Он плавает в воде.</a:t>
            </a:r>
          </a:p>
          <a:p>
            <a:pPr>
              <a:buNone/>
            </a:pPr>
            <a:endParaRPr lang="ru-RU" sz="6600" b="1" i="1" dirty="0">
              <a:solidFill>
                <a:srgbClr val="0066FF"/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71612"/>
            <a:ext cx="4000528" cy="448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i (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rgbClr val="6600FF"/>
                </a:solidFill>
              </a:rPr>
              <a:t>Ход урока.</a:t>
            </a:r>
            <a:endParaRPr lang="ru-RU" sz="72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86172" cy="4525963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6600FF"/>
                </a:solidFill>
              </a:rPr>
              <a:t>Свойства  льда.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66FF"/>
                </a:solidFill>
              </a:rPr>
              <a:t>***Бесцветный, прозрачный, хрупкий, тает, легче воды. </a:t>
            </a:r>
          </a:p>
          <a:p>
            <a:pPr>
              <a:buNone/>
            </a:pPr>
            <a:endParaRPr lang="ru-RU" b="1" i="1" dirty="0">
              <a:solidFill>
                <a:srgbClr val="0066FF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357686" y="1600200"/>
            <a:ext cx="4329114" cy="4525963"/>
          </a:xfrm>
        </p:spPr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6600FF"/>
                </a:solidFill>
              </a:rPr>
              <a:t>Вопросы: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66FF"/>
                </a:solidFill>
              </a:rPr>
              <a:t>***Когда вода превращается в лед?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66FF"/>
                </a:solidFill>
              </a:rPr>
              <a:t>*** Назовите свойства льда.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66FF"/>
                </a:solidFill>
              </a:rPr>
              <a:t>*** Что такое ЛЕД?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66FF"/>
                </a:solidFill>
              </a:rPr>
              <a:t>***Где больше всего запасов льда?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071942"/>
            <a:ext cx="328614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esktop\i (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6600FF"/>
                </a:solidFill>
              </a:rPr>
              <a:t>Ход урока.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71876"/>
            <a:ext cx="292895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15206" y="3857628"/>
            <a:ext cx="162987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14612" y="3429000"/>
            <a:ext cx="250033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14942" y="1142984"/>
            <a:ext cx="3575061" cy="2592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1142984"/>
            <a:ext cx="4714908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14942" y="3571876"/>
            <a:ext cx="2214579" cy="2535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dmin\Desktop\i (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6600FF"/>
                </a:solidFill>
              </a:rPr>
              <a:t>Ход урока.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solidFill>
                  <a:srgbClr val="0000FF"/>
                </a:solidFill>
              </a:rPr>
              <a:t>***Записать процессы символами.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00FF"/>
                </a:solidFill>
              </a:rPr>
              <a:t>В </a:t>
            </a:r>
            <a:r>
              <a:rPr lang="en-US" b="1" i="1" dirty="0" smtClean="0">
                <a:solidFill>
                  <a:srgbClr val="0000FF"/>
                </a:solidFill>
              </a:rPr>
              <a:t>/</a:t>
            </a:r>
            <a:r>
              <a:rPr lang="ru-RU" b="1" i="1" dirty="0" smtClean="0">
                <a:solidFill>
                  <a:srgbClr val="0000FF"/>
                </a:solidFill>
              </a:rPr>
              <a:t> ж  - т, В </a:t>
            </a:r>
            <a:r>
              <a:rPr lang="en-US" b="1" i="1" dirty="0" smtClean="0">
                <a:solidFill>
                  <a:srgbClr val="0000FF"/>
                </a:solidFill>
              </a:rPr>
              <a:t>/</a:t>
            </a:r>
            <a:r>
              <a:rPr lang="ru-RU" b="1" i="1" dirty="0" smtClean="0">
                <a:solidFill>
                  <a:srgbClr val="0000FF"/>
                </a:solidFill>
              </a:rPr>
              <a:t>т – ж (вода жидкая, твердая).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00FF"/>
                </a:solidFill>
              </a:rPr>
              <a:t>*** Что мы делали, чтобы вода превратилась в лед? (Охлаждение).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00FF"/>
                </a:solidFill>
              </a:rPr>
              <a:t>*** Что необходимо сделать, чтобы лед превратился в воду?(Нагревание).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00FF"/>
                </a:solidFill>
              </a:rPr>
              <a:t>*** Как можно в схеме обозначить охлаждение или нагревание?</a:t>
            </a:r>
            <a:endParaRPr lang="ru-RU" b="1" i="1" dirty="0">
              <a:solidFill>
                <a:srgbClr val="0000FF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285728"/>
            <a:ext cx="178591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admin\Desktop\i (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6600FF"/>
                </a:solidFill>
              </a:rPr>
              <a:t>Ход урока.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/>
              <a:t>*** Температура обозначается латинской буквой</a:t>
            </a:r>
            <a:r>
              <a:rPr lang="ru-RU" dirty="0" smtClean="0"/>
              <a:t> </a:t>
            </a:r>
            <a:r>
              <a:rPr lang="en-US" sz="6000" b="1" i="1" dirty="0" smtClean="0"/>
              <a:t>t</a:t>
            </a:r>
            <a:r>
              <a:rPr lang="ru-RU" sz="6000" b="1" i="1" dirty="0" smtClean="0"/>
              <a:t>. </a:t>
            </a:r>
            <a:r>
              <a:rPr lang="ru-RU" sz="2800" b="1" i="1" dirty="0" smtClean="0"/>
              <a:t>Стрелка вверх, стрелка вниз.</a:t>
            </a:r>
          </a:p>
          <a:p>
            <a:pPr>
              <a:buNone/>
            </a:pPr>
            <a:r>
              <a:rPr lang="ru-RU" sz="2800" b="1" i="1" dirty="0" smtClean="0"/>
              <a:t>Что они могут обозначать?</a:t>
            </a:r>
          </a:p>
          <a:p>
            <a:pPr>
              <a:buNone/>
            </a:pPr>
            <a:r>
              <a:rPr lang="ru-RU" sz="2800" b="1" i="1" dirty="0" smtClean="0"/>
              <a:t>(охлаждение – стрелка вниз, нагревание – стрелка вверх).     Записать в У-Т.</a:t>
            </a:r>
          </a:p>
          <a:p>
            <a:pPr>
              <a:buNone/>
            </a:pPr>
            <a:endParaRPr lang="ru-RU" sz="2800" b="1" i="1" dirty="0" smtClean="0"/>
          </a:p>
          <a:p>
            <a:pPr>
              <a:buNone/>
            </a:pPr>
            <a:r>
              <a:rPr lang="ru-RU" sz="1600" b="1" i="1" dirty="0" smtClean="0"/>
              <a:t> </a:t>
            </a:r>
            <a:r>
              <a:rPr lang="en-US" sz="1600" b="1" i="1" dirty="0" smtClean="0"/>
              <a:t>     </a:t>
            </a:r>
            <a:r>
              <a:rPr lang="ru-RU" sz="3600" b="1" i="1" dirty="0" smtClean="0"/>
              <a:t> </a:t>
            </a:r>
            <a:r>
              <a:rPr lang="ru-RU" sz="4000" b="1" i="1" dirty="0" smtClean="0">
                <a:solidFill>
                  <a:srgbClr val="0000FF"/>
                </a:solidFill>
              </a:rPr>
              <a:t>    </a:t>
            </a:r>
            <a:r>
              <a:rPr lang="ru-RU" sz="3600" b="1" i="1" dirty="0" smtClean="0"/>
              <a:t>                    </a:t>
            </a:r>
            <a:r>
              <a:rPr lang="en-US" sz="1600" b="1" i="1" dirty="0" smtClean="0"/>
              <a:t> </a:t>
            </a:r>
            <a:r>
              <a:rPr lang="en-US" sz="3600" b="1" i="1" dirty="0" smtClean="0"/>
              <a:t>t</a:t>
            </a:r>
            <a:r>
              <a:rPr lang="ru-RU" sz="3600" b="1" i="1" dirty="0" smtClean="0"/>
              <a:t>                           </a:t>
            </a:r>
            <a:r>
              <a:rPr lang="en-US" sz="3600" b="1" i="1" dirty="0" smtClean="0"/>
              <a:t>t </a:t>
            </a:r>
            <a:endParaRPr lang="ru-RU" sz="3600" b="1" i="1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3608381" y="5321313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 flipH="1" flipV="1">
            <a:off x="6644496" y="535703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4857760"/>
            <a:ext cx="1597013" cy="159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dmin\Desktop\i (2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6600FF"/>
                </a:solidFill>
              </a:rPr>
              <a:t>Ход урока.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i="1" dirty="0" smtClean="0">
                <a:solidFill>
                  <a:srgbClr val="0000FF"/>
                </a:solidFill>
              </a:rPr>
              <a:t>Необходимыми (существенными) условиями процессов замерзания и таяния являются охлаждение и нагревание.</a:t>
            </a:r>
          </a:p>
          <a:p>
            <a:r>
              <a:rPr lang="ru-RU" b="1" i="1" dirty="0" smtClean="0">
                <a:solidFill>
                  <a:srgbClr val="0000FF"/>
                </a:solidFill>
              </a:rPr>
              <a:t>Если вода кипит, то происходит  процесс испарения. </a:t>
            </a:r>
            <a:br>
              <a:rPr lang="ru-RU" b="1" i="1" dirty="0" smtClean="0">
                <a:solidFill>
                  <a:srgbClr val="0000FF"/>
                </a:solidFill>
              </a:rPr>
            </a:br>
            <a:r>
              <a:rPr lang="ru-RU" b="1" i="1" dirty="0" smtClean="0">
                <a:solidFill>
                  <a:srgbClr val="0000FF"/>
                </a:solidFill>
              </a:rPr>
              <a:t>*** Куда вода исчезает? (Предположение).</a:t>
            </a:r>
          </a:p>
          <a:p>
            <a:r>
              <a:rPr lang="ru-RU" b="1" i="1" dirty="0" smtClean="0">
                <a:solidFill>
                  <a:srgbClr val="0000FF"/>
                </a:solidFill>
              </a:rPr>
              <a:t>Если вода исчезла при нагревании, то ее вернуть можно охлаждением. </a:t>
            </a:r>
            <a:endParaRPr lang="ru-RU" b="1" i="1" dirty="0">
              <a:solidFill>
                <a:srgbClr val="0000FF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5214950"/>
            <a:ext cx="1577523" cy="1454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434</Words>
  <PresentationFormat>Экран (4:3)</PresentationFormat>
  <Paragraphs>61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Окружающий  мир.  Тема: Процессы. Существенные и несущественные условия.  «Таяние льда и снега».</vt:lpstr>
      <vt:lpstr>Цели урока.</vt:lpstr>
      <vt:lpstr>Ход урока.</vt:lpstr>
      <vt:lpstr>Ход урока.</vt:lpstr>
      <vt:lpstr>Ход урока.</vt:lpstr>
      <vt:lpstr>Ход урока.</vt:lpstr>
      <vt:lpstr>Ход урока.</vt:lpstr>
      <vt:lpstr>Ход урока.</vt:lpstr>
      <vt:lpstr>Ход урока.</vt:lpstr>
      <vt:lpstr>Ход урока.</vt:lpstr>
      <vt:lpstr>Ход урока.</vt:lpstr>
      <vt:lpstr>Ход урока.</vt:lpstr>
      <vt:lpstr>Ход урока.</vt:lpstr>
      <vt:lpstr>Самостоятельная работа.</vt:lpstr>
      <vt:lpstr>Рефлексия.</vt:lpstr>
      <vt:lpstr>У р о к   о к о н ч е н 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 мир.  Тема: Процессы. Существенные и несущественные условия.  «Таяние снега».</dc:title>
  <dc:creator>admin</dc:creator>
  <cp:lastModifiedBy>admin</cp:lastModifiedBy>
  <cp:revision>53</cp:revision>
  <dcterms:created xsi:type="dcterms:W3CDTF">2022-08-22T03:03:23Z</dcterms:created>
  <dcterms:modified xsi:type="dcterms:W3CDTF">2022-08-22T17:22:40Z</dcterms:modified>
</cp:coreProperties>
</file>