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4" r:id="rId25"/>
    <p:sldId id="279" r:id="rId26"/>
    <p:sldId id="280" r:id="rId27"/>
    <p:sldId id="281" r:id="rId28"/>
    <p:sldId id="282" r:id="rId29"/>
    <p:sldId id="283" r:id="rId30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31"/>
      <p:bold r:id="rId32"/>
      <p:italic r:id="rId33"/>
      <p:boldItalic r:id="rId34"/>
    </p:embeddedFont>
    <p:embeddedFont>
      <p:font typeface="EFRRID+Noto Sans Symbols" panose="020B0604020202020204"/>
      <p:regular r:id="rId35"/>
    </p:embeddedFont>
    <p:embeddedFont>
      <p:font typeface="PDHIDC+Gill Sans Bold" panose="020B0604020202020204"/>
      <p:regular r:id="rId36"/>
    </p:embeddedFont>
    <p:embeddedFont>
      <p:font typeface="Times New Roman" panose="02020603050405020304" pitchFamily="18" charset="0"/>
      <p:regular r:id="rId37"/>
    </p:embeddedFont>
    <p:embeddedFont>
      <p:font typeface="TRKBHG+Gill Sans" panose="020B0604020202020204"/>
      <p:regular r:id="rId3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Title</a:t>
            </a:r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8/22/2022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8/22/2022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34335" y="4937710"/>
            <a:ext cx="7024142" cy="19567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07"/>
              </a:lnSpc>
              <a:spcBef>
                <a:spcPts val="0"/>
              </a:spcBef>
              <a:spcAft>
                <a:spcPts val="0"/>
              </a:spcAft>
            </a:pP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Проект</a:t>
            </a:r>
            <a:r>
              <a:rPr sz="4000" b="1" spc="-86" dirty="0">
                <a:solidFill>
                  <a:srgbClr val="FF0000"/>
                </a:solidFill>
                <a:latin typeface="PDHIDC+Gill Sans Bold"/>
                <a:cs typeface="PDHIDC+Gill Sans Bold"/>
              </a:rPr>
              <a:t> </a:t>
            </a: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«Сказка Горного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Ущелья»</a:t>
            </a:r>
            <a:r>
              <a:rPr sz="4000" b="1" spc="-21" dirty="0">
                <a:solidFill>
                  <a:srgbClr val="FF0000"/>
                </a:solidFill>
                <a:latin typeface="PDHIDC+Gill Sans Bold"/>
                <a:cs typeface="PDHIDC+Gill Sans Bold"/>
              </a:rPr>
              <a:t> </a:t>
            </a: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–</a:t>
            </a:r>
            <a:r>
              <a:rPr sz="4000" b="1" spc="-11" dirty="0">
                <a:solidFill>
                  <a:srgbClr val="FF0000"/>
                </a:solidFill>
                <a:latin typeface="PDHIDC+Gill Sans Bold"/>
                <a:cs typeface="PDHIDC+Gill Sans Bold"/>
              </a:rPr>
              <a:t> </a:t>
            </a: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развлекательная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b="1" dirty="0">
                <a:solidFill>
                  <a:srgbClr val="FF0000"/>
                </a:solidFill>
                <a:latin typeface="PDHIDC+Gill Sans Bold"/>
                <a:cs typeface="PDHIDC+Gill Sans Bold"/>
              </a:rPr>
              <a:t>поляна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90600" y="470000"/>
            <a:ext cx="2384946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Скейт-парк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62057" y="1609820"/>
            <a:ext cx="4227066" cy="34398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Примерная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стоимость</a:t>
            </a:r>
            <a:r>
              <a:rPr sz="5400" spc="-11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1,6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миллионов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87344" y="433423"/>
            <a:ext cx="2787252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Аттракционы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91425" y="1818006"/>
            <a:ext cx="2164308" cy="3878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53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RKBHG+Gill Sans"/>
                <a:cs typeface="TRKBHG+Gill Sans"/>
              </a:rPr>
              <a:t>Детская</a:t>
            </a:r>
            <a:r>
              <a:rPr sz="2000" spc="-34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2000" dirty="0">
                <a:solidFill>
                  <a:srgbClr val="000000"/>
                </a:solidFill>
                <a:latin typeface="TRKBHG+Gill Sans"/>
                <a:cs typeface="TRKBHG+Gill Sans"/>
              </a:rPr>
              <a:t>площадка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603180" y="1854581"/>
            <a:ext cx="2157189" cy="3878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53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RKBHG+Gill Sans"/>
                <a:cs typeface="TRKBHG+Gill Sans"/>
              </a:rPr>
              <a:t>Колесо</a:t>
            </a:r>
            <a:r>
              <a:rPr sz="2000" spc="-25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2000" dirty="0">
                <a:solidFill>
                  <a:srgbClr val="000000"/>
                </a:solidFill>
                <a:latin typeface="TRKBHG+Gill Sans"/>
                <a:cs typeface="TRKBHG+Gill Sans"/>
              </a:rPr>
              <a:t>обозрения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656646" y="4140581"/>
            <a:ext cx="1115169" cy="38784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753"/>
              </a:lnSpc>
              <a:spcBef>
                <a:spcPts val="0"/>
              </a:spcBef>
              <a:spcAft>
                <a:spcPts val="0"/>
              </a:spcAft>
            </a:pPr>
            <a:r>
              <a:rPr sz="2000" dirty="0">
                <a:solidFill>
                  <a:srgbClr val="000000"/>
                </a:solidFill>
                <a:latin typeface="TRKBHG+Gill Sans"/>
                <a:cs typeface="TRKBHG+Gill Sans"/>
              </a:rPr>
              <a:t>Карусель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578475" y="4239169"/>
            <a:ext cx="411137" cy="6290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2478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TRKBHG+Gill Sans"/>
                <a:cs typeface="TRKBHG+Gill Sans"/>
              </a:rPr>
              <a:t>Ти</a:t>
            </a:r>
          </a:p>
          <a:p>
            <a:pPr marL="0" marR="0">
              <a:lnSpc>
                <a:spcPts val="2175"/>
              </a:lnSpc>
              <a:spcBef>
                <a:spcPts val="0"/>
              </a:spcBef>
              <a:spcAft>
                <a:spcPts val="0"/>
              </a:spcAft>
            </a:pPr>
            <a:r>
              <a:rPr sz="1800" dirty="0">
                <a:solidFill>
                  <a:srgbClr val="000000"/>
                </a:solidFill>
                <a:latin typeface="TRKBHG+Gill Sans"/>
                <a:cs typeface="TRKBHG+Gill Sans"/>
              </a:rPr>
              <a:t>р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905517" y="2227341"/>
            <a:ext cx="4914503" cy="23443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609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Примерная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стоимость</a:t>
            </a:r>
            <a:r>
              <a:rPr sz="4800" spc="-76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15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миллионов</a:t>
            </a:r>
            <a:r>
              <a:rPr sz="4800" spc="-5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645060" y="903539"/>
            <a:ext cx="3453035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Кафе</a:t>
            </a:r>
            <a:r>
              <a:rPr sz="3600" spc="-79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микки</a:t>
            </a:r>
            <a:r>
              <a:rPr sz="3600" spc="-14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маус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88321" y="832580"/>
            <a:ext cx="3386956" cy="1801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Стоимость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кафе</a:t>
            </a:r>
            <a:r>
              <a:rPr sz="5400" spc="-48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с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688321" y="2470880"/>
            <a:ext cx="4754277" cy="2620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оборудованием</a:t>
            </a:r>
          </a:p>
          <a:p>
            <a:pPr marL="19050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примерно</a:t>
            </a:r>
            <a:r>
              <a:rPr sz="5400" spc="-16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2,5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688321" y="4928330"/>
            <a:ext cx="2152240" cy="9824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557729" y="680311"/>
            <a:ext cx="5011737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Прокат</a:t>
            </a:r>
            <a:r>
              <a:rPr sz="3600" spc="-45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мистера</a:t>
            </a:r>
            <a:r>
              <a:rPr sz="3600" spc="-29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скруджа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25481" y="1046426"/>
            <a:ext cx="4314527" cy="45446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609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Стоимость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здания</a:t>
            </a:r>
            <a:r>
              <a:rPr sz="4800" spc="-95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проката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и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спортинвентаря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1,5</a:t>
            </a:r>
            <a:r>
              <a:rPr sz="4800" spc="-86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миллиона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649430" y="451711"/>
            <a:ext cx="4374356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Поляна</a:t>
            </a:r>
            <a:r>
              <a:rPr sz="3600" spc="-5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для пикников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751665" y="2232951"/>
            <a:ext cx="3512877" cy="262071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Поляна</a:t>
            </a:r>
            <a:r>
              <a:rPr sz="5400" spc="-34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для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пикника</a:t>
            </a:r>
            <a:r>
              <a:rPr sz="5400" spc="-2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-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бесценно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217549"/>
            <a:ext cx="7070716" cy="1305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28"/>
              </a:lnSpc>
              <a:spcBef>
                <a:spcPts val="0"/>
              </a:spcBef>
              <a:spcAft>
                <a:spcPts val="0"/>
              </a:spcAft>
            </a:pPr>
            <a:r>
              <a:rPr sz="3850" b="1" spc="14" dirty="0">
                <a:solidFill>
                  <a:srgbClr val="FFFF00"/>
                </a:solidFill>
                <a:latin typeface="PDHIDC+Gill Sans Bold"/>
                <a:cs typeface="PDHIDC+Gill Sans Bold"/>
              </a:rPr>
              <a:t>Идея</a:t>
            </a:r>
            <a:r>
              <a:rPr sz="3850" b="1" spc="-25" dirty="0">
                <a:solidFill>
                  <a:srgbClr val="FFFF00"/>
                </a:solidFill>
                <a:latin typeface="PDHIDC+Gill Sans Bold"/>
                <a:cs typeface="PDHIDC+Gill Sans Bold"/>
              </a:rPr>
              <a:t> </a:t>
            </a:r>
            <a:r>
              <a:rPr sz="3850" b="1" spc="11" dirty="0">
                <a:solidFill>
                  <a:srgbClr val="FFFF00"/>
                </a:solidFill>
                <a:latin typeface="PDHIDC+Gill Sans Bold"/>
                <a:cs typeface="PDHIDC+Gill Sans Bold"/>
              </a:rPr>
              <a:t>создания</a:t>
            </a:r>
            <a:r>
              <a:rPr sz="3850" b="1" spc="-45" dirty="0">
                <a:solidFill>
                  <a:srgbClr val="FFFF00"/>
                </a:solidFill>
                <a:latin typeface="PDHIDC+Gill Sans Bold"/>
                <a:cs typeface="PDHIDC+Gill Sans Bold"/>
              </a:rPr>
              <a:t> </a:t>
            </a:r>
            <a:r>
              <a:rPr sz="3850" b="1" spc="12" dirty="0">
                <a:solidFill>
                  <a:srgbClr val="FFFF00"/>
                </a:solidFill>
                <a:latin typeface="PDHIDC+Gill Sans Bold"/>
                <a:cs typeface="PDHIDC+Gill Sans Bold"/>
              </a:rPr>
              <a:t>«Прокатного</a:t>
            </a:r>
          </a:p>
          <a:p>
            <a:pPr marL="0" marR="0">
              <a:lnSpc>
                <a:spcPts val="4649"/>
              </a:lnSpc>
              <a:spcBef>
                <a:spcPts val="50"/>
              </a:spcBef>
              <a:spcAft>
                <a:spcPts val="0"/>
              </a:spcAft>
            </a:pPr>
            <a:r>
              <a:rPr sz="3850" b="1" spc="11" dirty="0">
                <a:solidFill>
                  <a:srgbClr val="FFFF00"/>
                </a:solidFill>
                <a:latin typeface="PDHIDC+Gill Sans Bold"/>
                <a:cs typeface="PDHIDC+Gill Sans Bold"/>
              </a:rPr>
              <a:t>центра»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89467" y="405991"/>
            <a:ext cx="2990031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Батутный</a:t>
            </a:r>
            <a:r>
              <a:rPr sz="3600" spc="-58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парк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275002" y="1373415"/>
            <a:ext cx="2906750" cy="1801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Батутный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центр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75002" y="3011715"/>
            <a:ext cx="3050009" cy="1801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примерно</a:t>
            </a:r>
          </a:p>
          <a:p>
            <a:pPr marL="19050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2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275002" y="4650015"/>
            <a:ext cx="2929161" cy="180156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7435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миллиона</a:t>
            </a:r>
          </a:p>
          <a:p>
            <a:pPr marL="0" marR="0">
              <a:lnSpc>
                <a:spcPts val="6450"/>
              </a:lnSpc>
              <a:spcBef>
                <a:spcPts val="0"/>
              </a:spcBef>
              <a:spcAft>
                <a:spcPts val="0"/>
              </a:spcAft>
            </a:pPr>
            <a:r>
              <a:rPr sz="54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139151" y="415135"/>
            <a:ext cx="3536478" cy="6676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Творческая</a:t>
            </a:r>
            <a:r>
              <a:rPr sz="3600" spc="-9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000000"/>
                </a:solidFill>
                <a:latin typeface="TRKBHG+Gill Sans"/>
                <a:cs typeface="TRKBHG+Gill Sans"/>
              </a:rPr>
              <a:t>аллея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392408" y="1531057"/>
            <a:ext cx="3027461" cy="38111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6609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Стоимость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аллеи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примерно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миллион</a:t>
            </a:r>
          </a:p>
          <a:p>
            <a:pPr marL="0" marR="0">
              <a:lnSpc>
                <a:spcPts val="5775"/>
              </a:lnSpc>
              <a:spcBef>
                <a:spcPts val="0"/>
              </a:spcBef>
              <a:spcAft>
                <a:spcPts val="0"/>
              </a:spcAft>
            </a:pPr>
            <a:r>
              <a:rPr sz="4800" dirty="0">
                <a:solidFill>
                  <a:srgbClr val="000000"/>
                </a:solidFill>
                <a:latin typeface="TRKBHG+Gill Sans"/>
                <a:cs typeface="TRKBHG+Gill Sans"/>
              </a:rPr>
              <a:t>рублей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3BC177-ABA1-F69F-FA1E-1F93979F0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3178C9-4ACD-F8DE-D1E1-881468B9E6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8830360-4FA8-79D3-CCEA-039AB2F9D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738581"/>
            <a:ext cx="4659982" cy="611729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BFA0499-1C7B-AD61-1A1A-A7ED81511370}"/>
              </a:ext>
            </a:extLst>
          </p:cNvPr>
          <p:cNvSpPr/>
          <p:nvPr/>
        </p:nvSpPr>
        <p:spPr>
          <a:xfrm>
            <a:off x="377666" y="445817"/>
            <a:ext cx="6912769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Куратор проекта </a:t>
            </a:r>
            <a:r>
              <a:rPr lang="ru-RU" sz="5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Тащилина</a:t>
            </a:r>
            <a:r>
              <a:rPr lang="ru-RU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Наталья Викторовна</a:t>
            </a:r>
          </a:p>
        </p:txBody>
      </p:sp>
    </p:spTree>
    <p:extLst>
      <p:ext uri="{BB962C8B-B14F-4D97-AF65-F5344CB8AC3E}">
        <p14:creationId xmlns:p14="http://schemas.microsoft.com/office/powerpoint/2010/main" val="1129436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871117" y="5109115"/>
            <a:ext cx="3368451" cy="1772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Каут</a:t>
            </a:r>
            <a:r>
              <a:rPr sz="3600" spc="-58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Михаил</a:t>
            </a:r>
            <a:r>
              <a:rPr sz="3600" spc="-25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–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исполнительный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директор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400048" y="5663113"/>
            <a:ext cx="4395242" cy="1220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Фильченко</a:t>
            </a:r>
            <a:r>
              <a:rPr sz="3600" spc="-77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Арина</a:t>
            </a:r>
            <a:r>
              <a:rPr sz="3600" spc="61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-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креативный</a:t>
            </a:r>
            <a:r>
              <a:rPr sz="3600" spc="-91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директор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23686" y="5663113"/>
            <a:ext cx="4509542" cy="1220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Башаров Роман</a:t>
            </a:r>
            <a:r>
              <a:rPr sz="3600" spc="-57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-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финансовый</a:t>
            </a:r>
            <a:r>
              <a:rPr sz="3600" spc="-96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директор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853977" y="5109115"/>
            <a:ext cx="3581400" cy="17725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София</a:t>
            </a:r>
            <a:r>
              <a:rPr sz="3600" spc="-31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Кротова –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исполнительный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директор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2360262" y="5663113"/>
            <a:ext cx="4611142" cy="12200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4957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Александр</a:t>
            </a:r>
            <a:r>
              <a:rPr sz="3600" spc="-23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Чулков</a:t>
            </a:r>
            <a:r>
              <a:rPr sz="3600" spc="22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-</a:t>
            </a:r>
          </a:p>
          <a:p>
            <a:pPr marL="0" marR="0">
              <a:lnSpc>
                <a:spcPts val="4350"/>
              </a:lnSpc>
              <a:spcBef>
                <a:spcPts val="0"/>
              </a:spcBef>
              <a:spcAft>
                <a:spcPts val="0"/>
              </a:spcAft>
            </a:pP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Генеральный</a:t>
            </a:r>
            <a:r>
              <a:rPr sz="3600" spc="-58" dirty="0">
                <a:solidFill>
                  <a:srgbClr val="FFFF00"/>
                </a:solidFill>
                <a:latin typeface="TRKBHG+Gill Sans"/>
                <a:cs typeface="TRKBHG+Gill Sans"/>
              </a:rPr>
              <a:t> </a:t>
            </a:r>
            <a:r>
              <a:rPr sz="3600" dirty="0">
                <a:solidFill>
                  <a:srgbClr val="FFFF00"/>
                </a:solidFill>
                <a:latin typeface="TRKBHG+Gill Sans"/>
                <a:cs typeface="TRKBHG+Gill Sans"/>
              </a:rPr>
              <a:t>директор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512824"/>
            <a:ext cx="7255314" cy="71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28"/>
              </a:lnSpc>
              <a:spcBef>
                <a:spcPts val="0"/>
              </a:spcBef>
              <a:spcAft>
                <a:spcPts val="0"/>
              </a:spcAft>
            </a:pPr>
            <a:r>
              <a:rPr sz="3850" spc="11" dirty="0">
                <a:solidFill>
                  <a:srgbClr val="FFFFFF"/>
                </a:solidFill>
                <a:latin typeface="TRKBHG+Gill Sans"/>
                <a:cs typeface="TRKBHG+Gill Sans"/>
              </a:rPr>
              <a:t>Как</a:t>
            </a:r>
            <a:r>
              <a:rPr sz="3850" spc="-34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dirty="0">
                <a:solidFill>
                  <a:srgbClr val="FFFFFF"/>
                </a:solidFill>
                <a:latin typeface="TRKBHG+Gill Sans"/>
                <a:cs typeface="TRKBHG+Gill Sans"/>
              </a:rPr>
              <a:t>насчёт</a:t>
            </a:r>
            <a:r>
              <a:rPr sz="3850" spc="38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поляны</a:t>
            </a:r>
            <a:r>
              <a:rPr sz="3850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для</a:t>
            </a:r>
            <a:r>
              <a:rPr sz="3850" spc="-27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пикников?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141356"/>
            <a:ext cx="3797169" cy="14472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920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Ну</a:t>
            </a:r>
            <a:r>
              <a:rPr sz="4300" spc="-13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а</a:t>
            </a:r>
            <a:r>
              <a:rPr sz="4300" spc="-30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что</a:t>
            </a:r>
            <a:r>
              <a:rPr sz="4300" spc="-18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насчёт</a:t>
            </a:r>
          </a:p>
          <a:p>
            <a:pPr marL="0" marR="0">
              <a:lnSpc>
                <a:spcPts val="5175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Аттракционов?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217549"/>
            <a:ext cx="7259098" cy="1305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28"/>
              </a:lnSpc>
              <a:spcBef>
                <a:spcPts val="0"/>
              </a:spcBef>
              <a:spcAft>
                <a:spcPts val="0"/>
              </a:spcAft>
            </a:pPr>
            <a:r>
              <a:rPr sz="3850" spc="13" dirty="0">
                <a:solidFill>
                  <a:srgbClr val="FFFFFF"/>
                </a:solidFill>
                <a:latin typeface="TRKBHG+Gill Sans"/>
                <a:cs typeface="TRKBHG+Gill Sans"/>
              </a:rPr>
              <a:t>Может</a:t>
            </a:r>
            <a:r>
              <a:rPr sz="3850" spc="-50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хотим</a:t>
            </a:r>
            <a:r>
              <a:rPr sz="3850" spc="57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прыгать</a:t>
            </a:r>
            <a:r>
              <a:rPr sz="3850" dirty="0">
                <a:solidFill>
                  <a:srgbClr val="FFFFFF"/>
                </a:solidFill>
                <a:latin typeface="TRKBHG+Gill Sans"/>
                <a:cs typeface="TRKBHG+Gill Sans"/>
              </a:rPr>
              <a:t> в</a:t>
            </a:r>
            <a:r>
              <a:rPr sz="3850" spc="-47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батутном</a:t>
            </a:r>
          </a:p>
          <a:p>
            <a:pPr marL="0" marR="0">
              <a:lnSpc>
                <a:spcPts val="4649"/>
              </a:lnSpc>
              <a:spcBef>
                <a:spcPts val="50"/>
              </a:spcBef>
              <a:spcAft>
                <a:spcPts val="0"/>
              </a:spcAft>
            </a:pPr>
            <a:r>
              <a:rPr sz="3850" spc="10" dirty="0">
                <a:solidFill>
                  <a:srgbClr val="FFFFFF"/>
                </a:solidFill>
                <a:latin typeface="TRKBHG+Gill Sans"/>
                <a:cs typeface="TRKBHG+Gill Sans"/>
              </a:rPr>
              <a:t>парке?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217549"/>
            <a:ext cx="7304793" cy="130540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28"/>
              </a:lnSpc>
              <a:spcBef>
                <a:spcPts val="0"/>
              </a:spcBef>
              <a:spcAft>
                <a:spcPts val="0"/>
              </a:spcAft>
            </a:pPr>
            <a:r>
              <a:rPr sz="3850" dirty="0">
                <a:solidFill>
                  <a:srgbClr val="000000"/>
                </a:solidFill>
                <a:latin typeface="TRKBHG+Gill Sans"/>
                <a:cs typeface="TRKBHG+Gill Sans"/>
              </a:rPr>
              <a:t>Есть</a:t>
            </a:r>
            <a:r>
              <a:rPr sz="3850" spc="-92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dirty="0">
                <a:solidFill>
                  <a:srgbClr val="000000"/>
                </a:solidFill>
                <a:latin typeface="TRKBHG+Gill Sans"/>
                <a:cs typeface="TRKBHG+Gill Sans"/>
              </a:rPr>
              <a:t>ли</a:t>
            </a:r>
            <a:r>
              <a:rPr sz="3850" spc="5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желание</a:t>
            </a:r>
            <a:r>
              <a:rPr sz="3850" spc="15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проводить</a:t>
            </a:r>
            <a:r>
              <a:rPr sz="3850" spc="-50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время</a:t>
            </a:r>
          </a:p>
          <a:p>
            <a:pPr marL="0" marR="0">
              <a:lnSpc>
                <a:spcPts val="4649"/>
              </a:lnSpc>
              <a:spcBef>
                <a:spcPts val="50"/>
              </a:spcBef>
              <a:spcAft>
                <a:spcPts val="0"/>
              </a:spcAft>
            </a:pPr>
            <a:r>
              <a:rPr sz="3850" dirty="0">
                <a:solidFill>
                  <a:srgbClr val="000000"/>
                </a:solidFill>
                <a:latin typeface="TRKBHG+Gill Sans"/>
                <a:cs typeface="TRKBHG+Gill Sans"/>
              </a:rPr>
              <a:t>в</a:t>
            </a:r>
            <a:r>
              <a:rPr sz="3850" spc="-47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кафе?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512824"/>
            <a:ext cx="7135008" cy="71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328"/>
              </a:lnSpc>
              <a:spcBef>
                <a:spcPts val="0"/>
              </a:spcBef>
              <a:spcAft>
                <a:spcPts val="0"/>
              </a:spcAft>
            </a:pPr>
            <a:r>
              <a:rPr sz="3850" spc="14" dirty="0">
                <a:solidFill>
                  <a:srgbClr val="000000"/>
                </a:solidFill>
                <a:latin typeface="TRKBHG+Gill Sans"/>
                <a:cs typeface="TRKBHG+Gill Sans"/>
              </a:rPr>
              <a:t>Ну</a:t>
            </a:r>
            <a:r>
              <a:rPr sz="3850" spc="-35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куда</a:t>
            </a:r>
            <a:r>
              <a:rPr sz="3850" spc="33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dirty="0">
                <a:solidFill>
                  <a:srgbClr val="000000"/>
                </a:solidFill>
                <a:latin typeface="TRKBHG+Gill Sans"/>
                <a:cs typeface="TRKBHG+Gill Sans"/>
              </a:rPr>
              <a:t>уж</a:t>
            </a:r>
            <a:r>
              <a:rPr sz="3850" spc="-60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без</a:t>
            </a:r>
            <a:r>
              <a:rPr sz="3850" spc="50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spc="10" dirty="0">
                <a:solidFill>
                  <a:srgbClr val="000000"/>
                </a:solidFill>
                <a:latin typeface="TRKBHG+Gill Sans"/>
                <a:cs typeface="TRKBHG+Gill Sans"/>
              </a:rPr>
              <a:t>творческой</a:t>
            </a:r>
            <a:r>
              <a:rPr sz="3850" spc="22" dirty="0">
                <a:solidFill>
                  <a:srgbClr val="000000"/>
                </a:solidFill>
                <a:latin typeface="TRKBHG+Gill Sans"/>
                <a:cs typeface="TRKBHG+Gill Sans"/>
              </a:rPr>
              <a:t> </a:t>
            </a:r>
            <a:r>
              <a:rPr sz="3850" dirty="0">
                <a:solidFill>
                  <a:srgbClr val="000000"/>
                </a:solidFill>
                <a:latin typeface="TRKBHG+Gill Sans"/>
                <a:cs typeface="TRKBHG+Gill Sans"/>
              </a:rPr>
              <a:t>аллеи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527033" y="469968"/>
            <a:ext cx="6671654" cy="790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920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Юные</a:t>
            </a:r>
            <a:r>
              <a:rPr sz="4300" spc="-91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скейтеры,</a:t>
            </a:r>
            <a:r>
              <a:rPr sz="4300" spc="68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вы</a:t>
            </a:r>
            <a:r>
              <a:rPr sz="4300" spc="11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с</a:t>
            </a:r>
            <a:r>
              <a:rPr sz="4300" spc="-78" dirty="0">
                <a:solidFill>
                  <a:srgbClr val="FFFFFF"/>
                </a:solidFill>
                <a:latin typeface="TRKBHG+Gill Sans"/>
                <a:cs typeface="TRKBHG+Gill Sans"/>
              </a:rPr>
              <a:t> </a:t>
            </a:r>
            <a:r>
              <a:rPr sz="4300" dirty="0">
                <a:solidFill>
                  <a:srgbClr val="FFFFFF"/>
                </a:solidFill>
                <a:latin typeface="TRKBHG+Gill Sans"/>
                <a:cs typeface="TRKBHG+Gill Sans"/>
              </a:rPr>
              <a:t>нами?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005825" y="-13291"/>
            <a:ext cx="1833655" cy="7900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920"/>
              </a:lnSpc>
              <a:spcBef>
                <a:spcPts val="0"/>
              </a:spcBef>
              <a:spcAft>
                <a:spcPts val="0"/>
              </a:spcAft>
            </a:pPr>
            <a:r>
              <a:rPr sz="4300" dirty="0">
                <a:solidFill>
                  <a:srgbClr val="FF0000"/>
                </a:solidFill>
                <a:latin typeface="TRKBHG+Gill Sans"/>
                <a:cs typeface="TRKBHG+Gill Sans"/>
              </a:rPr>
              <a:t>Другое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6904" y="814850"/>
            <a:ext cx="7898155" cy="19567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07"/>
              </a:lnSpc>
              <a:spcBef>
                <a:spcPts val="0"/>
              </a:spcBef>
              <a:spcAft>
                <a:spcPts val="0"/>
              </a:spcAft>
            </a:pPr>
            <a:r>
              <a:rPr sz="3200" dirty="0">
                <a:solidFill>
                  <a:srgbClr val="3891A7"/>
                </a:solidFill>
                <a:latin typeface="EFRRID+Noto Sans Symbols"/>
                <a:cs typeface="EFRRID+Noto Sans Symbols"/>
              </a:rPr>
              <a:t>⚫</a:t>
            </a:r>
            <a:r>
              <a:rPr sz="3200" spc="1058" dirty="0">
                <a:solidFill>
                  <a:srgbClr val="3891A7"/>
                </a:solidFill>
                <a:latin typeface="Times New Roman"/>
                <a:cs typeface="Times New Roman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Было</a:t>
            </a:r>
            <a:r>
              <a:rPr sz="4000" spc="-18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очень</a:t>
            </a:r>
            <a:r>
              <a:rPr sz="4000" spc="-31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много</a:t>
            </a:r>
            <a:r>
              <a:rPr sz="4000" spc="-27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предложений,</a:t>
            </a:r>
          </a:p>
          <a:p>
            <a:pPr marL="55939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но</a:t>
            </a:r>
            <a:r>
              <a:rPr sz="4000" spc="-30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мы выделили</a:t>
            </a:r>
            <a:r>
              <a:rPr sz="4000" spc="-42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те,</a:t>
            </a:r>
            <a:r>
              <a:rPr sz="4000" spc="28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о</a:t>
            </a:r>
            <a:r>
              <a:rPr sz="4000" spc="-18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которых</a:t>
            </a:r>
          </a:p>
          <a:p>
            <a:pPr marL="55939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говорили</a:t>
            </a:r>
            <a:r>
              <a:rPr sz="4000" spc="-71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чаще.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196295" y="2643650"/>
            <a:ext cx="7399337" cy="317599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>
              <a:lnSpc>
                <a:spcPts val="5507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Вашему вниманию</a:t>
            </a:r>
            <a:r>
              <a:rPr sz="4000" spc="-75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представляют: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Аквапарк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Фотозона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Зона</a:t>
            </a:r>
            <a:r>
              <a:rPr sz="4000" spc="-97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для</a:t>
            </a:r>
            <a:r>
              <a:rPr sz="4000" spc="92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игры</a:t>
            </a:r>
            <a:r>
              <a:rPr sz="4000" spc="-13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в</a:t>
            </a:r>
            <a:r>
              <a:rPr sz="4000" spc="-36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гольф</a:t>
            </a:r>
          </a:p>
          <a:p>
            <a:pPr marL="0" marR="0">
              <a:lnSpc>
                <a:spcPts val="4800"/>
              </a:lnSpc>
              <a:spcBef>
                <a:spcPts val="0"/>
              </a:spcBef>
              <a:spcAft>
                <a:spcPts val="0"/>
              </a:spcAft>
            </a:pP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Зона</a:t>
            </a:r>
            <a:r>
              <a:rPr sz="4000" spc="-97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для</a:t>
            </a:r>
            <a:r>
              <a:rPr sz="4000" spc="92" dirty="0">
                <a:solidFill>
                  <a:srgbClr val="00B0F0"/>
                </a:solidFill>
                <a:latin typeface="TRKBHG+Gill Sans"/>
                <a:cs typeface="TRKBHG+Gill Sans"/>
              </a:rPr>
              <a:t> </a:t>
            </a:r>
            <a:r>
              <a:rPr sz="4000" dirty="0">
                <a:solidFill>
                  <a:srgbClr val="00B0F0"/>
                </a:solidFill>
                <a:latin typeface="TRKBHG+Gill Sans"/>
                <a:cs typeface="TRKBHG+Gill Sans"/>
              </a:rPr>
              <a:t>тик-тока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Words>180</Words>
  <Application>Microsoft Office PowerPoint</Application>
  <PresentationFormat>Экран (4:3)</PresentationFormat>
  <Paragraphs>81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Times New Roman</vt:lpstr>
      <vt:lpstr>TRKBHG+Gill Sans</vt:lpstr>
      <vt:lpstr>PDHIDC+Gill Sans Bold</vt:lpstr>
      <vt:lpstr>Calibri</vt:lpstr>
      <vt:lpstr>EFRRID+Noto Sans Symbols</vt:lpstr>
      <vt:lpstr>Theme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dc:creator>doc2pdf</dc:creator>
  <cp:lastModifiedBy>Семья</cp:lastModifiedBy>
  <cp:revision>2</cp:revision>
  <dcterms:modified xsi:type="dcterms:W3CDTF">2022-08-22T17:32:58Z</dcterms:modified>
</cp:coreProperties>
</file>