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74" r:id="rId12"/>
    <p:sldId id="275" r:id="rId13"/>
    <p:sldId id="265" r:id="rId14"/>
    <p:sldId id="279" r:id="rId15"/>
    <p:sldId id="278" r:id="rId16"/>
    <p:sldId id="277" r:id="rId17"/>
    <p:sldId id="27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6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EC698-9EFA-4BE5-8ABC-A00166834799}" type="datetimeFigureOut">
              <a:rPr lang="ru-RU" smtClean="0"/>
              <a:t>11.10.2021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9DC6DC-C03C-465B-8634-F3449B1FF8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257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E%D0%B3%D0%B0%D1%82%D1%8B%D1%80%D0%B8" TargetMode="External"/><Relationship Id="rId3" Type="http://schemas.openxmlformats.org/officeDocument/2006/relationships/hyperlink" Target="https://ru.wikipedia.org/wiki/%D0%9A%D0%B8%D0%B5%D0%B2%D1%81%D0%BA%D0%B0%D1%8F_%D0%A0%D1%83%D1%81%D1%8C" TargetMode="External"/><Relationship Id="rId7" Type="http://schemas.openxmlformats.org/officeDocument/2006/relationships/hyperlink" Target="https://ru.wikipedia.org/wiki/%D0%91%D1%8B%D0%BB%D0%B8%D0%BD%D1%8B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8%D0%BB%D1%8C%D1%8F_%D0%9C%D1%83%D1%80%D0%BE%D0%BC%D0%B5%D1%86#cite_note-Bailey2015-6" TargetMode="External"/><Relationship Id="rId5" Type="http://schemas.openxmlformats.org/officeDocument/2006/relationships/hyperlink" Target="https://ru.wikipedia.org/wiki/%D0%A0%D1%83%D1%81%D1%81%D0%BA%D0%B8%D0%B5" TargetMode="External"/><Relationship Id="rId10" Type="http://schemas.openxmlformats.org/officeDocument/2006/relationships/hyperlink" Target="https://ru.wikipedia.org/wiki/%D0%92%D0%BB%D0%B0%D0%B4%D0%B8%D0%BC%D0%B8%D1%80_%D0%9A%D1%80%D0%B0%D1%81%D0%BD%D0%BE%D0%B5_%D0%A1%D0%BE%D0%BB%D0%BD%D1%8B%D1%88%D0%BA%D0%BE" TargetMode="External"/><Relationship Id="rId4" Type="http://schemas.openxmlformats.org/officeDocument/2006/relationships/hyperlink" Target="https://ru.wikipedia.org/wiki/%D0%98%D0%BB%D1%8C%D1%8F_%D0%9C%D1%83%D1%80%D0%BE%D0%BC%D0%B5%D1%86#cite_note-_2aa19b2e2fc04fc9-5" TargetMode="External"/><Relationship Id="rId9" Type="http://schemas.openxmlformats.org/officeDocument/2006/relationships/hyperlink" Target="https://ru.wikipedia.org/wiki/%D0%98%D0%BB%D1%8C%D1%8F_%D0%9C%D1%83%D1%80%D0%BE%D0%BC%D0%B5%D1%86#cite_note-%D0%B0%D0%B2%D1%82%D0%BE%D1%81%D1%81%D1%8B%D0%BB%D0%BA%D0%B01-2" TargetMode="Externa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2%D1%80%D0%B8_%D0%B1%D0%BE%D0%B3%D0%B0%D1%82%D1%8B%D1%80%D1%8F" TargetMode="External"/><Relationship Id="rId3" Type="http://schemas.openxmlformats.org/officeDocument/2006/relationships/hyperlink" Target="https://ru.wikipedia.org/wiki/%D0%A0%D1%83%D1%81%D1%81%D0%BA%D0%B8%D0%B5" TargetMode="External"/><Relationship Id="rId7" Type="http://schemas.openxmlformats.org/officeDocument/2006/relationships/hyperlink" Target="https://ru.wikipedia.org/wiki/%D0%90%D0%BB%D1%91%D1%88%D0%B0_%D0%9F%D0%BE%D0%BF%D0%BE%D0%B2%D0%B8%D1%87#cite_note-2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ru.wikipedia.org/wiki/%D0%90%D0%BB%D1%91%D1%88%D0%B0_%D0%9F%D0%BE%D0%BF%D0%BE%D0%B2%D0%B8%D1%87#cite_note-_016777eb3e90c8bf-1" TargetMode="External"/><Relationship Id="rId5" Type="http://schemas.openxmlformats.org/officeDocument/2006/relationships/hyperlink" Target="https://ru.wikipedia.org/wiki/%D0%91%D0%BE%D0%B3%D0%B0%D1%82%D1%8B%D1%80%D0%B8" TargetMode="External"/><Relationship Id="rId10" Type="http://schemas.openxmlformats.org/officeDocument/2006/relationships/hyperlink" Target="https://ru.wikipedia.org/wiki/%D0%94%D0%BE%D0%B1%D1%80%D1%8B%D0%BD%D1%8F_%D0%9D%D0%B8%D0%BA%D0%B8%D1%82%D0%B8%D1%87" TargetMode="External"/><Relationship Id="rId4" Type="http://schemas.openxmlformats.org/officeDocument/2006/relationships/hyperlink" Target="https://ru.wikipedia.org/wiki/%D0%91%D1%8B%D0%BB%D0%B8%D0%BD%D1%8B" TargetMode="External"/><Relationship Id="rId9" Type="http://schemas.openxmlformats.org/officeDocument/2006/relationships/hyperlink" Target="https://ru.wikipedia.org/wiki/%D0%98%D0%BB%D1%8C%D1%8F_%D0%9C%D1%83%D1%80%D0%BE%D0%BC%D0%B5%D1%86" TargetMode="Externa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0%B5%D0%B2%D0%BD%D0%B5%D0%B3%D1%80%D0%B5%D1%87%D0%B5%D1%81%D0%BA%D0%B0%D1%8F_%D0%BC%D0%B8%D1%84%D0%BE%D0%BB%D0%BE%D0%B3%D0%B8%D1%8F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ru.wikipedia.org/wiki/%D0%9E%D0%BB%D0%B8%D0%BC%D0%BF%D0%B8%D0%B9%D1%81%D0%BA%D0%B8%D0%B5_%D0%B1%D0%BE%D0%B3%D0%B8" TargetMode="External"/><Relationship Id="rId4" Type="http://schemas.openxmlformats.org/officeDocument/2006/relationships/hyperlink" Target="https://ru.wikipedia.org/wiki/%D0%97%D0%B5%D0%B2%D1%81#cite_note-17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0%B5%D0%B2%D0%BD%D0%B5%D0%B3%D1%80%D0%B5%D1%87%D0%B5%D1%81%D0%BA%D0%B0%D1%8F_%D0%BC%D0%B8%D1%84%D0%BE%D0%BB%D0%BE%D0%B3%D0%B8%D1%8F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ru.wikipedia.org/wiki/%D0%90%D0%BB%D0%BA%D0%BC%D0%B5%D0%BD%D0%B0" TargetMode="External"/><Relationship Id="rId4" Type="http://schemas.openxmlformats.org/officeDocument/2006/relationships/hyperlink" Target="https://ru.wikipedia.org/wiki/%D0%97%D0%B5%D0%B2%D1%81" TargetMode="Externa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4%D1%80%D0%B5%D0%B2%D0%BD%D0%B5%D0%B3%D1%80%D0%B5%D1%87%D0%B5%D1%81%D0%BA%D0%B0%D1%8F_%D0%BC%D0%B8%D1%84%D0%BE%D0%BB%D0%BE%D0%B3%D0%B8%D1%8F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ru.wikipedia.org/wiki/%D0%A6%D0%B0%D1%80%D1%81%D1%82%D0%B2%D0%BE_%D0%BC%D1%91%D1%80%D1%82%D0%B2%D1%8B%D1%85" TargetMode="External"/><Relationship Id="rId4" Type="http://schemas.openxmlformats.org/officeDocument/2006/relationships/hyperlink" Target="https://ru.wikipedia.org/wiki/%D0%91%D0%BE%D0%B3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один из главных героев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Киевская Русь"/>
              </a:rPr>
              <a:t>древнерусского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[5]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Русские"/>
              </a:rPr>
              <a:t>русского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[6]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Былины"/>
              </a:rPr>
              <a:t>былинного эпоса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Богатыри"/>
              </a:rPr>
              <a:t>Богатырь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крестьянский сын, выходец из Северо-Восточной Руси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/>
              </a:rPr>
              <a:t>[2]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приехавший на службу в Киев к князю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Владимир Красное Солнышко"/>
              </a:rPr>
              <a:t>Владимиру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возглавил оборону Древней Руси.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C6DC-C03C-465B-8634-F3449B1FF896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78654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один из героев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Русские"/>
              </a:rPr>
              <a:t>русского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Былины"/>
              </a:rPr>
              <a:t>былинного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эпоса, могучий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Богатыри"/>
              </a:rPr>
              <a:t>богатырь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[1]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[2]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Младший входит третьим по значению в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Три богатыря"/>
              </a:rPr>
              <a:t>богатырскую троицу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вместе с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Илья Муромец"/>
              </a:rPr>
              <a:t>Ильёй Муромцем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Добрыня Никитич"/>
              </a:rPr>
              <a:t>Добрыней Никитичем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C6DC-C03C-465B-8634-F3449B1FF89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2253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Древнегреческая мифология"/>
              </a:rPr>
              <a:t>древнегреческой мифологии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бог неба, грома и молний, ведающий всем миром</a:t>
            </a:r>
            <a:r>
              <a:rPr lang="ru-RU" sz="1200" b="0" i="0" u="none" strike="noStrike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[17]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Главный из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Олимпийские боги"/>
              </a:rPr>
              <a:t>богов-олимпийцев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C6DC-C03C-465B-8634-F3449B1FF896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596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персонаж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Древнегреческая мифология"/>
              </a:rPr>
              <a:t>греческой мифологии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сын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Зевс"/>
              </a:rPr>
              <a:t>Зевса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и </a:t>
            </a:r>
            <a:r>
              <a:rPr lang="ru-RU" sz="1200" b="0" i="0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Алкмены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. Совершил 12 подвигов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C6DC-C03C-465B-8634-F3449B1FF896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432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Древнегреческая мифология"/>
              </a:rPr>
              <a:t>древнегреческой мифологии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— верховный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Бог"/>
              </a:rPr>
              <a:t>бог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подземного </a:t>
            </a:r>
            <a:r>
              <a:rPr lang="ru-RU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Царство мёртвых"/>
              </a:rPr>
              <a:t>царства мёртвых</a:t>
            </a:r>
            <a:r>
              <a:rPr lang="ru-RU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C6DC-C03C-465B-8634-F3449B1FF896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7666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10/11/2021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10/11/2021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КНИГА В МИРОВОЙ КУЛЬТУРЕ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Своя игра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78124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85468"/>
            <a:ext cx="9601200" cy="1030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Кто ты?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55939" y="4291642"/>
            <a:ext cx="3614468" cy="20444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/>
              <a:t>Ответ: Зевс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s://proprikol.ru/wp-content/uploads/2020/07/kartinki-zevsa-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797" y="1290397"/>
            <a:ext cx="4968066" cy="4968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3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85468"/>
            <a:ext cx="9601200" cy="1030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Кто ты?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43004" y="4692770"/>
            <a:ext cx="3614468" cy="20444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/>
              <a:t>Ответ: Геракл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https://web-skazki.ru/preview-files/gerakl-x-1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669" y="1459375"/>
            <a:ext cx="5373958" cy="477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099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85468"/>
            <a:ext cx="9601200" cy="1030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Кто ты?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0831" y="4464171"/>
            <a:ext cx="3614468" cy="20444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/>
              <a:t>Ответ: Аид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mifolog.com/wp-content/uploads/2021/05/https-nacion-ru-assets-i-ai-4-7-4-i-3253954-jpg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055" y="1302588"/>
            <a:ext cx="4423334" cy="5270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011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0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Бумага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52294" y="3926744"/>
            <a:ext cx="3122762" cy="18633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Ответ: Буквица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https://r1.mt.ru/r5/photoF089/20657424330-0/jpeg/bp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042" y="1263172"/>
            <a:ext cx="4989166" cy="5327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751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18872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Бумага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8369" y="4201064"/>
            <a:ext cx="3122762" cy="18633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Ответ: Иван Федоров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s://avatars.mds.yandex.net/get-zen_doc/1589949/pub_5dc52d3f5d636200ad8e50c5_5dc52dc02beb4900b0fa26f0/scale_12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696" y="1090746"/>
            <a:ext cx="4780880" cy="564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3584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2860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Бумага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02713" y="3890168"/>
            <a:ext cx="3122762" cy="18633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Ответ: Папирус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s://img2.freepng.ru/20180624/jxq/kisspng-paper-email-papyrus-newsletter-5b301a1ee6eb50.93668613152987907094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567" y="1280160"/>
            <a:ext cx="4706005" cy="501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164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91440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Бумага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4129" y="3743864"/>
            <a:ext cx="3122762" cy="18633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Ответ: Береста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s://fshoke.com/wp-content/uploads/2020/08/chto-takoe-berest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935" y="2074492"/>
            <a:ext cx="5413121" cy="385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777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4480" y="41148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/>
              <a:t>Бумага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69238" y="3844448"/>
            <a:ext cx="3122762" cy="18633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Ответ: Пергамент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phonoteka.org/uploads/posts/2021-04/1617680929_26-p-pergament-fon-3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095" y="1527048"/>
            <a:ext cx="6384435" cy="5100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8721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000657" y="603848"/>
            <a:ext cx="2380891" cy="1311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Новые словечки</a:t>
            </a:r>
            <a:endParaRPr lang="ru-RU" sz="36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00658" y="2583611"/>
            <a:ext cx="2380891" cy="1311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Кто ты?</a:t>
            </a:r>
            <a:endParaRPr lang="ru-RU" sz="4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0659" y="4563374"/>
            <a:ext cx="2380891" cy="1311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Бумага</a:t>
            </a:r>
            <a:endParaRPr lang="ru-RU" sz="4800" dirty="0"/>
          </a:p>
        </p:txBody>
      </p:sp>
      <p:sp>
        <p:nvSpPr>
          <p:cNvPr id="8" name="Овал 7">
            <a:hlinkClick r:id="rId2" action="ppaction://hlinksldjump"/>
          </p:cNvPr>
          <p:cNvSpPr/>
          <p:nvPr/>
        </p:nvSpPr>
        <p:spPr>
          <a:xfrm>
            <a:off x="3597216" y="677173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10</a:t>
            </a:r>
            <a:endParaRPr lang="ru-RU" sz="4400" dirty="0"/>
          </a:p>
        </p:txBody>
      </p:sp>
      <p:sp>
        <p:nvSpPr>
          <p:cNvPr id="9" name="Овал 8">
            <a:hlinkClick r:id="rId3" action="ppaction://hlinksldjump"/>
          </p:cNvPr>
          <p:cNvSpPr/>
          <p:nvPr/>
        </p:nvSpPr>
        <p:spPr>
          <a:xfrm>
            <a:off x="5216107" y="677173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</a:t>
            </a:r>
            <a:endParaRPr lang="ru-RU" sz="4400" dirty="0"/>
          </a:p>
        </p:txBody>
      </p:sp>
      <p:sp>
        <p:nvSpPr>
          <p:cNvPr id="10" name="Овал 9">
            <a:hlinkClick r:id="rId4" action="ppaction://hlinksldjump"/>
          </p:cNvPr>
          <p:cNvSpPr/>
          <p:nvPr/>
        </p:nvSpPr>
        <p:spPr>
          <a:xfrm>
            <a:off x="6834998" y="677173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30</a:t>
            </a:r>
            <a:endParaRPr lang="ru-RU" sz="4400" dirty="0"/>
          </a:p>
        </p:txBody>
      </p:sp>
      <p:sp>
        <p:nvSpPr>
          <p:cNvPr id="11" name="Овал 10">
            <a:hlinkClick r:id="rId5" action="ppaction://hlinksldjump"/>
          </p:cNvPr>
          <p:cNvSpPr/>
          <p:nvPr/>
        </p:nvSpPr>
        <p:spPr>
          <a:xfrm>
            <a:off x="8453889" y="677173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40</a:t>
            </a:r>
            <a:endParaRPr lang="ru-RU" sz="4400" dirty="0"/>
          </a:p>
        </p:txBody>
      </p:sp>
      <p:sp>
        <p:nvSpPr>
          <p:cNvPr id="12" name="Овал 11">
            <a:hlinkClick r:id="rId6" action="ppaction://hlinksldjump"/>
          </p:cNvPr>
          <p:cNvSpPr/>
          <p:nvPr/>
        </p:nvSpPr>
        <p:spPr>
          <a:xfrm>
            <a:off x="10072780" y="677173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50</a:t>
            </a:r>
            <a:endParaRPr lang="ru-RU" sz="4400" dirty="0"/>
          </a:p>
        </p:txBody>
      </p:sp>
      <p:sp>
        <p:nvSpPr>
          <p:cNvPr id="13" name="Овал 12">
            <a:hlinkClick r:id="rId7" action="ppaction://hlinksldjump"/>
          </p:cNvPr>
          <p:cNvSpPr/>
          <p:nvPr/>
        </p:nvSpPr>
        <p:spPr>
          <a:xfrm>
            <a:off x="3597216" y="2583611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10</a:t>
            </a:r>
          </a:p>
        </p:txBody>
      </p:sp>
      <p:sp>
        <p:nvSpPr>
          <p:cNvPr id="14" name="Овал 13">
            <a:hlinkClick r:id="rId8" action="ppaction://hlinksldjump"/>
          </p:cNvPr>
          <p:cNvSpPr/>
          <p:nvPr/>
        </p:nvSpPr>
        <p:spPr>
          <a:xfrm>
            <a:off x="5216107" y="2583611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</a:t>
            </a:r>
            <a:endParaRPr lang="ru-RU" sz="4400" dirty="0"/>
          </a:p>
        </p:txBody>
      </p:sp>
      <p:sp>
        <p:nvSpPr>
          <p:cNvPr id="15" name="Овал 14">
            <a:hlinkClick r:id="rId9" action="ppaction://hlinksldjump"/>
          </p:cNvPr>
          <p:cNvSpPr/>
          <p:nvPr/>
        </p:nvSpPr>
        <p:spPr>
          <a:xfrm>
            <a:off x="6834998" y="2583611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30</a:t>
            </a:r>
            <a:endParaRPr lang="ru-RU" sz="4400" dirty="0"/>
          </a:p>
        </p:txBody>
      </p:sp>
      <p:sp>
        <p:nvSpPr>
          <p:cNvPr id="16" name="Овал 15">
            <a:hlinkClick r:id="rId10" action="ppaction://hlinksldjump"/>
          </p:cNvPr>
          <p:cNvSpPr/>
          <p:nvPr/>
        </p:nvSpPr>
        <p:spPr>
          <a:xfrm>
            <a:off x="8453889" y="2583611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40</a:t>
            </a:r>
            <a:endParaRPr lang="ru-RU" sz="4400" dirty="0"/>
          </a:p>
        </p:txBody>
      </p:sp>
      <p:sp>
        <p:nvSpPr>
          <p:cNvPr id="17" name="Овал 16">
            <a:hlinkClick r:id="rId11" action="ppaction://hlinksldjump"/>
          </p:cNvPr>
          <p:cNvSpPr/>
          <p:nvPr/>
        </p:nvSpPr>
        <p:spPr>
          <a:xfrm>
            <a:off x="10072780" y="2583611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50</a:t>
            </a:r>
            <a:endParaRPr lang="ru-RU" sz="4400" dirty="0"/>
          </a:p>
        </p:txBody>
      </p:sp>
      <p:sp>
        <p:nvSpPr>
          <p:cNvPr id="18" name="Овал 17">
            <a:hlinkClick r:id="rId12" action="ppaction://hlinksldjump"/>
          </p:cNvPr>
          <p:cNvSpPr/>
          <p:nvPr/>
        </p:nvSpPr>
        <p:spPr>
          <a:xfrm>
            <a:off x="3689232" y="4642449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10</a:t>
            </a:r>
          </a:p>
        </p:txBody>
      </p:sp>
      <p:sp>
        <p:nvSpPr>
          <p:cNvPr id="19" name="Овал 18">
            <a:hlinkClick r:id="rId13" action="ppaction://hlinksldjump"/>
          </p:cNvPr>
          <p:cNvSpPr/>
          <p:nvPr/>
        </p:nvSpPr>
        <p:spPr>
          <a:xfrm>
            <a:off x="5308123" y="4642449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20</a:t>
            </a:r>
            <a:endParaRPr lang="ru-RU" sz="4400" dirty="0"/>
          </a:p>
        </p:txBody>
      </p:sp>
      <p:sp>
        <p:nvSpPr>
          <p:cNvPr id="20" name="Овал 19">
            <a:hlinkClick r:id="rId14" action="ppaction://hlinksldjump"/>
          </p:cNvPr>
          <p:cNvSpPr/>
          <p:nvPr/>
        </p:nvSpPr>
        <p:spPr>
          <a:xfrm>
            <a:off x="6927014" y="4642449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30</a:t>
            </a:r>
            <a:endParaRPr lang="ru-RU" sz="4400" dirty="0"/>
          </a:p>
        </p:txBody>
      </p:sp>
      <p:sp>
        <p:nvSpPr>
          <p:cNvPr id="21" name="Овал 20">
            <a:hlinkClick r:id="rId15" action="ppaction://hlinksldjump"/>
          </p:cNvPr>
          <p:cNvSpPr/>
          <p:nvPr/>
        </p:nvSpPr>
        <p:spPr>
          <a:xfrm>
            <a:off x="8545905" y="4642449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40</a:t>
            </a:r>
            <a:endParaRPr lang="ru-RU" sz="4400" dirty="0"/>
          </a:p>
        </p:txBody>
      </p:sp>
      <p:sp>
        <p:nvSpPr>
          <p:cNvPr id="22" name="Овал 21">
            <a:hlinkClick r:id="rId16" action="ppaction://hlinksldjump"/>
          </p:cNvPr>
          <p:cNvSpPr/>
          <p:nvPr/>
        </p:nvSpPr>
        <p:spPr>
          <a:xfrm>
            <a:off x="10164796" y="4642449"/>
            <a:ext cx="1526875" cy="1164566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50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73114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01129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Что такое книга?</a:t>
            </a:r>
            <a:endParaRPr lang="ru-RU" sz="8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1735" y="3528203"/>
            <a:ext cx="5063706" cy="27791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Ответ: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один из видов печатной продукции</a:t>
            </a:r>
            <a:endParaRPr lang="ru-RU" sz="5400" dirty="0"/>
          </a:p>
        </p:txBody>
      </p:sp>
      <p:pic>
        <p:nvPicPr>
          <p:cNvPr id="4" name="Picture 2" descr="https://catherineasquithgallery.com/uploads/posts/2021-02/1614532738_47-p-kniga-na-belom-fone-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917" y="1779801"/>
            <a:ext cx="5011648" cy="4017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44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02720"/>
            <a:ext cx="9601200" cy="14859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dirty="0" smtClean="0"/>
              <a:t>Кто такой писатель?</a:t>
            </a:r>
            <a:endParaRPr lang="ru-RU" sz="8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6157" y="2950234"/>
            <a:ext cx="6780363" cy="320902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400" dirty="0" smtClean="0"/>
              <a:t>Ответ: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человек, который занимается созданием словесных произведений, предназначенных так или иначе для общественного потребления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s://kovalev-copyright.ru/wp-content/uploads/2020/09/80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484" y="1688620"/>
            <a:ext cx="2862950" cy="4077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44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Что такое былина?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2200" y="3071003"/>
            <a:ext cx="4934310" cy="329529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dirty="0" smtClean="0"/>
              <a:t>Ответ: </a:t>
            </a:r>
            <a:r>
              <a:rPr lang="ru-RU" sz="4000" dirty="0"/>
              <a:t>Былины — </a:t>
            </a:r>
            <a:r>
              <a:rPr lang="ru-RU" sz="4000" b="1" dirty="0"/>
              <a:t>это</a:t>
            </a:r>
            <a:r>
              <a:rPr lang="ru-RU" sz="4000" dirty="0"/>
              <a:t> героические песни или стихотворения, отражающие жизнь древней Руси 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s://sibmama.ru/images/21438/29256a9aa4b7488f22fc8c25a20caac3ba7e26b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163" y="1433586"/>
            <a:ext cx="3736743" cy="48203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2188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8215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Что такое мифы?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675" y="2557732"/>
            <a:ext cx="5279366" cy="38905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400" dirty="0" smtClean="0"/>
              <a:t>Ответ: </a:t>
            </a:r>
            <a:r>
              <a:rPr lang="ru-RU" sz="3400" b="1" dirty="0" smtClean="0"/>
              <a:t>Миф </a:t>
            </a:r>
            <a:r>
              <a:rPr lang="ru-RU" sz="3400" dirty="0"/>
              <a:t>это повествование о человеке, подвигах, происхождение   мира, богах, передаваемое из поколения в поколение.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http://history-doc.ru/wp-content/uploads/2018/01/Grecia-strana-mif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961" y="2438173"/>
            <a:ext cx="5258095" cy="35686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6342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357996"/>
            <a:ext cx="9601200" cy="1350034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Что такое притчи?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03985" y="3437626"/>
            <a:ext cx="4925683" cy="301061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Ответ: </a:t>
            </a:r>
            <a:r>
              <a:rPr lang="ru-RU" sz="3200" b="1" dirty="0"/>
              <a:t>Притча</a:t>
            </a:r>
            <a:r>
              <a:rPr lang="ru-RU" sz="3200" dirty="0"/>
              <a:t> – это короткий рассказ, заставляющий размышлять над ситуацией, делать самостоятельные выводы. </a:t>
            </a:r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https://uslide.ru/images/1/7766/960/img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06" t="29118" r="24720" b="6354"/>
          <a:stretch/>
        </p:blipFill>
        <p:spPr bwMode="auto">
          <a:xfrm>
            <a:off x="1026543" y="1733909"/>
            <a:ext cx="4459857" cy="44253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8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85468"/>
            <a:ext cx="9601200" cy="148590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Кто ты?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6158" y="4190280"/>
            <a:ext cx="4244197" cy="25469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Ответ: Илья Муромец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illustrators.ru/uploads/illustration/image/739412/main_739412_origina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178" y="1408231"/>
            <a:ext cx="4693213" cy="455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061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85468"/>
            <a:ext cx="9601200" cy="10308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/>
              <a:t>Кто ты?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99872" y="3998344"/>
            <a:ext cx="3614468" cy="20444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dirty="0" smtClean="0"/>
              <a:t>Ответ: Алеша Попович</a:t>
            </a:r>
            <a:endParaRPr lang="ru-RU" sz="4400" dirty="0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11447253" y="6159260"/>
            <a:ext cx="655607" cy="57797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cdn01.ru/files/users/images/96/9f/969fedb894c39f3d8dc14464d7147a7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16324"/>
            <a:ext cx="4079995" cy="5442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981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94</TotalTime>
  <Words>149</Words>
  <Application>Microsoft Office PowerPoint</Application>
  <PresentationFormat>Широкоэкранный</PresentationFormat>
  <Paragraphs>60</Paragraphs>
  <Slides>17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Calibri</vt:lpstr>
      <vt:lpstr>Franklin Gothic Book</vt:lpstr>
      <vt:lpstr>Times New Roman</vt:lpstr>
      <vt:lpstr>Crop</vt:lpstr>
      <vt:lpstr>КНИГА В МИРОВОЙ КУЛЬТУРЕ</vt:lpstr>
      <vt:lpstr>Презентация PowerPoint</vt:lpstr>
      <vt:lpstr>Что такое книга?</vt:lpstr>
      <vt:lpstr>Кто такой писатель?</vt:lpstr>
      <vt:lpstr>Что такое былина?</vt:lpstr>
      <vt:lpstr>Что такое мифы?</vt:lpstr>
      <vt:lpstr>Что такое притчи?</vt:lpstr>
      <vt:lpstr>Кто ты?</vt:lpstr>
      <vt:lpstr>Кто ты?</vt:lpstr>
      <vt:lpstr>Кто ты?</vt:lpstr>
      <vt:lpstr>Кто ты?</vt:lpstr>
      <vt:lpstr>Кто ты?</vt:lpstr>
      <vt:lpstr>Бумага</vt:lpstr>
      <vt:lpstr>Бумага</vt:lpstr>
      <vt:lpstr>Бумага</vt:lpstr>
      <vt:lpstr>Бумага</vt:lpstr>
      <vt:lpstr>Бумага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КНИГА В МИРОВОЙ КУЛЬТУРЕ</dc:title>
  <dc:creator>Анна</dc:creator>
  <cp:lastModifiedBy>Анна</cp:lastModifiedBy>
  <cp:revision>7</cp:revision>
  <dcterms:created xsi:type="dcterms:W3CDTF">2021-10-08T10:45:05Z</dcterms:created>
  <dcterms:modified xsi:type="dcterms:W3CDTF">2021-10-11T08:49:43Z</dcterms:modified>
</cp:coreProperties>
</file>