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4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8" r:id="rId11"/>
    <p:sldId id="273" r:id="rId12"/>
    <p:sldId id="269" r:id="rId13"/>
    <p:sldId id="267" r:id="rId14"/>
    <p:sldId id="266" r:id="rId15"/>
    <p:sldId id="265" r:id="rId16"/>
    <p:sldId id="270" r:id="rId17"/>
    <p:sldId id="271" r:id="rId18"/>
    <p:sldId id="274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804" y="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721937-3458-4E1E-93B9-81BAFE9B4611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B259A9-C712-430C-B5D0-8298747A25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27561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B259A9-C712-430C-B5D0-8298747A25FC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4926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0FBBC9E-E08B-8511-1C76-212E01F9B5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0BE8912-6F63-3BCF-F114-3964043AD3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FDB4644-4695-2714-DAD3-E0D5B59E5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B226F-6AA0-459E-BCA7-A53B9330C946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A969EDC-2A6A-B507-A9D4-31462098E0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6AFD68F-5D29-6435-0E78-E1F2DAC932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468DE-CC3C-4604-8B13-C3FE5E20FA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2146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626383-2D1A-B946-22D6-78BCE552AB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61D43BD-8F0A-4DB0-0DB5-5136D9E7B0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4DD7FE0-E358-1922-DB88-8B88B66AC4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B226F-6AA0-459E-BCA7-A53B9330C946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57ECD1A-F12C-407D-0E09-9FAE9FF18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38EB6EC-4A33-CA56-E50C-DCE9723F18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468DE-CC3C-4604-8B13-C3FE5E20FA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56164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AA6E46F6-B478-8C80-D03F-644D705ACEF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30D048C-3520-ACAF-A74F-EFE4EC65DC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199CBA9-0D7C-0245-FED0-033F4AE65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B226F-6AA0-459E-BCA7-A53B9330C946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D5C9F7F-4BD3-35EE-5DB6-44E6A84C0D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5005F64-9714-D29F-273E-BB42449526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468DE-CC3C-4604-8B13-C3FE5E20FA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74507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30782C-8DFD-6986-31F6-92231712D7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4D4C00B-7A30-3D7D-10EC-1F9E4AB320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6F9133A-10E0-CB01-19E8-84F00CA942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B226F-6AA0-459E-BCA7-A53B9330C946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E1168E3-519F-B9BF-977D-9785247202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99FCFA5-DE46-3C7B-D487-63C744D8B8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468DE-CC3C-4604-8B13-C3FE5E20FA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9432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4D8CEB3-C541-7A64-D1BD-4FF87C2C8C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D660ED3-7F35-C12D-3E5D-180B4F029C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747A948-4991-76CB-1CF5-EDF9874C12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B226F-6AA0-459E-BCA7-A53B9330C946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1274F96-A7DC-2B45-D19C-41F30FB992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5747F16-E1BA-C47A-CEA8-825EF2180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468DE-CC3C-4604-8B13-C3FE5E20FA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64762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F3C4142-1095-981F-7796-61549773F5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5019279-FE2F-9927-DF93-4B5414F820A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4FC0D73-0319-EF62-E986-F4B64B11B1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EF720C0-75A2-ADB5-231A-6D2CC8A5B9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B226F-6AA0-459E-BCA7-A53B9330C946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A3BCFBB-FCE8-EF33-E474-DF8B295605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1E27D62-B3CD-531A-AB73-C0F7B77A3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468DE-CC3C-4604-8B13-C3FE5E20FA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56889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D2D7AC1-0E54-FE10-7CBC-2C2BCFC69D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ADE6C1B-768F-89A8-65B5-6946D8CB1F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F4424A2-B622-2167-0D64-C53F1AA0BB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61259B16-7E83-8E86-DA6E-7567A227E45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B35FE24A-5027-36E9-A4A9-7347561DACA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BD581705-2AA1-D0C4-C699-744E173472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B226F-6AA0-459E-BCA7-A53B9330C946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B77914A4-21E0-8711-E544-E76EC29762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34C3905E-8BC2-9BD7-94BD-1415B6C29C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468DE-CC3C-4604-8B13-C3FE5E20FA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03836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A0978F-D4B3-1F38-9CC2-EFA5370667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E28B0B15-E169-9B5D-00AA-77B5C1CDC2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B226F-6AA0-459E-BCA7-A53B9330C946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268ADE36-C342-735F-12AE-00E793E944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7736F31-3DBA-5AF4-C69E-6F4595FDCD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468DE-CC3C-4604-8B13-C3FE5E20FA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65441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B1EDD207-419E-606B-5B34-F724FC62DE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B226F-6AA0-459E-BCA7-A53B9330C946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FC38C46D-F00B-6253-B3FD-7C2987BB0A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CD6CAA3-3372-E8D0-D9FA-FB696473EE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468DE-CC3C-4604-8B13-C3FE5E20FA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17983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5D83ED7-E52F-A3E5-0BC0-C68C80264B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871964B-B645-5B6D-1B31-0BBD32D9FB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6283841-E294-324D-9022-E079776348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3989619-04D8-155D-EAB6-DCD800FA50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B226F-6AA0-459E-BCA7-A53B9330C946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3B3F9C7-D27E-F69D-172C-4D48D9DDF8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C55DFF8-1089-4702-5196-C18CD4B714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468DE-CC3C-4604-8B13-C3FE5E20FA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44326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149BF9A-CB86-B20A-3652-6BB608F0F0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C365611D-2351-0BE1-DC69-6B66EFCB9FD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D9B8008-2F9C-0131-97C9-7F0B3B5E1F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74BC3F8-9826-6DB7-A2B6-3F7D497391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B226F-6AA0-459E-BCA7-A53B9330C946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A7A93F5-7234-B289-A910-5F551E8AD7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800093C-28AF-278B-A58C-2A9B57643F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468DE-CC3C-4604-8B13-C3FE5E20FA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2931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0AF9300-E905-BEAB-21E8-D5DB960453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4ECE582-BB2C-06A2-7DE7-D0BA9C8514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99ED6EA-E7C3-C853-05BC-5A531411DA8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CB226F-6AA0-459E-BCA7-A53B9330C946}" type="datetimeFigureOut">
              <a:rPr lang="ru-RU" smtClean="0"/>
              <a:t>22.08.2022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933F83F-BE98-3DBF-4235-80F73EB1778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334823E-8136-176F-2B9B-20095581EB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F468DE-CC3C-4604-8B13-C3FE5E20FA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8276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2.png"/><Relationship Id="rId5" Type="http://schemas.openxmlformats.org/officeDocument/2006/relationships/image" Target="../media/image11.jpeg"/><Relationship Id="rId4" Type="http://schemas.openxmlformats.org/officeDocument/2006/relationships/notesSlide" Target="../notesSlides/notesSlide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2.png"/><Relationship Id="rId4" Type="http://schemas.openxmlformats.org/officeDocument/2006/relationships/image" Target="../media/image12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.png"/><Relationship Id="rId4" Type="http://schemas.openxmlformats.org/officeDocument/2006/relationships/image" Target="../media/image9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2.png"/><Relationship Id="rId4" Type="http://schemas.openxmlformats.org/officeDocument/2006/relationships/image" Target="../media/image1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E46ED9-E005-231E-A4E0-20D5865D0E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485855"/>
            <a:ext cx="9144000" cy="2545512"/>
          </a:xfrm>
        </p:spPr>
        <p:txBody>
          <a:bodyPr>
            <a:noAutofit/>
          </a:bodyPr>
          <a:lstStyle/>
          <a:p>
            <a:r>
              <a:rPr lang="ru-RU" sz="7200" b="1" dirty="0">
                <a:latin typeface="Arial" panose="020B0604020202020204" pitchFamily="34" charset="0"/>
                <a:cs typeface="Arial" panose="020B0604020202020204" pitchFamily="34" charset="0"/>
              </a:rPr>
              <a:t>Насекомые</a:t>
            </a:r>
            <a:br>
              <a:rPr lang="ru-RU" sz="5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ru-RU" sz="5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5400" b="1" dirty="0">
                <a:latin typeface="Arial" panose="020B0604020202020204" pitchFamily="34" charset="0"/>
                <a:cs typeface="Arial" panose="020B0604020202020204" pitchFamily="34" charset="0"/>
              </a:rPr>
              <a:t>1 класс </a:t>
            </a:r>
            <a:br>
              <a:rPr lang="ru-RU" sz="5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5400" b="1" dirty="0">
                <a:latin typeface="Arial" panose="020B0604020202020204" pitchFamily="34" charset="0"/>
                <a:cs typeface="Arial" panose="020B0604020202020204" pitchFamily="34" charset="0"/>
              </a:rPr>
              <a:t>«Особый ребёнок» </a:t>
            </a:r>
            <a:br>
              <a:rPr lang="ru-RU" sz="5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8929364-A5C7-B411-13E4-2846457924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397340"/>
            <a:ext cx="9144000" cy="2768886"/>
          </a:xfrm>
        </p:spPr>
        <p:txBody>
          <a:bodyPr>
            <a:noAutofit/>
          </a:bodyPr>
          <a:lstStyle/>
          <a:p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Автор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Горобец Людмила Юрьевна, </a:t>
            </a:r>
          </a:p>
          <a:p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учитель ГБОУ школы № 46 </a:t>
            </a:r>
          </a:p>
          <a:p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Калининского района Санкт-Петербурга </a:t>
            </a:r>
          </a:p>
          <a:p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«Центр Реабилитации и Милосердия (РиМ)» </a:t>
            </a:r>
          </a:p>
          <a:p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2022 год</a:t>
            </a:r>
          </a:p>
        </p:txBody>
      </p:sp>
    </p:spTree>
    <p:extLst>
      <p:ext uri="{BB962C8B-B14F-4D97-AF65-F5344CB8AC3E}">
        <p14:creationId xmlns:p14="http://schemas.microsoft.com/office/powerpoint/2010/main" val="4818635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0D969CD-BE27-2014-639C-3655732C41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00739"/>
            <a:ext cx="10515600" cy="652017"/>
          </a:xfrm>
        </p:spPr>
        <p:txBody>
          <a:bodyPr>
            <a:noAutofit/>
          </a:bodyPr>
          <a:lstStyle/>
          <a:p>
            <a:pPr algn="ctr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Комар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9F1244A-BEBE-F2DC-5ABA-E344F5C76C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87785" y="1160979"/>
            <a:ext cx="5215846" cy="2897311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b="0" i="0" dirty="0">
              <a:solidFill>
                <a:srgbClr val="11111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b="0" i="0" dirty="0">
                <a:solidFill>
                  <a:srgbClr val="11111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Пищит над ухом он всю ночь</a:t>
            </a:r>
            <a:b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0" i="0" dirty="0">
                <a:solidFill>
                  <a:srgbClr val="11111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И укусить тебя не прочь.</a:t>
            </a:r>
            <a:b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0" i="0" dirty="0">
                <a:solidFill>
                  <a:srgbClr val="11111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Ну и зануда, вот кошмар!</a:t>
            </a:r>
            <a:b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0" i="0" dirty="0">
                <a:solidFill>
                  <a:srgbClr val="11111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Писклявый, маленький … </a:t>
            </a:r>
            <a:r>
              <a:rPr lang="ru-RU" b="0" i="1" dirty="0">
                <a:solidFill>
                  <a:srgbClr val="11111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(комар)</a:t>
            </a:r>
            <a:endParaRPr lang="ru-RU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Объект 9">
            <a:extLst>
              <a:ext uri="{FF2B5EF4-FFF2-40B4-BE49-F238E27FC236}">
                <a16:creationId xmlns:a16="http://schemas.microsoft.com/office/drawing/2014/main" id="{13E0A3FE-69AD-8769-91AF-16F7D222DDAA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369" y="852755"/>
            <a:ext cx="5331431" cy="3513761"/>
          </a:xfr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DFA1598-E9EF-82CE-8217-B598742A60F4}"/>
              </a:ext>
            </a:extLst>
          </p:cNvPr>
          <p:cNvSpPr txBox="1"/>
          <p:nvPr/>
        </p:nvSpPr>
        <p:spPr>
          <a:xfrm>
            <a:off x="688369" y="4833599"/>
            <a:ext cx="10815262" cy="14853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Комар очень маленький. </a:t>
            </a:r>
            <a:r>
              <a:rPr lang="ru-RU" sz="20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Он имеет</a:t>
            </a:r>
            <a:r>
              <a:rPr lang="ru-RU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длинное брюшко, тонкие ноги и узкие крылья. У комара развиты челюсти. Ими он прорезает дырочку в коже человека, опускает туда хоботок и </a:t>
            </a:r>
            <a:r>
              <a:rPr lang="ru-RU" sz="20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сосёт</a:t>
            </a:r>
            <a:r>
              <a:rPr lang="ru-RU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кровь. Когда комар летает вокруг человека, он назойливо пищит. Давайте послушаем писк комара! </a:t>
            </a:r>
            <a:r>
              <a:rPr lang="ru-RU" sz="20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(звук)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3" name="Звук комара">
            <a:hlinkClick r:id="" action="ppaction://media"/>
            <a:extLst>
              <a:ext uri="{FF2B5EF4-FFF2-40B4-BE49-F238E27FC236}">
                <a16:creationId xmlns:a16="http://schemas.microsoft.com/office/drawing/2014/main" id="{1B22D2DF-604A-8872-A012-F5C88719BD0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2075" y="92075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6389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707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D5EF4E-678A-0443-86DD-52D7F4AD18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255"/>
            <a:ext cx="10515600" cy="1009161"/>
          </a:xfrm>
        </p:spPr>
        <p:txBody>
          <a:bodyPr/>
          <a:lstStyle/>
          <a:p>
            <a:pPr algn="ctr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Муха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A8D1AFFF-A025-18DA-00F6-EF99466F8E4B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007" y="1027416"/>
            <a:ext cx="5181600" cy="3454400"/>
          </a:xfr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1CD99F75-CD58-B559-2CCC-3FD8464B48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6000" y="1027416"/>
            <a:ext cx="5181600" cy="3454400"/>
          </a:xfrm>
        </p:spPr>
        <p:txBody>
          <a:bodyPr/>
          <a:lstStyle/>
          <a:p>
            <a:pPr marL="0" indent="0">
              <a:buNone/>
            </a:pPr>
            <a:endParaRPr lang="ru-RU" dirty="0">
              <a:solidFill>
                <a:srgbClr val="11111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b="0" i="0" dirty="0">
                <a:solidFill>
                  <a:srgbClr val="11111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Кто с ногами влез в варенье,</a:t>
            </a:r>
            <a:b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0" i="0" dirty="0">
                <a:solidFill>
                  <a:srgbClr val="11111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Да ещё без разрешенья,</a:t>
            </a:r>
            <a:b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0" i="0" dirty="0">
                <a:solidFill>
                  <a:srgbClr val="11111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И жужжит всё возле уха?</a:t>
            </a:r>
          </a:p>
          <a:p>
            <a:pPr marL="0" indent="0">
              <a:buNone/>
            </a:pPr>
            <a:r>
              <a:rPr lang="ru-RU" dirty="0">
                <a:solidFill>
                  <a:srgbClr val="11111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Ну, конечно, это … </a:t>
            </a:r>
            <a:r>
              <a:rPr lang="ru-RU" i="1" dirty="0">
                <a:solidFill>
                  <a:srgbClr val="11111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(муха)</a:t>
            </a:r>
            <a:endParaRPr lang="ru-RU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183C178-577B-49F4-F41F-5461939BFBDE}"/>
              </a:ext>
            </a:extLst>
          </p:cNvPr>
          <p:cNvSpPr txBox="1"/>
          <p:nvPr/>
        </p:nvSpPr>
        <p:spPr>
          <a:xfrm>
            <a:off x="756007" y="4784669"/>
            <a:ext cx="10597793" cy="18392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Муха маленькая и чёрная. Всё её тело покрыто волосками. У мухи сложные глаза, цепкие лапки и 2 прозрачных крыла. В нижней части головы мухи есть хоботок. Им она лижет еду. Муха обожает сладкое, особенно варенье. Ещё муха часто летает там, где грязно, где плохо пахнет. Запомните это и отгоняйте её! А сейчас давайте послушаем муху! </a:t>
            </a:r>
            <a:r>
              <a:rPr lang="ru-RU" sz="20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(звук)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Звук мухи">
            <a:hlinkClick r:id="" action="ppaction://media"/>
            <a:extLst>
              <a:ext uri="{FF2B5EF4-FFF2-40B4-BE49-F238E27FC236}">
                <a16:creationId xmlns:a16="http://schemas.microsoft.com/office/drawing/2014/main" id="{2BD06AE1-66A8-B408-14A2-06DA8B06D72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2075" y="92075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068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43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369AF32-B397-23F3-D88A-359A1E7846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2194"/>
            <a:ext cx="10515600" cy="893852"/>
          </a:xfrm>
        </p:spPr>
        <p:txBody>
          <a:bodyPr/>
          <a:lstStyle/>
          <a:p>
            <a:pPr algn="ctr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Бабочка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8B8D6A08-A2F4-65A5-8BBF-DC218316B523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497" y="976046"/>
            <a:ext cx="5064304" cy="3832260"/>
          </a:xfr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8BB870AE-A6AE-035C-C5FF-93304C9831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24774" y="1273879"/>
            <a:ext cx="5181600" cy="3041267"/>
          </a:xfrm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endParaRPr lang="ru-RU" sz="3000" b="0" i="0" dirty="0">
              <a:solidFill>
                <a:srgbClr val="111111"/>
              </a:solidFill>
              <a:effectLst/>
              <a:latin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7000" b="0" i="0" dirty="0">
                <a:solidFill>
                  <a:srgbClr val="11111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Нет, не птица, но летает, </a:t>
            </a:r>
          </a:p>
          <a:p>
            <a:pPr marL="0" indent="0">
              <a:buNone/>
            </a:pPr>
            <a:r>
              <a:rPr lang="ru-RU" sz="7000" b="0" i="0" dirty="0">
                <a:solidFill>
                  <a:srgbClr val="11111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Высоко она порхает. </a:t>
            </a:r>
          </a:p>
          <a:p>
            <a:pPr marL="0" indent="0">
              <a:buNone/>
            </a:pPr>
            <a:r>
              <a:rPr lang="ru-RU" sz="7000" b="0" i="0" dirty="0">
                <a:solidFill>
                  <a:srgbClr val="11111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На цветочке посидит </a:t>
            </a:r>
          </a:p>
          <a:p>
            <a:pPr marL="0" indent="0">
              <a:buNone/>
            </a:pPr>
            <a:r>
              <a:rPr lang="ru-RU" sz="7000" b="0" i="0" dirty="0">
                <a:solidFill>
                  <a:srgbClr val="11111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И раскраской </a:t>
            </a:r>
            <a:r>
              <a:rPr lang="ru-RU" sz="7000" dirty="0">
                <a:solidFill>
                  <a:srgbClr val="11111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</a:t>
            </a:r>
            <a:r>
              <a:rPr lang="ru-RU" sz="7000" b="0" i="0" dirty="0">
                <a:solidFill>
                  <a:srgbClr val="11111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манит. </a:t>
            </a:r>
          </a:p>
          <a:p>
            <a:pPr marL="0" indent="0">
              <a:buNone/>
            </a:pPr>
            <a:r>
              <a:rPr lang="ru-RU" sz="7000" b="0" i="0" dirty="0">
                <a:solidFill>
                  <a:srgbClr val="11111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Вся такая лапочка, </a:t>
            </a:r>
          </a:p>
          <a:p>
            <a:pPr marL="0" indent="0">
              <a:buNone/>
            </a:pPr>
            <a:r>
              <a:rPr lang="ru-RU" sz="7000" b="0" i="0" dirty="0">
                <a:solidFill>
                  <a:srgbClr val="11111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Чудесная … </a:t>
            </a:r>
            <a:r>
              <a:rPr lang="ru-RU" sz="7000" b="0" i="1" dirty="0">
                <a:solidFill>
                  <a:srgbClr val="11111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(бабочка)</a:t>
            </a:r>
            <a:br>
              <a:rPr lang="ru-RU" sz="7000" i="1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ru-RU" dirty="0"/>
            </a:br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C729446-3475-A29E-0D71-F2646BC32DC2}"/>
              </a:ext>
            </a:extLst>
          </p:cNvPr>
          <p:cNvSpPr txBox="1"/>
          <p:nvPr/>
        </p:nvSpPr>
        <p:spPr>
          <a:xfrm>
            <a:off x="914401" y="5106139"/>
            <a:ext cx="10515600" cy="14853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Бабочка яркая, красивая. У неё 4 больших крыла. Крылышки полностью покрыты чешуйками. Ротовой аппарат бабочки имеет хоботок. Бабочка летает в воздухе, а потом садится на цветок и сосёт хоботком цветочный нектар. В природе встречаются бабочки разной окраски. Давайте посмотрим на разнообразие бабочек!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40073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06AE3C-D587-9652-688B-298BD3C174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636" y="-354066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Разные бабочки</a:t>
            </a:r>
          </a:p>
        </p:txBody>
      </p:sp>
      <p:pic>
        <p:nvPicPr>
          <p:cNvPr id="10" name="Объект 9">
            <a:extLst>
              <a:ext uri="{FF2B5EF4-FFF2-40B4-BE49-F238E27FC236}">
                <a16:creationId xmlns:a16="http://schemas.microsoft.com/office/drawing/2014/main" id="{B28E0754-728D-A74B-2A04-C2C045549D6C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603000"/>
            <a:ext cx="5079382" cy="2826000"/>
          </a:xfrm>
        </p:spPr>
      </p:pic>
      <p:pic>
        <p:nvPicPr>
          <p:cNvPr id="16" name="Объект 15">
            <a:extLst>
              <a:ext uri="{FF2B5EF4-FFF2-40B4-BE49-F238E27FC236}">
                <a16:creationId xmlns:a16="http://schemas.microsoft.com/office/drawing/2014/main" id="{54A59405-35EF-FEDD-846C-1F4D5EA940F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4420" y="603001"/>
            <a:ext cx="5181600" cy="2826000"/>
          </a:xfr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879D0628-F225-7D65-C9DD-48AE07B5F83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544585"/>
            <a:ext cx="5079382" cy="3231222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B24041E8-C294-B263-AF8F-CFFF10A36C1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4420" y="3544585"/>
            <a:ext cx="5181600" cy="3231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1377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557AF9-D5F2-D8FF-5938-88BC93DE0A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9369"/>
            <a:ext cx="10515600" cy="888321"/>
          </a:xfrm>
        </p:spPr>
        <p:txBody>
          <a:bodyPr/>
          <a:lstStyle/>
          <a:p>
            <a:pPr algn="ctr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Божья коровка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DCA192C2-5BCD-8F47-68C4-B75FE775D140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909" y="1037690"/>
            <a:ext cx="5181600" cy="2914650"/>
          </a:xfr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923D47A2-92B4-2E60-65E0-73E4ED92B5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037690"/>
            <a:ext cx="5181600" cy="291465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endParaRPr lang="ru-RU" b="0" i="0" dirty="0">
              <a:solidFill>
                <a:srgbClr val="11111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ru-RU" sz="3000" b="0" i="0" dirty="0">
                <a:solidFill>
                  <a:srgbClr val="11111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Яркий носит сарафан, </a:t>
            </a:r>
          </a:p>
          <a:p>
            <a:pPr marL="0" indent="0" algn="ctr">
              <a:buNone/>
            </a:pPr>
            <a:r>
              <a:rPr lang="ru-RU" sz="3000" b="0" i="0" dirty="0">
                <a:solidFill>
                  <a:srgbClr val="11111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 тёмными горошками, </a:t>
            </a:r>
          </a:p>
          <a:p>
            <a:pPr marL="0" indent="0" algn="ctr">
              <a:buNone/>
            </a:pPr>
            <a:r>
              <a:rPr lang="ru-RU" sz="3000" b="0" i="0" dirty="0">
                <a:solidFill>
                  <a:srgbClr val="11111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И взлетает быстро, ловко </a:t>
            </a:r>
          </a:p>
          <a:p>
            <a:pPr marL="0" indent="0" algn="ctr">
              <a:buNone/>
            </a:pPr>
            <a:r>
              <a:rPr lang="ru-RU" sz="3000" b="0" i="0" dirty="0">
                <a:solidFill>
                  <a:srgbClr val="11111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Это … </a:t>
            </a:r>
            <a:r>
              <a:rPr lang="ru-RU" sz="3000" b="0" i="1" dirty="0">
                <a:solidFill>
                  <a:srgbClr val="11111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(божья коровка)</a:t>
            </a:r>
            <a:br>
              <a:rPr lang="ru-RU" sz="3000" i="1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ru-RU" dirty="0"/>
            </a:br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D14CB55-F4DB-BF5A-2ACF-D14DE4BB17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9037" y="3952339"/>
            <a:ext cx="3894761" cy="275629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6781C8E-E74E-4F2C-0FBB-C4C2A521B0D4}"/>
              </a:ext>
            </a:extLst>
          </p:cNvPr>
          <p:cNvSpPr txBox="1"/>
          <p:nvPr/>
        </p:nvSpPr>
        <p:spPr>
          <a:xfrm>
            <a:off x="714909" y="4263086"/>
            <a:ext cx="6402084" cy="2301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Божья коровка округлая или овальная. Она бывает разных цветов. На картинках – красная и жёлтая. У божьей коровки твёрдые надкрылья. На них есть чёрные пятна, точки. Сколько точек у этих божьих коровок? Давайте посчитаем! Если божью коровку потревожить, она выделяет оранжевые капельки. Не беспокойте божью коровку – просто наблюдайте за ней со стороны!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11394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1860E9-27B3-6050-FBCF-D2F17927B9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0191"/>
            <a:ext cx="10515600" cy="1325563"/>
          </a:xfrm>
        </p:spPr>
        <p:txBody>
          <a:bodyPr/>
          <a:lstStyle/>
          <a:p>
            <a:pPr algn="ctr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Дидактическое упражнение «Повтори за мной»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EE7B303-D9F8-86B5-19D9-46D34A2E55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1789" y="1690687"/>
            <a:ext cx="11465959" cy="4905321"/>
          </a:xfrm>
        </p:spPr>
        <p:txBody>
          <a:bodyPr>
            <a:normAutofit fontScale="25000" lnSpcReduction="20000"/>
          </a:bodyPr>
          <a:lstStyle/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6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Вслед за учителем дети прохлопывают и произносят названия изученных насекомых по слогам</a:t>
            </a:r>
            <a:r>
              <a:rPr lang="en-US" sz="6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ru-RU" sz="64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64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Жук</a:t>
            </a:r>
          </a:p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64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Му-ха</a:t>
            </a:r>
          </a:p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64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Ко-мар</a:t>
            </a:r>
          </a:p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64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Пче-ла</a:t>
            </a:r>
          </a:p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64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Му-ра-вей</a:t>
            </a:r>
          </a:p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64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Стре-ко-за</a:t>
            </a:r>
          </a:p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64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Куз-не-чик</a:t>
            </a:r>
          </a:p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64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Ба-боч-ка</a:t>
            </a:r>
          </a:p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64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Бо-жья  ко-ров-ка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143487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56AFEC-897F-8AD9-B1F3-CF2BFA1A41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81965"/>
            <a:ext cx="10515600" cy="114478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900" b="1" dirty="0">
                <a:latin typeface="Arial" panose="020B0604020202020204" pitchFamily="34" charset="0"/>
                <a:cs typeface="Arial" panose="020B0604020202020204" pitchFamily="34" charset="0"/>
              </a:rPr>
              <a:t>Чистоговорка «Насекомые»</a:t>
            </a:r>
            <a:br>
              <a:rPr lang="ru-RU" sz="49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Вслед за учителем дети произносят фразу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окончание фразы курсивом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br>
              <a:rPr lang="ru-RU" sz="22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2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id="{BAF8368A-797F-0CA6-E003-6A8E0D07F6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4868" y="2881510"/>
            <a:ext cx="11702264" cy="371924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Прилетела стрекоза,                 На цветке сидит пчела,                         У бабочки крылья большие,</a:t>
            </a:r>
          </a:p>
          <a:p>
            <a:pPr marL="0" indent="0">
              <a:buNone/>
            </a:pPr>
            <a:r>
              <a:rPr lang="ru-RU" sz="2000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За-за-за!                                     Ла-ла-ла!                                                 Шие-шие-шие!</a:t>
            </a:r>
          </a:p>
          <a:p>
            <a:pPr marL="0" indent="0">
              <a:buNone/>
            </a:pPr>
            <a:r>
              <a:rPr lang="ru-RU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Длиннокрылые стрекозы,         Пчела собирает пыльцу,                        Села бабочка на цветок,       </a:t>
            </a:r>
          </a:p>
          <a:p>
            <a:pPr marL="0" indent="0">
              <a:buNone/>
            </a:pPr>
            <a:r>
              <a:rPr lang="ru-RU" sz="2000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Озы-озы-озы!                             Цу-цу-цу!                                                  Ток-ток-ток!</a:t>
            </a:r>
          </a:p>
          <a:p>
            <a:pPr marL="0" indent="0">
              <a:buNone/>
            </a:pPr>
            <a:r>
              <a:rPr lang="ru-RU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Проползает жук,                         В травке – рыжий муравей,                   Ай, зелёненький кузнечик,                                       </a:t>
            </a:r>
          </a:p>
          <a:p>
            <a:pPr marL="0" indent="0">
              <a:buNone/>
            </a:pPr>
            <a:r>
              <a:rPr lang="ru-RU" sz="2000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Ук-ук-ук!                                      Вей-вей-вей!                                            Нечик-нечик-нечик!</a:t>
            </a:r>
          </a:p>
          <a:p>
            <a:pPr marL="0" indent="0">
              <a:buNone/>
            </a:pPr>
            <a:r>
              <a:rPr lang="ru-RU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Ой, рогатые жуки,                      Бабочка на цветке,                                  Насекомые красивы,</a:t>
            </a:r>
          </a:p>
          <a:p>
            <a:pPr marL="0" indent="0">
              <a:buNone/>
            </a:pPr>
            <a:r>
              <a:rPr lang="ru-RU" sz="2000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Ки-ки-ки!                                     Тке-тке-тке!                                            Ивы-ивы-ивы!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i="1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 algn="ctr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230606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11D27F0-1D67-231D-ABC6-E21DB19D4A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4362" y="56312"/>
            <a:ext cx="10515600" cy="1325563"/>
          </a:xfrm>
        </p:spPr>
        <p:txBody>
          <a:bodyPr/>
          <a:lstStyle/>
          <a:p>
            <a:pPr algn="ctr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Покажи и назови</a:t>
            </a:r>
            <a:b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знакомых насекомых!</a:t>
            </a:r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id="{CFF6E467-96CA-AEC0-4578-AF7CC70EE94C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144" y="1381875"/>
            <a:ext cx="9620036" cy="4976847"/>
          </a:xfrm>
        </p:spPr>
      </p:pic>
      <p:sp>
        <p:nvSpPr>
          <p:cNvPr id="6" name="Объект 5">
            <a:extLst>
              <a:ext uri="{FF2B5EF4-FFF2-40B4-BE49-F238E27FC236}">
                <a16:creationId xmlns:a16="http://schemas.microsoft.com/office/drawing/2014/main" id="{0094E112-69E7-6FD5-49CE-344F0420B8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263775" y="5989835"/>
            <a:ext cx="3842535" cy="811854"/>
          </a:xfrm>
        </p:spPr>
        <p:txBody>
          <a:bodyPr/>
          <a:lstStyle/>
          <a:p>
            <a:pPr marL="0" indent="0">
              <a:buNone/>
            </a:pPr>
            <a:endParaRPr lang="ru-RU" sz="2000" dirty="0">
              <a:solidFill>
                <a:srgbClr val="0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А паук – это насекомое?</a:t>
            </a:r>
            <a:r>
              <a:rPr lang="ru-RU" sz="20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Нет.</a:t>
            </a:r>
            <a:endParaRPr lang="ru-RU" sz="20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945529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AAB0D5-DFBF-5DE0-75A3-F12CB8B7F1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50752"/>
            <a:ext cx="10515600" cy="1325563"/>
          </a:xfrm>
        </p:spPr>
        <p:txBody>
          <a:bodyPr/>
          <a:lstStyle/>
          <a:p>
            <a:pPr algn="ctr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Используемые ресурсы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ACAA0263-A280-51D1-9FC9-A10987A898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766218"/>
            <a:ext cx="10515600" cy="1325563"/>
          </a:xfrm>
        </p:spPr>
        <p:txBody>
          <a:bodyPr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Фотографии из поисковой системы Яндекс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Звуки в формате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MP3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с сайта </a:t>
            </a:r>
            <a:r>
              <a:rPr lang="en-US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mp</a:t>
            </a:r>
            <a:r>
              <a:rPr lang="ru-RU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3</a:t>
            </a:r>
            <a:r>
              <a:rPr lang="en-US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hunter</a:t>
            </a:r>
            <a:r>
              <a:rPr lang="ru-RU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r>
              <a:rPr lang="en-US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ru</a:t>
            </a:r>
            <a:endParaRPr lang="ru-RU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798298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CC25AEC-312F-BD9A-6B5B-E5DC0F65F5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4502" y="108272"/>
            <a:ext cx="10515600" cy="333518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>
                <a:latin typeface="Arial" panose="020B0604020202020204" pitchFamily="34" charset="0"/>
                <a:cs typeface="Arial" panose="020B0604020202020204" pitchFamily="34" charset="0"/>
              </a:rPr>
              <a:t>Содержание презентации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E1F48E5-693B-2D33-31B0-7EFF51ADFB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4662" y="554804"/>
            <a:ext cx="11815280" cy="6667928"/>
          </a:xfrm>
        </p:spPr>
        <p:txBody>
          <a:bodyPr>
            <a:normAutofit fontScale="25000" lnSpcReduction="20000"/>
          </a:bodyPr>
          <a:lstStyle/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4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3. Фотография жука, загадка про жука, описание насекомого, звук.</a:t>
            </a: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4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4. Фотография пчелы, загадка про пчелу, описание насекомого.</a:t>
            </a:r>
            <a:endParaRPr lang="ru-RU" sz="4000" b="1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4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5. Фотографии ульев, сот и мёда.</a:t>
            </a:r>
            <a:endParaRPr lang="ru-RU" sz="4000" b="1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4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6. Фотография муравья, загадка про муравья, описание насекомого.</a:t>
            </a:r>
            <a:endParaRPr lang="ru-RU" sz="4000" b="1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4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7. Описание муравейника, фотография муравейника.</a:t>
            </a:r>
            <a:endParaRPr lang="ru-RU" sz="4000" b="1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4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8. Фотография стрекозы, загадка про стрекозу, описание насекомого, звук.</a:t>
            </a:r>
            <a:endParaRPr lang="ru-RU" sz="4000" b="1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4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9. Фотография кузнечика, загадка про кузнечика, описание насекомого, звук.</a:t>
            </a:r>
            <a:endParaRPr lang="ru-RU" sz="4000" b="1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4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10. Фотография комара, загадка про комара, описание насекомого, звук.</a:t>
            </a:r>
            <a:endParaRPr lang="ru-RU" sz="4000" b="1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4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11. Фотография мухи, загадка про муху, описание насекомого, звук.</a:t>
            </a:r>
            <a:endParaRPr lang="ru-RU" sz="4000" b="1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4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12. Фотография бабочки, загадка про бабочку, описание насекомого.</a:t>
            </a:r>
            <a:endParaRPr lang="ru-RU" sz="4000" b="1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4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13. Фотографии бабочек разной окраски.</a:t>
            </a:r>
            <a:endParaRPr lang="ru-RU" sz="4000" b="1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4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14. Фотографии божьих коровок разной окраски, загадка про божью коровку, описание насекомого.</a:t>
            </a:r>
            <a:endParaRPr lang="ru-RU" sz="4000" b="1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4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15. Дидактическое упражнение «Повтори за мной».</a:t>
            </a:r>
            <a:endParaRPr lang="ru-RU" sz="4000" b="1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4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16. Чистоговорка «Насекомые».</a:t>
            </a:r>
            <a:endParaRPr lang="ru-RU" sz="4000" b="1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4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17. Иллюстрированное упражнение «Покажи и назови знакомых насекомых».</a:t>
            </a:r>
            <a:endParaRPr lang="ru-RU" sz="4000" b="1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4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18. Используемые ресурсы.</a:t>
            </a:r>
            <a:endParaRPr lang="ru-RU" sz="4000" b="1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endParaRPr lang="ru-RU" sz="20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42671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73C3E4C5-1707-C09C-728D-262463535E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4387"/>
            <a:ext cx="10515600" cy="678095"/>
          </a:xfrm>
        </p:spPr>
        <p:txBody>
          <a:bodyPr>
            <a:noAutofit/>
          </a:bodyPr>
          <a:lstStyle/>
          <a:p>
            <a:pPr algn="ctr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Жук</a:t>
            </a: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AB4109A0-C0DD-C61A-558C-20D97A7BB81F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026" y="924674"/>
            <a:ext cx="5311953" cy="3308279"/>
          </a:xfrm>
        </p:spPr>
      </p:pic>
      <p:sp>
        <p:nvSpPr>
          <p:cNvPr id="6" name="Объект 5">
            <a:extLst>
              <a:ext uri="{FF2B5EF4-FFF2-40B4-BE49-F238E27FC236}">
                <a16:creationId xmlns:a16="http://schemas.microsoft.com/office/drawing/2014/main" id="{1C79E7F2-5F3C-4FC9-418E-92D9F791D93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924674"/>
            <a:ext cx="5181600" cy="3308279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b="0" i="0" dirty="0">
              <a:solidFill>
                <a:srgbClr val="111111"/>
              </a:solidFill>
              <a:effectLst/>
              <a:latin typeface="Arial" panose="020B0604020202020204" pitchFamily="34" charset="0"/>
            </a:endParaRPr>
          </a:p>
          <a:p>
            <a:pPr marL="0" indent="0">
              <a:buNone/>
            </a:pPr>
            <a:r>
              <a:rPr lang="ru-RU" b="0" i="0" dirty="0">
                <a:solidFill>
                  <a:srgbClr val="111111"/>
                </a:solidFill>
                <a:effectLst/>
                <a:latin typeface="Arial" panose="020B0604020202020204" pitchFamily="34" charset="0"/>
              </a:rPr>
              <a:t>Он рогатый и усатый,</a:t>
            </a:r>
          </a:p>
          <a:p>
            <a:pPr marL="0" indent="0">
              <a:buNone/>
            </a:pPr>
            <a:r>
              <a:rPr lang="ru-RU" b="0" i="0" dirty="0">
                <a:solidFill>
                  <a:srgbClr val="111111"/>
                </a:solidFill>
                <a:effectLst/>
                <a:latin typeface="Arial" panose="020B0604020202020204" pitchFamily="34" charset="0"/>
              </a:rPr>
              <a:t>Многоногий и крылатый, </a:t>
            </a:r>
          </a:p>
          <a:p>
            <a:pPr marL="0" indent="0">
              <a:buNone/>
            </a:pPr>
            <a:r>
              <a:rPr lang="ru-RU" b="0" i="0" dirty="0">
                <a:solidFill>
                  <a:srgbClr val="111111"/>
                </a:solidFill>
                <a:effectLst/>
                <a:latin typeface="Arial" panose="020B0604020202020204" pitchFamily="34" charset="0"/>
              </a:rPr>
              <a:t>Издаёт гудящий звук </a:t>
            </a:r>
          </a:p>
          <a:p>
            <a:pPr marL="0" indent="0">
              <a:buNone/>
            </a:pPr>
            <a:r>
              <a:rPr lang="ru-RU" b="0" i="0" dirty="0">
                <a:solidFill>
                  <a:srgbClr val="111111"/>
                </a:solidFill>
                <a:effectLst/>
                <a:latin typeface="Arial" panose="020B0604020202020204" pitchFamily="34" charset="0"/>
              </a:rPr>
              <a:t>При полёте толстый … </a:t>
            </a:r>
            <a:r>
              <a:rPr lang="ru-RU" b="0" i="1" dirty="0">
                <a:solidFill>
                  <a:srgbClr val="111111"/>
                </a:solidFill>
                <a:effectLst/>
                <a:latin typeface="Arial" panose="020B0604020202020204" pitchFamily="34" charset="0"/>
              </a:rPr>
              <a:t>(жук)</a:t>
            </a:r>
            <a:br>
              <a:rPr lang="ru-RU" i="1" dirty="0"/>
            </a:br>
            <a:endParaRPr lang="ru-RU" i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D0D91BE-802D-75F1-B7FD-AEFE4D30AD19}"/>
              </a:ext>
            </a:extLst>
          </p:cNvPr>
          <p:cNvSpPr txBox="1"/>
          <p:nvPr/>
        </p:nvSpPr>
        <p:spPr>
          <a:xfrm>
            <a:off x="362913" y="4592549"/>
            <a:ext cx="11466174" cy="18392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Жук твёрдый. Он бывает разных цветов. На картинке – чёрный жук. У любого жука есть голова, грудь и брюшко. На голове, между глазами, расположены усики. Усиками жук трогает и нюхает всё вокруг. Снизу на голове находится ротовой аппарат. С его помощью жук грызёт пищу. Жук имеет 6 мохнатых ног и жёсткие передние крылья. Жук летает и жужжит: «Жжж». Давайте послушаем жужжание жука! </a:t>
            </a:r>
            <a:r>
              <a:rPr lang="ru-RU" sz="20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ru-RU" sz="2000" i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звук</a:t>
            </a:r>
            <a:r>
              <a:rPr lang="ru-RU" sz="20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Звук жука">
            <a:hlinkClick r:id="" action="ppaction://media"/>
            <a:extLst>
              <a:ext uri="{FF2B5EF4-FFF2-40B4-BE49-F238E27FC236}">
                <a16:creationId xmlns:a16="http://schemas.microsoft.com/office/drawing/2014/main" id="{2197CD91-8B83-3435-5B38-D1F65C192A8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2075" y="92075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8615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58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F2E84B43-8169-635E-BF54-9B75A2AB61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2467"/>
            <a:ext cx="10515600" cy="832207"/>
          </a:xfrm>
        </p:spPr>
        <p:txBody>
          <a:bodyPr/>
          <a:lstStyle/>
          <a:p>
            <a:pPr algn="ctr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Пчела</a:t>
            </a: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B2920B64-5460-B3CE-B846-531F69EF489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739" y="845844"/>
            <a:ext cx="5085708" cy="3150803"/>
          </a:xfrm>
        </p:spPr>
      </p:pic>
      <p:sp>
        <p:nvSpPr>
          <p:cNvPr id="6" name="Объект 5">
            <a:extLst>
              <a:ext uri="{FF2B5EF4-FFF2-40B4-BE49-F238E27FC236}">
                <a16:creationId xmlns:a16="http://schemas.microsoft.com/office/drawing/2014/main" id="{D96DADAE-D263-C6AB-30DB-EDB461D6EA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845844"/>
            <a:ext cx="5181600" cy="3150803"/>
          </a:xfrm>
        </p:spPr>
        <p:txBody>
          <a:bodyPr>
            <a:normAutofit fontScale="25000" lnSpcReduction="20000"/>
          </a:bodyPr>
          <a:lstStyle/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endParaRPr lang="ru-RU" sz="3300" kern="1200" dirty="0">
              <a:solidFill>
                <a:srgbClr val="11111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1200" kern="1200" dirty="0">
                <a:solidFill>
                  <a:srgbClr val="11111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Всё жужжит, жужжит, жужжит,</a:t>
            </a:r>
            <a:endParaRPr lang="ru-RU" sz="112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1200" kern="1200" dirty="0">
                <a:solidFill>
                  <a:srgbClr val="11111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Над цветком она кружит,</a:t>
            </a:r>
            <a:endParaRPr lang="ru-RU" sz="112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1200" kern="1200" dirty="0">
                <a:solidFill>
                  <a:srgbClr val="11111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Целый день, словно юла,</a:t>
            </a:r>
            <a:endParaRPr lang="ru-RU" sz="112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1200" kern="1200" dirty="0">
                <a:solidFill>
                  <a:srgbClr val="11111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А зовут её … </a:t>
            </a:r>
            <a:r>
              <a:rPr lang="ru-RU" sz="11200" i="1" kern="1200" dirty="0">
                <a:solidFill>
                  <a:srgbClr val="11111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(пчела)</a:t>
            </a:r>
            <a:endParaRPr lang="ru-RU" sz="112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br>
              <a:rPr lang="ru-RU" dirty="0"/>
            </a:br>
            <a:endParaRPr lang="ru-RU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C42A969-F0F6-874E-EEDE-917F4CED6111}"/>
              </a:ext>
            </a:extLst>
          </p:cNvPr>
          <p:cNvSpPr txBox="1"/>
          <p:nvPr/>
        </p:nvSpPr>
        <p:spPr>
          <a:xfrm>
            <a:off x="518416" y="4218361"/>
            <a:ext cx="10835384" cy="25471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Пчела полосатая: на брюшке то жёлтые, то чёрные сегменты. На заднем конце брюшка есть жало, а в нём – яд. Осторожно с пчелой! Всё тело пчелы покрыто волосками. Они защищают от грязи и помогают чувствовать запах цветов. Пчела летает с одного цветка на другой и хоботком собирает сладкий сок – нектар. Она доставляет нектар в улей – большой дом, где живёт пчелиная семья. В улье пчёлы делают мёд. Мёд сладкий, душистый, очень полезный для человека! Как же выглядят улей и мёд? Давайте посмотрим!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53045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9FA2CF80-205F-530A-C3FA-33E3628412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2468"/>
            <a:ext cx="10515600" cy="58857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          Ульи                    Соты внутри улья</a:t>
            </a: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022E2DBD-D303-8C8A-10DD-6E6BEEADAE29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99" y="681039"/>
            <a:ext cx="4689298" cy="2935464"/>
          </a:xfrm>
        </p:spPr>
      </p:pic>
      <p:pic>
        <p:nvPicPr>
          <p:cNvPr id="10" name="Объект 9">
            <a:extLst>
              <a:ext uri="{FF2B5EF4-FFF2-40B4-BE49-F238E27FC236}">
                <a16:creationId xmlns:a16="http://schemas.microsoft.com/office/drawing/2014/main" id="{9ABAA594-633D-D425-5411-775D4F845E6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9" y="681038"/>
            <a:ext cx="5257801" cy="2935464"/>
          </a:xfr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9355F67D-1957-72E5-2C15-DBD31C5024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926" y="3811712"/>
            <a:ext cx="5257802" cy="2835668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743A820B-9D1B-C973-0AB3-DC351CBC547F}"/>
              </a:ext>
            </a:extLst>
          </p:cNvPr>
          <p:cNvSpPr txBox="1"/>
          <p:nvPr/>
        </p:nvSpPr>
        <p:spPr>
          <a:xfrm>
            <a:off x="1982912" y="5034364"/>
            <a:ext cx="6177337" cy="7546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4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Мёд</a:t>
            </a:r>
            <a:endParaRPr lang="ru-RU" sz="4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01738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BC357A6-6A86-80EA-8290-88C7EDAFBC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0192"/>
            <a:ext cx="10515600" cy="641741"/>
          </a:xfrm>
        </p:spPr>
        <p:txBody>
          <a:bodyPr>
            <a:noAutofit/>
          </a:bodyPr>
          <a:lstStyle/>
          <a:p>
            <a:pPr algn="ctr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Муравей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0EB507EE-C0F3-85F1-61E7-7FBE51C1D5B4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396" y="893851"/>
            <a:ext cx="5181600" cy="3205538"/>
          </a:xfr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B2DCEF3F-D098-861B-20D5-1148B927C3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46006" y="893851"/>
            <a:ext cx="4931594" cy="3061699"/>
          </a:xfrm>
        </p:spPr>
        <p:txBody>
          <a:bodyPr>
            <a:normAutofit fontScale="25000" lnSpcReduction="20000"/>
          </a:bodyPr>
          <a:lstStyle/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8000" dirty="0">
                <a:solidFill>
                  <a:srgbClr val="11111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Трудится с утра до ночи, </a:t>
            </a:r>
            <a:endParaRPr lang="ru-RU" sz="80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8000" dirty="0">
                <a:solidFill>
                  <a:srgbClr val="11111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Строит дом высокий очень. </a:t>
            </a:r>
            <a:endParaRPr lang="ru-RU" sz="80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8000" dirty="0">
                <a:solidFill>
                  <a:srgbClr val="11111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Муравейник – тёплый дом, </a:t>
            </a:r>
            <a:endParaRPr lang="ru-RU" sz="80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8000" dirty="0">
                <a:solidFill>
                  <a:srgbClr val="11111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Миллионы комнат в нём. </a:t>
            </a:r>
            <a:endParaRPr lang="ru-RU" sz="80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8000" dirty="0">
                <a:solidFill>
                  <a:srgbClr val="11111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Строит кто? Скажи скорей! </a:t>
            </a:r>
            <a:endParaRPr lang="ru-RU" sz="80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8000" dirty="0">
                <a:solidFill>
                  <a:srgbClr val="11111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Это крошка … </a:t>
            </a:r>
            <a:r>
              <a:rPr lang="ru-RU" sz="8000" i="1" dirty="0">
                <a:solidFill>
                  <a:srgbClr val="11111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(муравей)</a:t>
            </a:r>
            <a:endParaRPr lang="ru-RU" sz="80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642E2F0-7BFE-361A-13A3-882A0E441B12}"/>
              </a:ext>
            </a:extLst>
          </p:cNvPr>
          <p:cNvSpPr txBox="1"/>
          <p:nvPr/>
        </p:nvSpPr>
        <p:spPr>
          <a:xfrm>
            <a:off x="633575" y="4458982"/>
            <a:ext cx="10863208" cy="21932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Муравей красновато-чёрный. У него есть тонкая талия. На голове муравья находятся длинные усики. Ими он улавливает запах корма и запах других муравьёв. Также голова имеет сильные челюсти для жевания пищи. У муравья 6 лапок с коготками. Благодаря коготкам муравей лазает и по земле, и по дереву. А крыльев у муравья либо нет, либо они слабые. Поэтому он редко летает. Муравей выделяет кислоту. Он может очень больно укусить!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36019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E72AB8-9A57-4CB2-8A37-9C8A47A9E4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Муравьи живут большой, дружной семьёй. Вместе они строят в лесу муравейник. Это огромная куча из старых листьев, хвоинок, веточек и земли. </a:t>
            </a:r>
            <a:br>
              <a:rPr lang="ru-RU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ru-RU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На картинке – высокий муравейник рядом с деревом.</a:t>
            </a:r>
            <a:br>
              <a:rPr lang="ru-RU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12B82BA4-4E46-E59F-F389-0CAECCBDFC4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8162" y="1846173"/>
            <a:ext cx="5743254" cy="4646702"/>
          </a:xfr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B767404-EFEE-226E-5598-CC8A46D3C68D}"/>
              </a:ext>
            </a:extLst>
          </p:cNvPr>
          <p:cNvSpPr txBox="1"/>
          <p:nvPr/>
        </p:nvSpPr>
        <p:spPr>
          <a:xfrm>
            <a:off x="924674" y="3172173"/>
            <a:ext cx="3298005" cy="7546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4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Муравейник</a:t>
            </a:r>
            <a:endParaRPr lang="ru-RU" sz="4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86206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E72B817-D0C6-3A65-E3E4-6DA89D7773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9368"/>
            <a:ext cx="10515600" cy="723935"/>
          </a:xfrm>
        </p:spPr>
        <p:txBody>
          <a:bodyPr/>
          <a:lstStyle/>
          <a:p>
            <a:pPr algn="ctr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Стрекоза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1E984008-DA9D-BA8B-BF91-0016FC2BE57E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459" y="873303"/>
            <a:ext cx="5181600" cy="3463036"/>
          </a:xfr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0F0E94E5-095F-0A4A-BC27-98A3376EFD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917059" y="873303"/>
            <a:ext cx="5436741" cy="3463036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>
                <a:solidFill>
                  <a:srgbClr val="11111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Вертолётик</a:t>
            </a:r>
            <a:r>
              <a:rPr lang="ru-RU" dirty="0">
                <a:solidFill>
                  <a:srgbClr val="11111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лёгкий, быстрый </a:t>
            </a:r>
            <a:endParaRPr lang="ru-RU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>
                <a:solidFill>
                  <a:srgbClr val="11111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Над цветком летит душистым. </a:t>
            </a:r>
            <a:endParaRPr lang="ru-RU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>
                <a:solidFill>
                  <a:srgbClr val="11111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Крылья, хвостик и глаза. </a:t>
            </a:r>
            <a:endParaRPr lang="ru-RU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dirty="0">
                <a:solidFill>
                  <a:srgbClr val="11111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Это чудо – … </a:t>
            </a:r>
            <a:r>
              <a:rPr lang="ru-RU" i="1" dirty="0">
                <a:solidFill>
                  <a:srgbClr val="11111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(стрекоза)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A4C12F2-0583-68DD-74EE-4152D6A5D762}"/>
              </a:ext>
            </a:extLst>
          </p:cNvPr>
          <p:cNvSpPr txBox="1"/>
          <p:nvPr/>
        </p:nvSpPr>
        <p:spPr>
          <a:xfrm>
            <a:off x="838200" y="4909805"/>
            <a:ext cx="10618341" cy="1131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Стрекоза длинная и тонкая. У неё большие глаза и 4 прозрачных крыла. Крылышки покрыты жилками. Стрекозу часто можно увидеть </a:t>
            </a:r>
            <a:r>
              <a:rPr lang="ru-RU" sz="20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рядом с </a:t>
            </a:r>
            <a:r>
              <a:rPr lang="ru-RU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водоёмом или растениями. Она очень быстро летает. Давайте послушаем звук её полёта! </a:t>
            </a:r>
            <a:r>
              <a:rPr lang="ru-RU" sz="20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(звук)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Звук стрекозы">
            <a:hlinkClick r:id="" action="ppaction://media"/>
            <a:extLst>
              <a:ext uri="{FF2B5EF4-FFF2-40B4-BE49-F238E27FC236}">
                <a16:creationId xmlns:a16="http://schemas.microsoft.com/office/drawing/2014/main" id="{D8C3BBE6-3548-4958-6741-8901397346E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2075" y="92075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640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97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B1EFB1-9339-E2FE-0352-E298ABFFB4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997"/>
            <a:ext cx="10515600" cy="693113"/>
          </a:xfrm>
        </p:spPr>
        <p:txBody>
          <a:bodyPr>
            <a:noAutofit/>
          </a:bodyPr>
          <a:lstStyle/>
          <a:p>
            <a:pPr algn="ctr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Кузнечик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916A2379-D45A-4784-842E-4DEC35C95D54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791109"/>
            <a:ext cx="4849402" cy="3359651"/>
          </a:xfr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D9713B60-DEDB-CF87-D2E2-D9474E4AF48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263721"/>
            <a:ext cx="5181600" cy="1715785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b="0" i="0" dirty="0">
                <a:solidFill>
                  <a:srgbClr val="11111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Прыг да скок, прыг да скок, </a:t>
            </a:r>
          </a:p>
          <a:p>
            <a:pPr marL="0" indent="0" algn="just">
              <a:buNone/>
            </a:pPr>
            <a:r>
              <a:rPr lang="ru-RU" b="0" i="0" dirty="0">
                <a:solidFill>
                  <a:srgbClr val="11111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Прыгнул выше своих ног. </a:t>
            </a:r>
          </a:p>
          <a:p>
            <a:pPr marL="0" indent="0" algn="just">
              <a:buNone/>
            </a:pPr>
            <a:r>
              <a:rPr lang="ru-RU" b="0" i="0" dirty="0">
                <a:solidFill>
                  <a:srgbClr val="11111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Точно он не человечек, </a:t>
            </a:r>
          </a:p>
          <a:p>
            <a:pPr marL="0" indent="0" algn="just">
              <a:buNone/>
            </a:pPr>
            <a:r>
              <a:rPr lang="ru-RU" b="0" i="0" dirty="0">
                <a:solidFill>
                  <a:srgbClr val="11111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Ну, конечно же, … </a:t>
            </a:r>
            <a:r>
              <a:rPr lang="ru-RU" b="0" i="1" dirty="0">
                <a:solidFill>
                  <a:srgbClr val="11111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(кузнечик)</a:t>
            </a:r>
            <a:br>
              <a:rPr lang="ru-RU" i="1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ru-RU" i="1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3E0E3C0-8FED-AF66-BDAD-0B9FB0566680}"/>
              </a:ext>
            </a:extLst>
          </p:cNvPr>
          <p:cNvSpPr txBox="1"/>
          <p:nvPr/>
        </p:nvSpPr>
        <p:spPr>
          <a:xfrm>
            <a:off x="914400" y="4484277"/>
            <a:ext cx="10515600" cy="18392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Кузнечик стройный и вытянутый. У него длинные усики и сильные лапки. Кузнечик бывает разной окраски. Часто его цвет зелёный. Это позволяет ему незаметно сидеть в траве. Голова кузнечика сжата с боков, а на крыльях есть звуковой аппарат. Кузнечик не летает, зато высоко прыгает и стрекочет. Давайте послушаем, как стрекочет кузнечик! </a:t>
            </a:r>
            <a:r>
              <a:rPr lang="ru-RU" sz="20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(звук)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Звук кузнечика">
            <a:hlinkClick r:id="" action="ppaction://media"/>
            <a:extLst>
              <a:ext uri="{FF2B5EF4-FFF2-40B4-BE49-F238E27FC236}">
                <a16:creationId xmlns:a16="http://schemas.microsoft.com/office/drawing/2014/main" id="{303D59B8-6B8A-EC8A-9C82-31100198F69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2075" y="92075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621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15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TM02900688[[fn=Аспект]]</Template>
  <TotalTime>917</TotalTime>
  <Words>1274</Words>
  <Application>Microsoft Office PowerPoint</Application>
  <PresentationFormat>Широкоэкранный</PresentationFormat>
  <Paragraphs>120</Paragraphs>
  <Slides>18</Slides>
  <Notes>1</Notes>
  <HiddenSlides>0</HiddenSlides>
  <MMClips>5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2" baseType="lpstr">
      <vt:lpstr>Arial</vt:lpstr>
      <vt:lpstr>Calibri</vt:lpstr>
      <vt:lpstr>Calibri Light</vt:lpstr>
      <vt:lpstr>Тема Office</vt:lpstr>
      <vt:lpstr>Насекомые  1 класс  «Особый ребёнок»  </vt:lpstr>
      <vt:lpstr>Содержание презентации </vt:lpstr>
      <vt:lpstr>Жук</vt:lpstr>
      <vt:lpstr>Пчела</vt:lpstr>
      <vt:lpstr>           Ульи                    Соты внутри улья</vt:lpstr>
      <vt:lpstr>Муравей</vt:lpstr>
      <vt:lpstr>Муравьи живут большой, дружной семьёй. Вместе они строят в лесу муравейник. Это огромная куча из старых листьев, хвоинок, веточек и земли.  На картинке – высокий муравейник рядом с деревом. </vt:lpstr>
      <vt:lpstr>Стрекоза</vt:lpstr>
      <vt:lpstr>Кузнечик</vt:lpstr>
      <vt:lpstr>Комар</vt:lpstr>
      <vt:lpstr>Муха</vt:lpstr>
      <vt:lpstr>Бабочка</vt:lpstr>
      <vt:lpstr>Разные бабочки</vt:lpstr>
      <vt:lpstr>Божья коровка</vt:lpstr>
      <vt:lpstr>Дидактическое упражнение «Повтори за мной»</vt:lpstr>
      <vt:lpstr>Чистоговорка «Насекомые»  Вслед за учителем дети произносят фразу/окончание фразы курсивом. </vt:lpstr>
      <vt:lpstr>Покажи и назови знакомых насекомых!</vt:lpstr>
      <vt:lpstr>Используемые ресурсы: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Насекомые</dc:title>
  <dc:creator>Людмила Горобец</dc:creator>
  <cp:lastModifiedBy>Людмила Горобец</cp:lastModifiedBy>
  <cp:revision>144</cp:revision>
  <dcterms:created xsi:type="dcterms:W3CDTF">2022-08-18T08:17:57Z</dcterms:created>
  <dcterms:modified xsi:type="dcterms:W3CDTF">2022-08-22T17:23:55Z</dcterms:modified>
</cp:coreProperties>
</file>