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3"/>
  </p:notesMasterIdLst>
  <p:sldIdLst>
    <p:sldId id="256" r:id="rId2"/>
    <p:sldId id="261" r:id="rId3"/>
    <p:sldId id="257" r:id="rId4"/>
    <p:sldId id="258" r:id="rId5"/>
    <p:sldId id="267" r:id="rId6"/>
    <p:sldId id="259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660" y="-49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3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6F8AD57-E8F9-411C-9F54-E15A992B766E}" type="datetimeFigureOut">
              <a:rPr lang="ru-RU" smtClean="0"/>
              <a:t>22.08.2022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761AEEF-9462-4B14-A11C-7080261264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22972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aseline="0" smtClean="0"/>
              <a:t>Доброго </a:t>
            </a:r>
            <a:r>
              <a:rPr lang="ru-RU" baseline="0" dirty="0" smtClean="0"/>
              <a:t>времени суток.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aseline="0" dirty="0" smtClean="0"/>
              <a:t>С 2022 года в образовательных учреждениях вводится новый курс под названием Разговоры о важном. </a:t>
            </a:r>
            <a:r>
              <a:rPr lang="ru-RU" sz="1200" dirty="0" smtClean="0">
                <a:effectLst/>
                <a:latin typeface="Times New Roman"/>
                <a:ea typeface="Calibri"/>
                <a:cs typeface="Times New Roman"/>
              </a:rPr>
              <a:t>Это будет ЦИКЛ информационно-просветительских занятий патриотической, нравственной и экологической направленности.</a:t>
            </a:r>
            <a:endParaRPr lang="ru-RU" sz="1050" dirty="0" smtClean="0">
              <a:effectLst/>
              <a:latin typeface="+mn-lt"/>
              <a:ea typeface="Calibri"/>
              <a:cs typeface="Times New Roman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61AEEF-9462-4B14-A11C-708026126487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486348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200" dirty="0" smtClean="0">
                <a:effectLst/>
                <a:latin typeface="Times New Roman"/>
                <a:ea typeface="Calibri"/>
                <a:cs typeface="Times New Roman"/>
              </a:rPr>
              <a:t>Итак, Программа стартует 5 сентября. </a:t>
            </a:r>
            <a:endParaRPr lang="ru-RU" sz="1050" dirty="0" smtClean="0">
              <a:effectLst/>
              <a:latin typeface="+mn-lt"/>
              <a:ea typeface="Calibri"/>
              <a:cs typeface="Times New Roman"/>
            </a:endParaRPr>
          </a:p>
          <a:p>
            <a:r>
              <a:rPr lang="ru-RU" sz="1200" dirty="0" smtClean="0">
                <a:effectLst/>
                <a:latin typeface="Times New Roman"/>
                <a:ea typeface="Calibri"/>
              </a:rPr>
              <a:t>Вот вам небольшой  пример по теме на эту дату.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61AEEF-9462-4B14-A11C-708026126487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546944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400" dirty="0" smtClean="0">
                <a:effectLst/>
                <a:latin typeface="Times New Roman"/>
                <a:ea typeface="Calibri"/>
                <a:cs typeface="Times New Roman"/>
              </a:rPr>
              <a:t>На этом у меня все. В заключение хочу отметить, что </a:t>
            </a:r>
            <a:endParaRPr lang="ru-RU" sz="1100" dirty="0" smtClean="0">
              <a:effectLst/>
              <a:latin typeface="+mn-lt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200" kern="1200" dirty="0" smtClean="0">
                <a:effectLst>
                  <a:outerShdw blurRad="38100" dist="38100" dir="2700000" algn="tl">
                    <a:srgbClr val="000000">
                      <a:alpha val="43000"/>
                    </a:srgbClr>
                  </a:outerShdw>
                </a:effectLst>
                <a:latin typeface="Times New Roman"/>
                <a:ea typeface="+mj-ea"/>
                <a:cs typeface="Times New Roman"/>
              </a:rPr>
              <a:t>СЕГОДНЯШНИМ ШКОЛЬНИКАМ ПРЕДСТОИТ СТРОИТЬ БУДУЩЕЕ РОССИИ. </a:t>
            </a:r>
            <a:br>
              <a:rPr lang="ru-RU" sz="1200" kern="1200" dirty="0" smtClean="0">
                <a:effectLst>
                  <a:outerShdw blurRad="38100" dist="38100" dir="2700000" algn="tl">
                    <a:srgbClr val="000000">
                      <a:alpha val="43000"/>
                    </a:srgbClr>
                  </a:outerShdw>
                </a:effectLst>
                <a:latin typeface="Times New Roman"/>
                <a:ea typeface="+mj-ea"/>
                <a:cs typeface="Times New Roman"/>
              </a:rPr>
            </a:br>
            <a:r>
              <a:rPr lang="ru-RU" sz="1200" kern="1200" dirty="0" smtClean="0">
                <a:effectLst>
                  <a:outerShdw blurRad="38100" dist="38100" dir="2700000" algn="tl">
                    <a:srgbClr val="000000">
                      <a:alpha val="43000"/>
                    </a:srgbClr>
                  </a:outerShdw>
                </a:effectLst>
                <a:latin typeface="Times New Roman"/>
                <a:ea typeface="+mj-ea"/>
                <a:cs typeface="Times New Roman"/>
              </a:rPr>
              <a:t>ПОГОВОРИМ С НИМИ ОБ ЭТОМ…</a:t>
            </a:r>
            <a:endParaRPr lang="ru-RU" sz="1100" dirty="0" smtClean="0">
              <a:effectLst/>
              <a:latin typeface="+mn-lt"/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400" dirty="0" smtClean="0">
                <a:effectLst/>
                <a:latin typeface="Times New Roman"/>
                <a:ea typeface="Calibri"/>
                <a:cs typeface="Times New Roman"/>
              </a:rPr>
              <a:t>Благодарю за внимание. </a:t>
            </a:r>
            <a:endParaRPr lang="ru-RU" sz="1100" dirty="0">
              <a:effectLst/>
              <a:latin typeface="+mn-lt"/>
              <a:ea typeface="Calibri"/>
              <a:cs typeface="Times New Roman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61AEEF-9462-4B14-A11C-708026126487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88109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dirty="0" smtClean="0">
                <a:effectLst/>
                <a:latin typeface="Times New Roman"/>
                <a:ea typeface="Calibri"/>
              </a:rPr>
              <a:t>С сентября по май, каждый понедельник, в каждом классе первым уроком (желательно )будет проходить классный час. Итого 34 часа в учебном году. Таким образом, первое занятие должно состояться уже 5 сентября этого года. Кстати, это коснется не только школ, но и СПО (училищ, техникумов). Реализацию программы рекомендовано возложить на классных руководителей, учителей истории, обществознания, руководителей школьных музеев и т.д.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61AEEF-9462-4B14-A11C-708026126487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841170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dirty="0" smtClean="0">
                <a:effectLst/>
                <a:latin typeface="Times New Roman"/>
                <a:ea typeface="Calibri"/>
              </a:rPr>
              <a:t>Методические </a:t>
            </a:r>
            <a:r>
              <a:rPr lang="ru-RU" sz="1200" b="0" i="0" dirty="0" smtClean="0">
                <a:effectLst/>
                <a:latin typeface="Times New Roman"/>
                <a:ea typeface="Calibri"/>
              </a:rPr>
              <a:t>материалы, рекомендации  разработаны на федеральном уровне. Они размещены на портале</a:t>
            </a:r>
            <a:r>
              <a:rPr lang="ru-RU" sz="1200" b="0" i="0" u="sng" dirty="0" smtClean="0">
                <a:effectLst/>
                <a:latin typeface="Times New Roman"/>
                <a:ea typeface="Calibri"/>
              </a:rPr>
              <a:t> «Единое содержание общего образования» (www.edsoo.ru) в разделе «Внеурочная деятельность»</a:t>
            </a:r>
            <a:r>
              <a:rPr lang="ru-RU" sz="1200" b="0" i="0" dirty="0" smtClean="0">
                <a:effectLst/>
                <a:latin typeface="Times New Roman"/>
                <a:ea typeface="Calibri"/>
              </a:rPr>
              <a:t>. </a:t>
            </a:r>
            <a:r>
              <a:rPr lang="ru-RU" sz="1200" dirty="0" smtClean="0">
                <a:effectLst/>
                <a:latin typeface="Times New Roman"/>
                <a:ea typeface="Calibri"/>
              </a:rPr>
              <a:t>Есть и на других ресурсах.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61AEEF-9462-4B14-A11C-708026126487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947195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dirty="0" smtClean="0">
                <a:effectLst/>
                <a:latin typeface="Times New Roman"/>
                <a:ea typeface="Calibri"/>
              </a:rPr>
              <a:t>В интернете, естественно, очень много информации об этом. Например, на  сайте Академии </a:t>
            </a:r>
            <a:r>
              <a:rPr lang="ru-RU" sz="1200" dirty="0" err="1" smtClean="0">
                <a:effectLst/>
                <a:latin typeface="Times New Roman"/>
                <a:ea typeface="Calibri"/>
              </a:rPr>
              <a:t>Минпросвещения</a:t>
            </a:r>
            <a:r>
              <a:rPr lang="ru-RU" sz="1200" dirty="0" smtClean="0">
                <a:effectLst/>
                <a:latin typeface="Times New Roman"/>
                <a:ea typeface="Calibri"/>
              </a:rPr>
              <a:t> есть отдельный раздел для классных руководителей. Так и называется «Разговоры о важном. Классный журнал.» Здесь же все материалы, все они доступны по ссылкам. 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61AEEF-9462-4B14-A11C-708026126487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253605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200" dirty="0" smtClean="0">
                <a:effectLst/>
                <a:latin typeface="Times New Roman"/>
                <a:ea typeface="Calibri"/>
                <a:cs typeface="Times New Roman"/>
              </a:rPr>
              <a:t>Можно и самому пройти обучение, т.е. послушать, как желательно проводить такие занятия, как заинтересовать, мотивировать. Минобразования сообщает и о том, что будут организованы программы повышения квалификации и методической поддержки педагогических работников, реализующих программу «Разговоры о важном». </a:t>
            </a:r>
            <a:endParaRPr lang="ru-RU" sz="1050" dirty="0">
              <a:effectLst/>
              <a:latin typeface="+mn-lt"/>
              <a:ea typeface="Calibri"/>
              <a:cs typeface="Times New Roman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61AEEF-9462-4B14-A11C-708026126487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250734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200" dirty="0" smtClean="0">
                <a:effectLst/>
                <a:latin typeface="Times New Roman"/>
                <a:ea typeface="Calibri"/>
                <a:cs typeface="Times New Roman"/>
              </a:rPr>
              <a:t>На экране вы видите тематику занятий. Все уже расписано, выставлено по дням. День знаний, день пожилых людей, день учителя, день отца, день матери, день Конституции, новый </a:t>
            </a:r>
            <a:r>
              <a:rPr lang="ru-RU" sz="1200" dirty="0" err="1" smtClean="0">
                <a:effectLst/>
                <a:latin typeface="Times New Roman"/>
                <a:ea typeface="Calibri"/>
                <a:cs typeface="Times New Roman"/>
              </a:rPr>
              <a:t>гоД</a:t>
            </a:r>
            <a:r>
              <a:rPr lang="ru-RU" sz="1200" dirty="0" smtClean="0">
                <a:effectLst/>
                <a:latin typeface="Times New Roman"/>
                <a:ea typeface="Calibri"/>
                <a:cs typeface="Times New Roman"/>
              </a:rPr>
              <a:t>.  и т.д. </a:t>
            </a:r>
            <a:endParaRPr lang="ru-RU" sz="1050" dirty="0" smtClean="0">
              <a:effectLst/>
              <a:latin typeface="+mn-lt"/>
              <a:ea typeface="Calibri"/>
              <a:cs typeface="Times New Roman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61AEEF-9462-4B14-A11C-708026126487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748084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1200" dirty="0" smtClean="0">
                <a:effectLst/>
                <a:latin typeface="Times New Roman"/>
                <a:ea typeface="Calibri"/>
                <a:cs typeface="Times New Roman"/>
              </a:rPr>
              <a:t>Внеклассные мероприятия на эти темы мы проводили ежегодно. Просто сейчас они едины и систематизированы, </a:t>
            </a:r>
            <a:r>
              <a:rPr lang="ru-RU" sz="1200" dirty="0" err="1" smtClean="0">
                <a:effectLst/>
                <a:latin typeface="Times New Roman"/>
                <a:ea typeface="Calibri"/>
                <a:cs typeface="Times New Roman"/>
              </a:rPr>
              <a:t>больШе</a:t>
            </a:r>
            <a:r>
              <a:rPr lang="ru-RU" sz="1200" dirty="0" smtClean="0">
                <a:effectLst/>
                <a:latin typeface="Times New Roman"/>
                <a:ea typeface="Calibri"/>
                <a:cs typeface="Times New Roman"/>
              </a:rPr>
              <a:t> материала, БОЛЬШЕ ВНИМАНИЯ.  </a:t>
            </a:r>
            <a:endParaRPr lang="ru-RU" sz="1050" dirty="0">
              <a:effectLst/>
              <a:latin typeface="+mn-lt"/>
              <a:ea typeface="Calibri"/>
              <a:cs typeface="Times New Roman"/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61AEEF-9462-4B14-A11C-708026126487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714710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1200" dirty="0" smtClean="0">
                <a:effectLst/>
                <a:latin typeface="Times New Roman"/>
                <a:ea typeface="Calibri"/>
              </a:rPr>
              <a:t>Обратите внимание, план  расписан по классам, т.е. по возрастным категориям. </a:t>
            </a:r>
            <a:r>
              <a:rPr lang="ru-RU" sz="1200" dirty="0" smtClean="0">
                <a:effectLst/>
                <a:latin typeface="+mn-lt"/>
                <a:ea typeface="Calibri"/>
                <a:cs typeface="Times New Roman"/>
              </a:rPr>
              <a:t>Формы занятий разнообразны: викторины, творческие конкурсы, конкурсы стихов, беседы, встречи, виртуальные экскурсии, видеоматериалы</a:t>
            </a:r>
            <a:r>
              <a:rPr lang="ru-RU" sz="1200" baseline="0" dirty="0" smtClean="0">
                <a:effectLst/>
                <a:latin typeface="+mn-lt"/>
                <a:ea typeface="Calibri"/>
                <a:cs typeface="Times New Roman"/>
              </a:rPr>
              <a:t> и т.д.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61AEEF-9462-4B14-A11C-708026126487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816112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spcAft>
                <a:spcPts val="1800"/>
              </a:spcAft>
            </a:pPr>
            <a:r>
              <a:rPr lang="ru-RU" sz="12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</a:rPr>
              <a:t>Есть и домашние задания: сфотографировать, нарисовать, разузнать у родителей, написать эссе. </a:t>
            </a:r>
            <a:r>
              <a:rPr lang="ru-RU" sz="1200" dirty="0" smtClean="0">
                <a:effectLst/>
                <a:latin typeface="Times New Roman"/>
                <a:ea typeface="Times New Roman"/>
              </a:rPr>
              <a:t>Еще раз отмечу, что </a:t>
            </a:r>
            <a:r>
              <a:rPr lang="ru-RU" sz="1200" dirty="0" smtClean="0">
                <a:solidFill>
                  <a:srgbClr val="333333"/>
                </a:solidFill>
                <a:effectLst/>
                <a:latin typeface="Times New Roman"/>
                <a:ea typeface="Times New Roman"/>
              </a:rPr>
              <a:t>Центральными темами «Разговоров о важном» станут патриотизм и гражданское воспитание, историческое просвещение.</a:t>
            </a:r>
            <a:endParaRPr lang="ru-RU" sz="1100" dirty="0" smtClean="0">
              <a:effectLst/>
              <a:latin typeface="Times New Roman"/>
              <a:ea typeface="Times New Roman"/>
            </a:endParaRPr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61AEEF-9462-4B14-A11C-708026126487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91123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20FDF-3990-4464-9159-D81B345EAFFF}" type="datetimeFigureOut">
              <a:rPr lang="ru-RU" smtClean="0"/>
              <a:t>22.08.2022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A616B-2D56-4747-82D8-BC3BC3A5162D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20FDF-3990-4464-9159-D81B345EAFFF}" type="datetimeFigureOut">
              <a:rPr lang="ru-RU" smtClean="0"/>
              <a:t>22.08.2022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A616B-2D56-4747-82D8-BC3BC3A5162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20FDF-3990-4464-9159-D81B345EAFFF}" type="datetimeFigureOut">
              <a:rPr lang="ru-RU" smtClean="0"/>
              <a:t>22.08.2022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A616B-2D56-4747-82D8-BC3BC3A5162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20FDF-3990-4464-9159-D81B345EAFFF}" type="datetimeFigureOut">
              <a:rPr lang="ru-RU" smtClean="0"/>
              <a:t>22.08.2022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A616B-2D56-4747-82D8-BC3BC3A5162D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20FDF-3990-4464-9159-D81B345EAFFF}" type="datetimeFigureOut">
              <a:rPr lang="ru-RU" smtClean="0"/>
              <a:t>22.08.2022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A616B-2D56-4747-82D8-BC3BC3A5162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20FDF-3990-4464-9159-D81B345EAFFF}" type="datetimeFigureOut">
              <a:rPr lang="ru-RU" smtClean="0"/>
              <a:t>22.08.2022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A616B-2D56-4747-82D8-BC3BC3A5162D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20FDF-3990-4464-9159-D81B345EAFFF}" type="datetimeFigureOut">
              <a:rPr lang="ru-RU" smtClean="0"/>
              <a:t>22.08.2022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A616B-2D56-4747-82D8-BC3BC3A5162D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20FDF-3990-4464-9159-D81B345EAFFF}" type="datetimeFigureOut">
              <a:rPr lang="ru-RU" smtClean="0"/>
              <a:t>22.08.2022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A616B-2D56-4747-82D8-BC3BC3A5162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20FDF-3990-4464-9159-D81B345EAFFF}" type="datetimeFigureOut">
              <a:rPr lang="ru-RU" smtClean="0"/>
              <a:t>22.08.2022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A616B-2D56-4747-82D8-BC3BC3A5162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20FDF-3990-4464-9159-D81B345EAFFF}" type="datetimeFigureOut">
              <a:rPr lang="ru-RU" smtClean="0"/>
              <a:t>22.08.2022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A616B-2D56-4747-82D8-BC3BC3A5162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6D20FDF-3990-4464-9159-D81B345EAFFF}" type="datetimeFigureOut">
              <a:rPr lang="ru-RU" smtClean="0"/>
              <a:t>22.08.2022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3A616B-2D56-4747-82D8-BC3BC3A5162D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26D20FDF-3990-4464-9159-D81B345EAFFF}" type="datetimeFigureOut">
              <a:rPr lang="ru-RU" smtClean="0"/>
              <a:t>22.08.2022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4C3A616B-2D56-4747-82D8-BC3BC3A5162D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" name="Рисунок 1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3" y="548680"/>
            <a:ext cx="8064896" cy="554461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</p:spPr>
      </p:pic>
    </p:spTree>
    <p:extLst>
      <p:ext uri="{BB962C8B-B14F-4D97-AF65-F5344CB8AC3E}">
        <p14:creationId xmlns:p14="http://schemas.microsoft.com/office/powerpoint/2010/main" val="82197294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42481"/>
            <a:ext cx="9144000" cy="62548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69481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874442"/>
          </a:xfrm>
          <a:solidFill>
            <a:schemeClr val="accent1">
              <a:lumMod val="20000"/>
              <a:lumOff val="80000"/>
            </a:schemeClr>
          </a:solidFill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haroni" pitchFamily="2" charset="-79"/>
              </a:rPr>
              <a:t>ТОЛЬКО ОТ НАС ЗАВИСИТ, </a:t>
            </a:r>
            <a:b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haroni" pitchFamily="2" charset="-79"/>
              </a:rPr>
            </a:br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haroni" pitchFamily="2" charset="-79"/>
              </a:rPr>
              <a:t>КАКОЙ БУДЕТ НАША СТРАНА, </a:t>
            </a:r>
            <a:b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haroni" pitchFamily="2" charset="-79"/>
              </a:rPr>
            </a:br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haroni" pitchFamily="2" charset="-79"/>
              </a:rPr>
              <a:t>И СЕГОДНЯШНИМ ШКОЛЬНИКАМ ПРЕДСТОИТ СТРОИТЬ </a:t>
            </a:r>
            <a:b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haroni" pitchFamily="2" charset="-79"/>
              </a:rPr>
            </a:br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haroni" pitchFamily="2" charset="-79"/>
              </a:rPr>
              <a:t>БУДУЩЕЕ РОССИИ. </a:t>
            </a:r>
            <a:b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haroni" pitchFamily="2" charset="-79"/>
              </a:rPr>
            </a:br>
            <a:r>
              <a:rPr lang="ru-RU" b="1" dirty="0" smtClean="0">
                <a:solidFill>
                  <a:schemeClr val="tx2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haroni" pitchFamily="2" charset="-79"/>
              </a:rPr>
              <a:t>ПОГОВОРИМ С НИМИ ОБ ЭТОМ…</a:t>
            </a:r>
            <a:endParaRPr lang="ru-RU" b="1" dirty="0">
              <a:solidFill>
                <a:schemeClr val="tx2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haroni" pitchFamily="2" charset="-79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445224"/>
            <a:ext cx="9144000" cy="1377567"/>
          </a:xfrm>
        </p:spPr>
      </p:pic>
    </p:spTree>
    <p:extLst>
      <p:ext uri="{BB962C8B-B14F-4D97-AF65-F5344CB8AC3E}">
        <p14:creationId xmlns:p14="http://schemas.microsoft.com/office/powerpoint/2010/main" val="2056210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476672"/>
            <a:ext cx="7992888" cy="56886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64177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476672"/>
            <a:ext cx="7992888" cy="5832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087896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603448"/>
            <a:ext cx="9144000" cy="746144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858505"/>
            <a:ext cx="9144000" cy="5140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87094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8546" y="332656"/>
            <a:ext cx="8106907" cy="6048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11968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546522"/>
            <a:ext cx="7992888" cy="57649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559204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332656"/>
            <a:ext cx="7848872" cy="60486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965529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188640"/>
            <a:ext cx="8352928" cy="6408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905627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6632"/>
            <a:ext cx="9144000" cy="6741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1524495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181</TotalTime>
  <Words>421</Words>
  <Application>Microsoft Office PowerPoint</Application>
  <PresentationFormat>Экран (4:3)</PresentationFormat>
  <Paragraphs>27</Paragraphs>
  <Slides>11</Slides>
  <Notes>11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Воздушный поток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ТОЛЬКО ОТ НАС ЗАВИСИТ,  КАКОЙ БУДЕТ НАША СТРАНА,  И СЕГОДНЯШНИМ ШКОЛЬНИКАМ ПРЕДСТОИТ СТРОИТЬ  БУДУЩЕЕ РОССИИ.  ПОГОВОРИМ С НИМИ ОБ ЭТОМ…</vt:lpstr>
    </vt:vector>
  </TitlesOfParts>
  <Company>Krokoz™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10</cp:revision>
  <dcterms:created xsi:type="dcterms:W3CDTF">2022-08-22T14:34:49Z</dcterms:created>
  <dcterms:modified xsi:type="dcterms:W3CDTF">2022-08-22T17:36:30Z</dcterms:modified>
</cp:coreProperties>
</file>