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56" r:id="rId4"/>
    <p:sldId id="257" r:id="rId5"/>
    <p:sldId id="258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4195F3F-ECD7-4462-9250-1354E09B19E8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03C714-F287-4426-BECC-1CC33FE40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88640"/>
            <a:ext cx="7848872" cy="7200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bg1"/>
                </a:solidFill>
              </a:rPr>
              <a:t>Бу</a:t>
            </a:r>
            <a:r>
              <a:rPr lang="ru-RU" sz="4000" dirty="0" err="1" smtClean="0">
                <a:solidFill>
                  <a:schemeClr val="bg1"/>
                </a:solidFill>
                <a:latin typeface="Arial"/>
                <a:cs typeface="Arial"/>
              </a:rPr>
              <a:t>́</a:t>
            </a:r>
            <a:r>
              <a:rPr lang="ru-RU" sz="4000" dirty="0" err="1" smtClean="0">
                <a:solidFill>
                  <a:schemeClr val="bg1"/>
                </a:solidFill>
              </a:rPr>
              <a:t>дешь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дыша</a:t>
            </a:r>
            <a:r>
              <a:rPr lang="ru-RU" sz="4000" dirty="0" err="1" smtClean="0">
                <a:solidFill>
                  <a:schemeClr val="bg1"/>
                </a:solidFill>
                <a:latin typeface="Arial"/>
                <a:cs typeface="Arial"/>
              </a:rPr>
              <a:t>́</a:t>
            </a:r>
            <a:r>
              <a:rPr lang="ru-RU" sz="4000" dirty="0" err="1" smtClean="0">
                <a:solidFill>
                  <a:schemeClr val="bg1"/>
                </a:solidFill>
              </a:rPr>
              <a:t>ть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6386" name="Picture 2" descr="Картотека дыхательной гимнастики для детей. Дыхательная гимнастика в стих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4032448" cy="21103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1772816"/>
            <a:ext cx="936104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3356992"/>
            <a:ext cx="1584176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98976" y="1916832"/>
            <a:ext cx="4645024" cy="11521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</a:rPr>
              <a:t>Плавный вдох носом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Выдох ртом: 1) толчками;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                      2) плавно.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980728"/>
            <a:ext cx="2007840" cy="63968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Повтори.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6388" name="Picture 4" descr="Ветер дует: стоковые векторные изображения, иллюстрации | Depositphot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861048"/>
            <a:ext cx="2715287" cy="166990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498976" y="4005064"/>
            <a:ext cx="4645024" cy="115212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</a:rPr>
              <a:t>Спокойны вдох носом. Спокойным выдох ртом.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6390" name="Picture 6" descr="https://sun9-20.userapi.com/impg/YLzZYgJUw2qsq9CK1jzNKzbmuHgPHuE9iishAw/gAng7SK2poY.jpg?size=810x1080&amp;quality=96&amp;sign=2e1423dd5e7a9d0ab557a0eac607a929&amp;type=album"/>
          <p:cNvPicPr>
            <a:picLocks noChangeAspect="1" noChangeArrowheads="1"/>
          </p:cNvPicPr>
          <p:nvPr/>
        </p:nvPicPr>
        <p:blipFill>
          <a:blip r:embed="rId4" cstate="print">
            <a:lum bright="10000" contrast="40000"/>
          </a:blip>
          <a:srcRect l="15322" r="4669"/>
          <a:stretch>
            <a:fillRect/>
          </a:stretch>
        </p:blipFill>
        <p:spPr bwMode="auto">
          <a:xfrm rot="16200000">
            <a:off x="5557800" y="4603440"/>
            <a:ext cx="155679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16. Чередование «Толстячки - Худышки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2232248" cy="29409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07904" y="1628800"/>
            <a:ext cx="5436096" cy="144016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</a:rPr>
              <a:t>Сделать вдох носом, надуть щеки.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Сделать плавный выдох через правый уголок рта;     </a:t>
            </a:r>
            <a:r>
              <a:rPr lang="ru-RU" sz="2400" dirty="0" smtClean="0">
                <a:solidFill>
                  <a:schemeClr val="bg1"/>
                </a:solidFill>
              </a:rPr>
              <a:t>через левый уголок рта.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4077072"/>
            <a:ext cx="5580112" cy="187220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bg1"/>
                </a:solidFill>
              </a:rPr>
              <a:t>У</a:t>
            </a:r>
            <a:r>
              <a:rPr lang="ru-RU" sz="2400" dirty="0" smtClean="0">
                <a:solidFill>
                  <a:schemeClr val="bg1"/>
                </a:solidFill>
              </a:rPr>
              <a:t>лыбнуться. Поставить кончик языка между зубами. Делать длинный выдох ртом. При выдохе шлепать ладошками по щекам.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(Воздух идет по бокам!!!)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7414" name="Picture 6" descr="Артикуляционная гимнастика - online presentation"/>
          <p:cNvPicPr>
            <a:picLocks noChangeAspect="1" noChangeArrowheads="1"/>
          </p:cNvPicPr>
          <p:nvPr/>
        </p:nvPicPr>
        <p:blipFill>
          <a:blip r:embed="rId3" cstate="print"/>
          <a:srcRect l="7628" t="26906" r="60626" b="19869"/>
          <a:stretch>
            <a:fillRect/>
          </a:stretch>
        </p:blipFill>
        <p:spPr bwMode="auto">
          <a:xfrm>
            <a:off x="179512" y="3789040"/>
            <a:ext cx="1720191" cy="2160240"/>
          </a:xfrm>
          <a:prstGeom prst="rect">
            <a:avLst/>
          </a:prstGeom>
          <a:noFill/>
        </p:spPr>
      </p:pic>
      <p:pic>
        <p:nvPicPr>
          <p:cNvPr id="17416" name="Picture 8" descr="Создать мем Руки на щеках генератор мемов - Рисовач .Ру"/>
          <p:cNvPicPr>
            <a:picLocks noChangeAspect="1" noChangeArrowheads="1"/>
          </p:cNvPicPr>
          <p:nvPr/>
        </p:nvPicPr>
        <p:blipFill>
          <a:blip r:embed="rId4" cstate="print"/>
          <a:srcRect l="37800" r="13061" b="38704"/>
          <a:stretch>
            <a:fillRect/>
          </a:stretch>
        </p:blipFill>
        <p:spPr bwMode="auto">
          <a:xfrm flipH="1">
            <a:off x="2051720" y="4221088"/>
            <a:ext cx="1296144" cy="1495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88640"/>
            <a:ext cx="7848872" cy="1080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bg1"/>
                </a:solidFill>
              </a:rPr>
              <a:t>Бу</a:t>
            </a:r>
            <a:r>
              <a:rPr lang="ru-RU" sz="4000" dirty="0" err="1" smtClean="0">
                <a:solidFill>
                  <a:schemeClr val="bg1"/>
                </a:solidFill>
                <a:latin typeface="Arial"/>
                <a:cs typeface="Arial"/>
              </a:rPr>
              <a:t>́</a:t>
            </a:r>
            <a:r>
              <a:rPr lang="ru-RU" sz="4000" dirty="0" err="1" smtClean="0">
                <a:solidFill>
                  <a:schemeClr val="bg1"/>
                </a:solidFill>
              </a:rPr>
              <a:t>дешь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де</a:t>
            </a:r>
            <a:r>
              <a:rPr lang="ru-RU" sz="4000" dirty="0" err="1" smtClean="0">
                <a:solidFill>
                  <a:schemeClr val="bg1"/>
                </a:solidFill>
                <a:latin typeface="Arial"/>
                <a:cs typeface="Arial"/>
              </a:rPr>
              <a:t>́</a:t>
            </a:r>
            <a:r>
              <a:rPr lang="ru-RU" sz="4000" dirty="0" err="1" smtClean="0">
                <a:solidFill>
                  <a:schemeClr val="bg1"/>
                </a:solidFill>
              </a:rPr>
              <a:t>лать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заря</a:t>
            </a:r>
            <a:r>
              <a:rPr lang="ru-RU" sz="4000" dirty="0" err="1" smtClean="0">
                <a:solidFill>
                  <a:schemeClr val="bg1"/>
                </a:solidFill>
                <a:latin typeface="Arial"/>
                <a:cs typeface="Arial"/>
              </a:rPr>
              <a:t>́</a:t>
            </a:r>
            <a:r>
              <a:rPr lang="ru-RU" sz="4000" dirty="0" err="1" smtClean="0">
                <a:solidFill>
                  <a:schemeClr val="bg1"/>
                </a:solidFill>
              </a:rPr>
              <a:t>дку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028" name="Picture 4" descr="Комплект занятий по постановке звука Л у детей 5-7 лет с тяжелыми  нарушениями речи"/>
          <p:cNvPicPr>
            <a:picLocks noChangeAspect="1" noChangeArrowheads="1"/>
          </p:cNvPicPr>
          <p:nvPr/>
        </p:nvPicPr>
        <p:blipFill>
          <a:blip r:embed="rId2" cstate="print"/>
          <a:srcRect l="7087" t="12337" r="72438" b="62018"/>
          <a:stretch>
            <a:fillRect/>
          </a:stretch>
        </p:blipFill>
        <p:spPr bwMode="auto">
          <a:xfrm>
            <a:off x="467544" y="1556792"/>
            <a:ext cx="2304256" cy="2038380"/>
          </a:xfrm>
          <a:prstGeom prst="rect">
            <a:avLst/>
          </a:prstGeom>
          <a:noFill/>
        </p:spPr>
      </p:pic>
      <p:pic>
        <p:nvPicPr>
          <p:cNvPr id="1030" name="Picture 6" descr="Комплект занятий по постановке звука Л у детей 5-7 лет с тяжелыми  нарушениями речи"/>
          <p:cNvPicPr>
            <a:picLocks noChangeAspect="1" noChangeArrowheads="1"/>
          </p:cNvPicPr>
          <p:nvPr/>
        </p:nvPicPr>
        <p:blipFill>
          <a:blip r:embed="rId2" cstate="print"/>
          <a:srcRect l="54337" t="14071" r="29913" b="63628"/>
          <a:stretch>
            <a:fillRect/>
          </a:stretch>
        </p:blipFill>
        <p:spPr bwMode="auto">
          <a:xfrm>
            <a:off x="3203848" y="1556792"/>
            <a:ext cx="2088232" cy="2088232"/>
          </a:xfrm>
          <a:prstGeom prst="rect">
            <a:avLst/>
          </a:prstGeom>
          <a:noFill/>
        </p:spPr>
      </p:pic>
      <p:pic>
        <p:nvPicPr>
          <p:cNvPr id="1034" name="Picture 10" descr="Комплект занятий по постановке звука Л у детей 5-7 лет с тяжелыми  нарушениями речи"/>
          <p:cNvPicPr>
            <a:picLocks noChangeAspect="1" noChangeArrowheads="1"/>
          </p:cNvPicPr>
          <p:nvPr/>
        </p:nvPicPr>
        <p:blipFill>
          <a:blip r:embed="rId2" cstate="print"/>
          <a:srcRect l="10626" t="41947" r="77562" b="35752"/>
          <a:stretch>
            <a:fillRect/>
          </a:stretch>
        </p:blipFill>
        <p:spPr bwMode="auto">
          <a:xfrm>
            <a:off x="539552" y="3933056"/>
            <a:ext cx="1872208" cy="2496277"/>
          </a:xfrm>
          <a:prstGeom prst="rect">
            <a:avLst/>
          </a:prstGeom>
          <a:noFill/>
        </p:spPr>
      </p:pic>
      <p:pic>
        <p:nvPicPr>
          <p:cNvPr id="1036" name="Picture 12" descr="Комплект занятий по постановке звука Л у детей 5-7 лет с тяжелыми  нарушениями речи"/>
          <p:cNvPicPr>
            <a:picLocks noChangeAspect="1" noChangeArrowheads="1"/>
          </p:cNvPicPr>
          <p:nvPr/>
        </p:nvPicPr>
        <p:blipFill>
          <a:blip r:embed="rId2" cstate="print"/>
          <a:srcRect l="53549" t="40212" r="32276" b="37487"/>
          <a:stretch>
            <a:fillRect/>
          </a:stretch>
        </p:blipFill>
        <p:spPr bwMode="auto">
          <a:xfrm>
            <a:off x="6300192" y="4077072"/>
            <a:ext cx="2009023" cy="2232248"/>
          </a:xfrm>
          <a:prstGeom prst="rect">
            <a:avLst/>
          </a:prstGeom>
          <a:noFill/>
        </p:spPr>
      </p:pic>
      <p:pic>
        <p:nvPicPr>
          <p:cNvPr id="17" name="Picture 4" descr="Комплект занятий по постановке звука Л у детей 5-7 лет с тяжелыми  нарушениями речи"/>
          <p:cNvPicPr>
            <a:picLocks noChangeAspect="1" noChangeArrowheads="1"/>
          </p:cNvPicPr>
          <p:nvPr/>
        </p:nvPicPr>
        <p:blipFill>
          <a:blip r:embed="rId2" cstate="print"/>
          <a:srcRect l="31966" t="41221" r="54597" b="37036"/>
          <a:stretch>
            <a:fillRect/>
          </a:stretch>
        </p:blipFill>
        <p:spPr bwMode="auto">
          <a:xfrm>
            <a:off x="3347864" y="4077072"/>
            <a:ext cx="2016224" cy="2304256"/>
          </a:xfrm>
          <a:prstGeom prst="rect">
            <a:avLst/>
          </a:prstGeom>
          <a:noFill/>
        </p:spPr>
      </p:pic>
      <p:pic>
        <p:nvPicPr>
          <p:cNvPr id="18" name="Picture 4" descr="Комплект занятий по постановке звука Л у детей 5-7 лет с тяжелыми  нарушениями речи"/>
          <p:cNvPicPr>
            <a:picLocks noChangeAspect="1" noChangeArrowheads="1"/>
          </p:cNvPicPr>
          <p:nvPr/>
        </p:nvPicPr>
        <p:blipFill>
          <a:blip r:embed="rId2" cstate="print"/>
          <a:srcRect l="9007" t="67494" r="74358" b="12575"/>
          <a:stretch>
            <a:fillRect/>
          </a:stretch>
        </p:blipFill>
        <p:spPr bwMode="auto">
          <a:xfrm>
            <a:off x="6156176" y="1628800"/>
            <a:ext cx="2088232" cy="1766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3956" t="33094" r="27781" b="31469"/>
          <a:stretch>
            <a:fillRect/>
          </a:stretch>
        </p:blipFill>
        <p:spPr bwMode="auto">
          <a:xfrm>
            <a:off x="467544" y="404664"/>
            <a:ext cx="4464496" cy="487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4283968" y="4869160"/>
            <a:ext cx="216024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195736" y="1988840"/>
            <a:ext cx="792088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3491880" y="1916832"/>
            <a:ext cx="36004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3995936" y="2780928"/>
            <a:ext cx="216024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4067944" y="3861048"/>
            <a:ext cx="216024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1691680" y="2780928"/>
            <a:ext cx="1008112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39552" y="2708920"/>
            <a:ext cx="72008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3635896" y="4509120"/>
            <a:ext cx="936104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292080" y="4365104"/>
            <a:ext cx="3528392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Го</a:t>
            </a:r>
            <a:r>
              <a:rPr lang="ru-RU" sz="3600" dirty="0" err="1" smtClean="0">
                <a:latin typeface="Arial"/>
                <a:cs typeface="Arial"/>
              </a:rPr>
              <a:t>́</a:t>
            </a:r>
            <a:r>
              <a:rPr lang="ru-RU" sz="3600" dirty="0" err="1" smtClean="0"/>
              <a:t>лос</a:t>
            </a:r>
            <a:r>
              <a:rPr lang="ru-RU" sz="3600" dirty="0" smtClean="0"/>
              <a:t> есть.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5292080" y="3284984"/>
            <a:ext cx="3528392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err="1" smtClean="0"/>
              <a:t>Вы</a:t>
            </a:r>
            <a:r>
              <a:rPr lang="ru-RU" sz="3600" dirty="0" err="1" smtClean="0">
                <a:latin typeface="Arial"/>
                <a:cs typeface="Arial"/>
              </a:rPr>
              <a:t>́</a:t>
            </a:r>
            <a:r>
              <a:rPr lang="ru-RU" sz="3600" dirty="0" err="1" smtClean="0"/>
              <a:t>дох</a:t>
            </a:r>
            <a:r>
              <a:rPr lang="ru-RU" sz="3600" dirty="0" smtClean="0"/>
              <a:t> </a:t>
            </a:r>
            <a:r>
              <a:rPr lang="ru-RU" sz="3600" dirty="0" err="1" smtClean="0"/>
              <a:t>че</a:t>
            </a:r>
            <a:r>
              <a:rPr lang="ru-RU" sz="3600" dirty="0" err="1" smtClean="0">
                <a:latin typeface="Arial"/>
                <a:cs typeface="Arial"/>
              </a:rPr>
              <a:t>́</a:t>
            </a:r>
            <a:r>
              <a:rPr lang="ru-RU" sz="3600" dirty="0" err="1" smtClean="0"/>
              <a:t>рез</a:t>
            </a:r>
            <a:r>
              <a:rPr lang="ru-RU" sz="3600" dirty="0" smtClean="0"/>
              <a:t> рот.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260648"/>
            <a:ext cx="1628972" cy="2646878"/>
          </a:xfrm>
          <a:prstGeom prst="rect">
            <a:avLst/>
          </a:prstGeom>
          <a:solidFill>
            <a:schemeClr val="tx1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0" cap="none" spc="0" dirty="0" smtClean="0">
                <a:ln w="18415" cmpd="sng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latin typeface="Garamond" pitchFamily="18" charset="0"/>
              </a:rPr>
              <a:t>Л</a:t>
            </a:r>
            <a:endParaRPr lang="ru-RU" sz="16600" b="0" cap="none" spc="0" dirty="0">
              <a:ln w="18415" cmpd="sng">
                <a:solidFill>
                  <a:srgbClr val="0070C0"/>
                </a:solidFill>
                <a:prstDash val="solid"/>
              </a:ln>
              <a:solidFill>
                <a:srgbClr val="0070C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76457" cy="17142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3600" dirty="0" smtClean="0">
                <a:effectLst/>
              </a:rPr>
              <a:t>                                </a:t>
            </a:r>
            <a:r>
              <a:rPr lang="ru-RU" sz="3600" dirty="0" err="1" smtClean="0">
                <a:effectLst/>
              </a:rPr>
              <a:t>сло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ги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err="1" smtClean="0">
                <a:effectLst/>
              </a:rPr>
              <a:t>Бу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дешь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 err="1" smtClean="0">
                <a:effectLst/>
              </a:rPr>
              <a:t>чита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ть</a:t>
            </a:r>
            <a:r>
              <a:rPr lang="ru-RU" sz="3600" dirty="0" smtClean="0">
                <a:effectLst/>
              </a:rPr>
              <a:t>     слова</a:t>
            </a:r>
            <a:r>
              <a:rPr lang="ru-RU" sz="3600" dirty="0" smtClean="0">
                <a:effectLst/>
                <a:latin typeface="Arial"/>
                <a:cs typeface="Arial"/>
              </a:rPr>
              <a:t>́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                                              </a:t>
            </a:r>
            <a:r>
              <a:rPr lang="ru-RU" sz="3600" dirty="0" err="1" smtClean="0">
                <a:effectLst/>
              </a:rPr>
              <a:t>предложе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ния</a:t>
            </a:r>
            <a:r>
              <a:rPr lang="ru-RU" sz="3600" dirty="0" smtClean="0">
                <a:effectLst/>
              </a:rPr>
              <a:t>.</a:t>
            </a:r>
            <a:endParaRPr lang="ru-RU" sz="3600" dirty="0"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5292080" y="620688"/>
            <a:ext cx="504056" cy="57606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1196752"/>
            <a:ext cx="504056" cy="5040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92080" y="1196752"/>
            <a:ext cx="504056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1916832"/>
            <a:ext cx="9144000" cy="4941168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Л___А   ЛА  ЛАПА</a:t>
            </a:r>
            <a:r>
              <a:rPr lang="ru-RU" sz="3600" dirty="0" smtClean="0">
                <a:solidFill>
                  <a:schemeClr val="bg1"/>
                </a:solidFill>
              </a:rPr>
              <a:t>, ЛАМПА, </a:t>
            </a:r>
            <a:r>
              <a:rPr lang="ru-RU" sz="3600" dirty="0" smtClean="0">
                <a:solidFill>
                  <a:schemeClr val="bg1"/>
                </a:solidFill>
              </a:rPr>
              <a:t>НАСТУПИЛО 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Л____О      ЛО    ЛОЖКА,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Л____У      ЛУ    ЛУЖА,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Л___Ы       ЛЫ   ЛЫЖИ, КАНИКУЛЫ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Закончились каникулы.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На улице стало холодно</a:t>
            </a:r>
          </a:p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76457" cy="17142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3600" dirty="0" smtClean="0">
                <a:effectLst/>
              </a:rPr>
              <a:t>                                </a:t>
            </a:r>
            <a:r>
              <a:rPr lang="ru-RU" sz="3600" dirty="0" err="1" smtClean="0">
                <a:effectLst/>
              </a:rPr>
              <a:t>сло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ги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err="1" smtClean="0">
                <a:effectLst/>
              </a:rPr>
              <a:t>Бу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дешь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 err="1" smtClean="0">
                <a:effectLst/>
              </a:rPr>
              <a:t>чита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ть</a:t>
            </a:r>
            <a:r>
              <a:rPr lang="ru-RU" sz="3600" dirty="0" smtClean="0">
                <a:effectLst/>
              </a:rPr>
              <a:t>     слова</a:t>
            </a:r>
            <a:r>
              <a:rPr lang="ru-RU" sz="3600" dirty="0" smtClean="0">
                <a:effectLst/>
                <a:latin typeface="Arial"/>
                <a:cs typeface="Arial"/>
              </a:rPr>
              <a:t>́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                                              </a:t>
            </a:r>
            <a:r>
              <a:rPr lang="ru-RU" sz="3600" dirty="0" err="1" smtClean="0">
                <a:effectLst/>
              </a:rPr>
              <a:t>предложе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ния</a:t>
            </a:r>
            <a:r>
              <a:rPr lang="ru-RU" sz="3600" dirty="0" smtClean="0">
                <a:effectLst/>
              </a:rPr>
              <a:t>.</a:t>
            </a:r>
            <a:endParaRPr lang="ru-RU" sz="3600" dirty="0"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5292080" y="620688"/>
            <a:ext cx="504056" cy="57606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1196752"/>
            <a:ext cx="504056" cy="5040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92080" y="1196752"/>
            <a:ext cx="504056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2060848"/>
            <a:ext cx="9144000" cy="479715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АЛ___       АЛ     ПОНЯЛ, УПАЛ 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ОЛ___       ОЛ      СТОЛ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УЛ___       УЛ       СТУЛ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ЫЛ___       ЫЛ    БЫЛ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ЭЛ___        ЭЛ     СЕЛ, ПОНЕДЕЛЬНИК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Стул упал. Был понедельник.</a:t>
            </a:r>
          </a:p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76457" cy="171420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3600" dirty="0" smtClean="0">
                <a:effectLst/>
              </a:rPr>
              <a:t>                                </a:t>
            </a:r>
            <a:r>
              <a:rPr lang="ru-RU" sz="3600" dirty="0" err="1" smtClean="0">
                <a:effectLst/>
              </a:rPr>
              <a:t>сло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ги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err="1" smtClean="0">
                <a:effectLst/>
              </a:rPr>
              <a:t>Бу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дешь</a:t>
            </a:r>
            <a:r>
              <a:rPr lang="ru-RU" sz="3600" dirty="0" smtClean="0">
                <a:effectLst/>
              </a:rPr>
              <a:t> </a:t>
            </a:r>
            <a:r>
              <a:rPr lang="ru-RU" sz="3600" dirty="0" err="1" smtClean="0">
                <a:effectLst/>
              </a:rPr>
              <a:t>чита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ть</a:t>
            </a:r>
            <a:r>
              <a:rPr lang="ru-RU" sz="3600" dirty="0" smtClean="0">
                <a:effectLst/>
              </a:rPr>
              <a:t>     слова</a:t>
            </a:r>
            <a:r>
              <a:rPr lang="ru-RU" sz="3600" dirty="0" smtClean="0">
                <a:effectLst/>
                <a:latin typeface="Arial"/>
                <a:cs typeface="Arial"/>
              </a:rPr>
              <a:t>́</a:t>
            </a:r>
            <a:r>
              <a:rPr lang="ru-RU" sz="3600" dirty="0" smtClean="0">
                <a:effectLst/>
              </a:rPr>
              <a:t>.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                                              </a:t>
            </a:r>
            <a:r>
              <a:rPr lang="ru-RU" sz="3600" dirty="0" err="1" smtClean="0">
                <a:effectLst/>
              </a:rPr>
              <a:t>предложе</a:t>
            </a:r>
            <a:r>
              <a:rPr lang="ru-RU" sz="3600" dirty="0" err="1" smtClean="0">
                <a:effectLst/>
                <a:latin typeface="Arial"/>
                <a:cs typeface="Arial"/>
              </a:rPr>
              <a:t>́</a:t>
            </a:r>
            <a:r>
              <a:rPr lang="ru-RU" sz="3600" dirty="0" err="1" smtClean="0">
                <a:effectLst/>
              </a:rPr>
              <a:t>ния</a:t>
            </a:r>
            <a:r>
              <a:rPr lang="ru-RU" sz="3600" dirty="0" smtClean="0">
                <a:effectLst/>
              </a:rPr>
              <a:t>.</a:t>
            </a:r>
            <a:endParaRPr lang="ru-RU" sz="3600" dirty="0"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5292080" y="620688"/>
            <a:ext cx="504056" cy="57606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1196752"/>
            <a:ext cx="504056" cy="50405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92080" y="1196752"/>
            <a:ext cx="504056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0" y="2060848"/>
            <a:ext cx="9144000" cy="4797152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rtlCol="0" anchor="ctr"/>
          <a:lstStyle/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АЛ___А       АЛА    УПАЛА, СЛОМАЛА 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АЛ___О       АЛО     СТАЛО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Ы</a:t>
            </a:r>
            <a:r>
              <a:rPr lang="ru-RU" sz="3600" dirty="0" smtClean="0">
                <a:solidFill>
                  <a:schemeClr val="bg1"/>
                </a:solidFill>
              </a:rPr>
              <a:t>Л___О       ЫЛО    БЫЛО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ОЛ___А        ОЛА    ХОЛОДНО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ЭЛ___А        ЭЛА     СЕЛА, ДЕЛАЕТ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Стало холодно. </a:t>
            </a:r>
            <a:r>
              <a:rPr lang="ru-RU" sz="3600" dirty="0" err="1" smtClean="0">
                <a:solidFill>
                  <a:schemeClr val="bg1"/>
                </a:solidFill>
              </a:rPr>
              <a:t>Лола</a:t>
            </a:r>
            <a:r>
              <a:rPr lang="ru-RU" sz="3600" dirty="0" smtClean="0">
                <a:solidFill>
                  <a:schemeClr val="bg1"/>
                </a:solidFill>
              </a:rPr>
              <a:t> упала со стула.</a:t>
            </a:r>
          </a:p>
          <a:p>
            <a:pPr algn="ctr"/>
            <a:endParaRPr lang="ru-RU" sz="3600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198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                                сло́ги. Бу́дешь чита́ть     слова́.                                               предложе́ния.</vt:lpstr>
      <vt:lpstr>                                сло́ги. Бу́дешь чита́ть     слова́.                                               предложе́ния.</vt:lpstr>
      <vt:lpstr>                                сло́ги. Бу́дешь чита́ть     слова́.                                               предложе́ния.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</cp:revision>
  <dcterms:created xsi:type="dcterms:W3CDTF">2021-11-24T08:06:31Z</dcterms:created>
  <dcterms:modified xsi:type="dcterms:W3CDTF">2021-11-24T09:41:50Z</dcterms:modified>
</cp:coreProperties>
</file>